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66" r:id="rId3"/>
    <p:sldId id="257" r:id="rId4"/>
    <p:sldId id="267" r:id="rId5"/>
    <p:sldId id="256" r:id="rId6"/>
    <p:sldId id="268" r:id="rId7"/>
    <p:sldId id="278" r:id="rId8"/>
    <p:sldId id="279" r:id="rId9"/>
    <p:sldId id="269" r:id="rId10"/>
    <p:sldId id="274" r:id="rId11"/>
    <p:sldId id="273" r:id="rId12"/>
    <p:sldId id="271" r:id="rId13"/>
    <p:sldId id="272" r:id="rId14"/>
    <p:sldId id="275" r:id="rId15"/>
    <p:sldId id="276" r:id="rId16"/>
    <p:sldId id="277"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48122" autoAdjust="0"/>
  </p:normalViewPr>
  <p:slideViewPr>
    <p:cSldViewPr>
      <p:cViewPr varScale="1">
        <p:scale>
          <a:sx n="56" d="100"/>
          <a:sy n="56" d="100"/>
        </p:scale>
        <p:origin x="21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8A11D-4F0D-4451-9644-4BBABF17906D}" type="datetimeFigureOut">
              <a:rPr lang="en-CA" smtClean="0"/>
              <a:t>03/02/2017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30E97-3713-484B-AA5D-D58E2B6B10DC}" type="slidenum">
              <a:rPr lang="en-CA" smtClean="0"/>
              <a:t>‹#›</a:t>
            </a:fld>
            <a:endParaRPr lang="en-CA"/>
          </a:p>
        </p:txBody>
      </p:sp>
    </p:spTree>
    <p:extLst>
      <p:ext uri="{BB962C8B-B14F-4D97-AF65-F5344CB8AC3E}">
        <p14:creationId xmlns:p14="http://schemas.microsoft.com/office/powerpoint/2010/main" val="142616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workshop is intended to meet the following goals:</a:t>
            </a:r>
          </a:p>
          <a:p>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u="none" strike="noStrike" dirty="0" smtClean="0">
                <a:effectLst/>
              </a:rPr>
              <a:t>Give staff and faculty an opportunity to discuss their experiences in supporting students with disabilities</a:t>
            </a:r>
          </a:p>
          <a:p>
            <a:pPr marL="228600" lvl="0" indent="-228600">
              <a:buFont typeface="+mj-lt"/>
              <a:buAutoNum type="arabicPeriod"/>
            </a:pPr>
            <a:r>
              <a:rPr lang="en-US" u="none" strike="noStrike" dirty="0" smtClean="0">
                <a:effectLst/>
              </a:rPr>
              <a:t>Provide staff and faculty with exposure to the College’s goal of providing an inclusive campus environment for all students including those with disabilities</a:t>
            </a:r>
          </a:p>
          <a:p>
            <a:pPr marL="228600" lvl="0" indent="-228600">
              <a:buFont typeface="+mj-lt"/>
              <a:buAutoNum type="arabicPeriod"/>
            </a:pPr>
            <a:r>
              <a:rPr lang="en-US" u="none" strike="noStrike" dirty="0" smtClean="0">
                <a:effectLst/>
              </a:rPr>
              <a:t>Give staff and faculty a sense of the types of barriers that students with disabilities may experience in their learning through both experiential exercises, information, and discussion.</a:t>
            </a:r>
          </a:p>
          <a:p>
            <a:pPr marL="228600" lvl="0" indent="-228600">
              <a:buFont typeface="+mj-lt"/>
              <a:buAutoNum type="arabicPeriod"/>
            </a:pPr>
            <a:r>
              <a:rPr lang="en-US" u="none" strike="noStrike" dirty="0" smtClean="0">
                <a:effectLst/>
              </a:rPr>
              <a:t>Provide a sense of the approaches that are available to minimize or eliminate these barriers </a:t>
            </a:r>
          </a:p>
          <a:p>
            <a:pPr marL="228600" lvl="0" indent="-228600">
              <a:buFont typeface="+mj-lt"/>
              <a:buAutoNum type="arabicPeriod"/>
            </a:pPr>
            <a:r>
              <a:rPr lang="en-US" u="none" strike="noStrike" dirty="0" smtClean="0">
                <a:effectLst/>
              </a:rPr>
              <a:t>To provide an introduction or reminder of how the accommodation process works at the College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Presentation Format Options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workshop has been presented in two different ways, depending on the audience and their needs. Option 1 focuses more on presentation of content while option 2 focuses more on dialogue and an opportunity to discuss issues, questions or concerns. You can consider which approach will work best for your presentation.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Option 1: Presentation format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Present the workshop as outlined in the PowerPoint presentation and facilitator notes below, providing opportunities for discussion as shown in the workshop outline that follows. This format is helpful when participants are looking for a broad overview on supporting students with disabilities, and in cases where this information may be new to many of the participants.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Option 2: Discussion Format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the workshop with an introduction of the topics covered in the workshop (Slide 1 &amp; 2) and follow with a broad discussion question such as: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u="none" strike="noStrike" dirty="0" smtClean="0">
                <a:effectLst/>
              </a:rPr>
              <a:t>“What issues are top of mind for you in supporting students with disabilities in your classes?”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OR</a:t>
            </a:r>
          </a:p>
          <a:p>
            <a:pPr marL="171450" lvl="0" indent="-171450">
              <a:buFont typeface="Arial" panose="020B0604020202020204" pitchFamily="34" charset="0"/>
              <a:buChar char="•"/>
            </a:pPr>
            <a:r>
              <a:rPr lang="en-US" u="none" strike="noStrike" dirty="0" smtClean="0">
                <a:effectLst/>
              </a:rPr>
              <a:t>“What has your experience been in supporting students with disabilities at the college? And what issues are you working with related to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Invite dialogue, sharing of experiences, and discussion of participant questions. If time permits expand on areas covered in the workshop that you feel were missed in the discussion or that would be of particular interest to the group given your discussion with them. You can also ask participants what they would like to focus on for the remaining time. We found that many topics presented in the workshop also came forward through the discussion. </a:t>
            </a:r>
          </a:p>
          <a:p>
            <a:endParaRPr lang="en-US" sz="1200"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Workshop Content by Slide</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This Slide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Supporting students with disabilities in BC post-secondary</a:t>
            </a:r>
          </a:p>
          <a:p>
            <a:pPr marL="171450" lvl="0" indent="-171450">
              <a:buFont typeface="Arial" panose="020B0604020202020204" pitchFamily="34" charset="0"/>
              <a:buChar char="•"/>
            </a:pPr>
            <a:r>
              <a:rPr lang="en-US" u="none" strike="noStrike" dirty="0" smtClean="0">
                <a:effectLst/>
              </a:rPr>
              <a:t>Development of this course was funded by the Ministry of Advanced Education, and was a joint project between Selkirk College, the Justice Institute, and </a:t>
            </a:r>
            <a:r>
              <a:rPr lang="en-US" u="none" strike="noStrike" dirty="0" err="1" smtClean="0">
                <a:effectLst/>
              </a:rPr>
              <a:t>Comuson</a:t>
            </a:r>
            <a:r>
              <a:rPr lang="en-US" u="none" strike="noStrike" dirty="0" smtClean="0">
                <a:effectLst/>
              </a:rPr>
              <a:t> College. Each institution also pursued independent projects. You will see one of Selkirk College’s project later in this workshop. </a:t>
            </a:r>
          </a:p>
          <a:p>
            <a:pPr marL="171450" lvl="0" indent="-171450">
              <a:buFont typeface="Arial" panose="020B0604020202020204" pitchFamily="34" charset="0"/>
              <a:buChar char="•"/>
            </a:pPr>
            <a:r>
              <a:rPr lang="en-US" u="none" strike="noStrike" dirty="0" smtClean="0">
                <a:effectLst/>
              </a:rPr>
              <a:t>This project began with a research phase where the three institutions sought feedback from faculty and students on their experience in supporting students with </a:t>
            </a:r>
            <a:r>
              <a:rPr lang="en-US" u="none" strike="noStrike" dirty="0" err="1" smtClean="0">
                <a:effectLst/>
              </a:rPr>
              <a:t>disabities</a:t>
            </a:r>
            <a:r>
              <a:rPr lang="en-US" u="none" strike="noStrike" dirty="0" smtClean="0">
                <a:effectLst/>
              </a:rPr>
              <a:t>’ learning and their experience accessing these supports, respectively</a:t>
            </a:r>
          </a:p>
          <a:p>
            <a:pPr marL="171450" lvl="0" indent="-171450">
              <a:buFont typeface="Arial" panose="020B0604020202020204" pitchFamily="34" charset="0"/>
              <a:buChar char="•"/>
            </a:pPr>
            <a:r>
              <a:rPr lang="en-US" u="none" strike="noStrike" dirty="0" smtClean="0">
                <a:effectLst/>
              </a:rPr>
              <a:t>Two main findings from faculty were that faculty shared that they would like to have more tools and information available on how to support students with disabilities effectively, and that they found it problematic when students did not disclose their disability until late in the term. </a:t>
            </a:r>
          </a:p>
          <a:p>
            <a:pPr marL="171450" lvl="0" indent="-171450">
              <a:buFont typeface="Arial" panose="020B0604020202020204" pitchFamily="34" charset="0"/>
              <a:buChar char="•"/>
            </a:pPr>
            <a:r>
              <a:rPr lang="en-US" u="none" strike="noStrike" dirty="0" smtClean="0">
                <a:effectLst/>
              </a:rPr>
              <a:t>In response to these findings, the 3 institutions have developed this workshop series to provide additional information and tools to instructors in supporting students with disabilities. </a:t>
            </a:r>
          </a:p>
          <a:p>
            <a:pPr marL="171450" lvl="0" indent="-171450">
              <a:buFont typeface="Arial" panose="020B0604020202020204" pitchFamily="34" charset="0"/>
              <a:buChar char="•"/>
            </a:pPr>
            <a:r>
              <a:rPr lang="en-US" u="none" strike="noStrike" dirty="0" smtClean="0">
                <a:effectLst/>
              </a:rPr>
              <a:t>The workshops are structured so that they can be offered on-line, face-to-face, or in a blended format. </a:t>
            </a:r>
          </a:p>
          <a:p>
            <a:pPr marL="171450" lvl="0" indent="-171450">
              <a:buFont typeface="Arial" panose="020B0604020202020204" pitchFamily="34" charset="0"/>
              <a:buChar char="•"/>
            </a:pPr>
            <a:r>
              <a:rPr lang="en-US" u="none" strike="noStrike" dirty="0" smtClean="0">
                <a:effectLst/>
              </a:rPr>
              <a:t>In addition, the structure allows all workshops to stand on their own, so that schools can choose the topic areas of most interest or relevance to them.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D30E97-3713-484B-AA5D-D58E2B6B10DC}" type="slidenum">
              <a:rPr lang="en-CA" smtClean="0"/>
              <a:t>1</a:t>
            </a:fld>
            <a:endParaRPr lang="en-CA"/>
          </a:p>
        </p:txBody>
      </p:sp>
    </p:spTree>
    <p:extLst>
      <p:ext uri="{BB962C8B-B14F-4D97-AF65-F5344CB8AC3E}">
        <p14:creationId xmlns:p14="http://schemas.microsoft.com/office/powerpoint/2010/main" val="294211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Barriers to Access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u="none" strike="noStrike" dirty="0" smtClean="0">
                <a:effectLst/>
              </a:rPr>
              <a:t>Speed of information processing</a:t>
            </a:r>
          </a:p>
          <a:p>
            <a:pPr marL="742950" lvl="1" indent="-285750">
              <a:buFont typeface="Arial" panose="020B0604020202020204" pitchFamily="34" charset="0"/>
              <a:buChar char="○"/>
            </a:pPr>
            <a:r>
              <a:rPr lang="en-US" u="none" strike="noStrike" dirty="0" smtClean="0">
                <a:effectLst/>
              </a:rPr>
              <a:t>One of the major impacts of many disabilities on learning is that students need to take more time than the average student to process information for a variety of reasons. This impacts both the speed at which they learn and the speed at which they produce their work. For example:</a:t>
            </a:r>
          </a:p>
          <a:p>
            <a:pPr marL="1143000" lvl="2" indent="-228600">
              <a:buFont typeface="Arial" panose="020B0604020202020204" pitchFamily="34" charset="0"/>
              <a:buChar char="■"/>
            </a:pPr>
            <a:r>
              <a:rPr lang="en-US" u="none" strike="noStrike" dirty="0" smtClean="0">
                <a:effectLst/>
              </a:rPr>
              <a:t>Students who are blind or visually impaired will need additional time to complete readings using audio format materials or braille when compared to the reading rate of many non-disabled students.</a:t>
            </a:r>
          </a:p>
          <a:p>
            <a:pPr marL="1143000" lvl="2" indent="-228600">
              <a:buFont typeface="Arial" panose="020B0604020202020204" pitchFamily="34" charset="0"/>
              <a:buChar char="■"/>
            </a:pPr>
            <a:r>
              <a:rPr lang="en-US" u="none" strike="noStrike" dirty="0" smtClean="0">
                <a:effectLst/>
              </a:rPr>
              <a:t>Students with attentional difficulties may need to take more frequent breaks to help facilitate concentration when completing school work, again resulting in more time being required to complete assignments or study for exams.</a:t>
            </a:r>
          </a:p>
          <a:p>
            <a:pPr marL="1143000" lvl="2" indent="-228600">
              <a:buFont typeface="Arial" panose="020B0604020202020204" pitchFamily="34" charset="0"/>
              <a:buChar char="■"/>
            </a:pPr>
            <a:r>
              <a:rPr lang="en-US" u="none" strike="noStrike" dirty="0" smtClean="0">
                <a:effectLst/>
              </a:rPr>
              <a:t>Students with learning disabilities may require more time to decode written material or to proofread their work for spelling and grammatical errors.</a:t>
            </a:r>
          </a:p>
          <a:p>
            <a:pPr marL="742950" lvl="1" indent="-285750">
              <a:buFont typeface="Arial" panose="020B0604020202020204" pitchFamily="34" charset="0"/>
              <a:buChar char="○"/>
            </a:pPr>
            <a:r>
              <a:rPr lang="en-US" u="none" strike="noStrike" dirty="0" smtClean="0">
                <a:effectLst/>
              </a:rPr>
              <a:t>As a result, many students with disabilities will choose to study at a somewhat reduced course load. Thus allowing them to access the additional hours they need</a:t>
            </a:r>
          </a:p>
          <a:p>
            <a:pPr marL="45720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u="none" strike="noStrike" dirty="0" smtClean="0">
                <a:effectLst/>
              </a:rPr>
              <a:t>Environmental barriers</a:t>
            </a:r>
          </a:p>
          <a:p>
            <a:pPr marL="742950" lvl="1" indent="-285750">
              <a:buFont typeface="Arial" panose="020B0604020202020204" pitchFamily="34" charset="0"/>
              <a:buChar char="○"/>
            </a:pPr>
            <a:r>
              <a:rPr lang="en-US" u="none" strike="noStrike" dirty="0" smtClean="0">
                <a:effectLst/>
              </a:rPr>
              <a:t>Other students may experience barriers in the classroom and campus environment that make learning more difficult for them.</a:t>
            </a:r>
          </a:p>
          <a:p>
            <a:pPr marL="1143000" lvl="2" indent="-228600">
              <a:buFont typeface="Arial" panose="020B0604020202020204" pitchFamily="34" charset="0"/>
              <a:buChar char="■"/>
            </a:pPr>
            <a:r>
              <a:rPr lang="en-US" u="none" strike="noStrike" dirty="0" smtClean="0">
                <a:effectLst/>
              </a:rPr>
              <a:t>This can include physical or sensory barriers such as not being able to access a classroom because of stairs, not being able to see material being presented due to visual limitations.</a:t>
            </a:r>
          </a:p>
          <a:p>
            <a:pPr marL="1143000" lvl="2" indent="-228600">
              <a:buFont typeface="Arial" panose="020B0604020202020204" pitchFamily="34" charset="0"/>
              <a:buChar char="■"/>
            </a:pPr>
            <a:r>
              <a:rPr lang="en-US" u="none" strike="noStrike" dirty="0" smtClean="0">
                <a:effectLst/>
              </a:rPr>
              <a:t>However, other environmental conditions may be less obvious. For example students may experience barriers to their learning when information is presented faster than they are able to comprehend fully as may be the case for a person with a learning disability, while a person with a mental health condition such as an anxiety disorder may find it more difficult to concentrate in a noisy high stimulation classroom.</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u="none" strike="noStrike" dirty="0" smtClean="0">
                <a:effectLst/>
              </a:rPr>
              <a:t>Barriers during assessment</a:t>
            </a:r>
          </a:p>
          <a:p>
            <a:pPr marL="742950" lvl="1" indent="-285750">
              <a:buFont typeface="Arial" panose="020B0604020202020204" pitchFamily="34" charset="0"/>
              <a:buChar char="○"/>
            </a:pPr>
            <a:r>
              <a:rPr lang="en-US" u="none" strike="noStrike" dirty="0" smtClean="0">
                <a:effectLst/>
              </a:rPr>
              <a:t>Students can also experience significant barriers to their ability to express their knowledge and understanding of course content to their instructor. For example:</a:t>
            </a:r>
          </a:p>
          <a:p>
            <a:pPr marL="1143000" lvl="2" indent="-228600">
              <a:buFont typeface="Arial" panose="020B0604020202020204" pitchFamily="34" charset="0"/>
              <a:buChar char="■"/>
            </a:pPr>
            <a:r>
              <a:rPr lang="en-US" u="none" strike="noStrike" dirty="0" smtClean="0">
                <a:effectLst/>
              </a:rPr>
              <a:t>A student with a learning disability that impacts their ability to read, especially under timed conditions, may only be able to answer half the questions on an exam even though they know the answers to remaining questions as well.</a:t>
            </a:r>
          </a:p>
          <a:p>
            <a:pPr marL="1143000" lvl="2" indent="-228600">
              <a:buFont typeface="Arial" panose="020B0604020202020204" pitchFamily="34" charset="0"/>
              <a:buChar char="■"/>
            </a:pPr>
            <a:r>
              <a:rPr lang="en-US" u="none" strike="noStrike" dirty="0" smtClean="0">
                <a:effectLst/>
              </a:rPr>
              <a:t>Another student who has difficulty with producing written answers may struggle to demonstrate their understanding of concepts which they would be able to explain verbally very well.</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10</a:t>
            </a:fld>
            <a:endParaRPr lang="en-CA"/>
          </a:p>
        </p:txBody>
      </p:sp>
    </p:spTree>
    <p:extLst>
      <p:ext uri="{BB962C8B-B14F-4D97-AF65-F5344CB8AC3E}">
        <p14:creationId xmlns:p14="http://schemas.microsoft.com/office/powerpoint/2010/main" val="422929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Experiential Exercise</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i="1" dirty="0" smtClean="0">
                <a:solidFill>
                  <a:srgbClr val="000000"/>
                </a:solidFill>
                <a:effectLst/>
                <a:latin typeface="Arial" panose="020B0604020202020204" pitchFamily="34" charset="0"/>
                <a:ea typeface="Arial" panose="020B0604020202020204" pitchFamily="34" charset="0"/>
              </a:rPr>
              <a:t>The following experiential exercises are meant to accomplish the following:</a:t>
            </a:r>
            <a:endParaRPr lang="en-US" sz="900" dirty="0" smtClean="0">
              <a:solidFill>
                <a:srgbClr val="000000"/>
              </a:solidFill>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i="1" u="none" strike="noStrike" dirty="0" smtClean="0">
                <a:effectLst/>
              </a:rPr>
              <a:t>Provide opportunities for participants to experience what it could be like to have a disability</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Provide participants with an opportunity to reflect on and discuss what this activity and experience felt like and how this experience could inform their understanding of students with disabilities experience</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Provides an opportunity to highlight how principles of universal design could make this experience more accessible for more participants (in the diamond napkin fold activity)</a:t>
            </a:r>
            <a:endParaRPr lang="en-US" u="none" strike="noStrike" dirty="0" smtClean="0">
              <a:effectLst/>
            </a:endParaRPr>
          </a:p>
          <a:p>
            <a:endParaRPr lang="en-US" dirty="0" smtClean="0"/>
          </a:p>
          <a:p>
            <a:endParaRPr lang="en-US" dirty="0" smtClean="0"/>
          </a:p>
          <a:p>
            <a:r>
              <a:rPr lang="en-US" dirty="0" smtClean="0"/>
              <a:t>This slide is an example of a POOR</a:t>
            </a:r>
            <a:r>
              <a:rPr lang="en-US" baseline="0" dirty="0" smtClean="0"/>
              <a:t> slide.  Font is hard to read, final product does not look exactly like the goal.  Such use of a PowerPoint can be confusing to certain students.</a:t>
            </a:r>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11</a:t>
            </a:fld>
            <a:endParaRPr lang="en-CA"/>
          </a:p>
        </p:txBody>
      </p:sp>
    </p:spTree>
    <p:extLst>
      <p:ext uri="{BB962C8B-B14F-4D97-AF65-F5344CB8AC3E}">
        <p14:creationId xmlns:p14="http://schemas.microsoft.com/office/powerpoint/2010/main" val="51121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Diamond fold napkin activity</a:t>
            </a:r>
          </a:p>
          <a:p>
            <a:pPr marL="0" marR="0">
              <a:lnSpc>
                <a:spcPct val="115000"/>
              </a:lnSpc>
              <a:spcBef>
                <a:spcPts val="0"/>
              </a:spcBef>
              <a:spcAft>
                <a:spcPts val="0"/>
              </a:spcAft>
            </a:pPr>
            <a:r>
              <a:rPr lang="en-US" sz="900" i="1" dirty="0" smtClean="0">
                <a:solidFill>
                  <a:srgbClr val="000000"/>
                </a:solidFill>
                <a:effectLst/>
                <a:latin typeface="Arial" panose="020B0604020202020204" pitchFamily="34" charset="0"/>
                <a:ea typeface="Arial" panose="020B0604020202020204" pitchFamily="34" charset="0"/>
              </a:rPr>
              <a:t>Materials: </a:t>
            </a:r>
            <a:endParaRPr lang="en-US" sz="900" dirty="0" smtClean="0">
              <a:solidFill>
                <a:srgbClr val="000000"/>
              </a:solidFill>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i="1" u="none" strike="noStrike" dirty="0" smtClean="0">
                <a:effectLst/>
              </a:rPr>
              <a:t>Paper napkins - enough for each participant</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Various props that can be used to simulate a disability. For example, safety glasses with partially or fully  taped over lenses, noise cancelling earphones or disposable earplugs, bulky work gloves that limit dexterity.</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Sounds track of classroom noises (link on </a:t>
            </a:r>
            <a:r>
              <a:rPr lang="en-US" i="1" u="none" strike="noStrike" dirty="0" err="1" smtClean="0">
                <a:effectLst/>
              </a:rPr>
              <a:t>powerpoint</a:t>
            </a:r>
            <a:r>
              <a:rPr lang="en-US" i="1" u="none" strike="noStrike" dirty="0" smtClean="0">
                <a:effectLst/>
              </a:rPr>
              <a:t>)</a:t>
            </a:r>
            <a:endParaRPr lang="en-US" u="none" strike="noStrike" dirty="0" smtClean="0">
              <a:effectLst/>
            </a:endParaRPr>
          </a:p>
          <a:p>
            <a:endParaRPr lang="en-US" dirty="0" smtClean="0"/>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Running the Activity</a:t>
            </a:r>
          </a:p>
          <a:p>
            <a:pPr marL="342900" lvl="0" indent="-342900">
              <a:buFont typeface="Arial" panose="020B0604020202020204" pitchFamily="34" charset="0"/>
              <a:buChar char="●"/>
            </a:pPr>
            <a:r>
              <a:rPr lang="en-US" u="none" strike="noStrike" dirty="0" smtClean="0">
                <a:effectLst/>
              </a:rPr>
              <a:t>Provide each participant with a napkin and pass around the box of simulation supplies asking each participant to take one or two for their use in the activity. </a:t>
            </a:r>
          </a:p>
          <a:p>
            <a:pPr marL="342900" lvl="0" indent="-342900">
              <a:buFont typeface="Arial" panose="020B0604020202020204" pitchFamily="34" charset="0"/>
              <a:buChar char="●"/>
            </a:pPr>
            <a:r>
              <a:rPr lang="en-US" u="none" strike="noStrike" dirty="0" smtClean="0">
                <a:effectLst/>
              </a:rPr>
              <a:t>Ask participants to put on their chosen simulation item(s)</a:t>
            </a:r>
          </a:p>
          <a:p>
            <a:pPr marL="342900" lvl="0" indent="-342900">
              <a:buFont typeface="Arial" panose="020B0604020202020204" pitchFamily="34" charset="0"/>
              <a:buChar char="●"/>
            </a:pPr>
            <a:r>
              <a:rPr lang="en-US" u="none" strike="noStrike" dirty="0" smtClean="0">
                <a:effectLst/>
              </a:rPr>
              <a:t>Start classroom noise simulation, ensuring that the volume is sufficiently high to be somewhat distracting</a:t>
            </a:r>
          </a:p>
          <a:p>
            <a:pPr marL="342900" lvl="0" indent="-342900">
              <a:buFont typeface="Arial" panose="020B0604020202020204" pitchFamily="34" charset="0"/>
              <a:buChar char="●"/>
            </a:pPr>
            <a:r>
              <a:rPr lang="en-US" u="none" strike="noStrike" dirty="0" smtClean="0">
                <a:effectLst/>
              </a:rPr>
              <a:t>Start demonstrating how to accomplish the diamond napkin fold. Do not make an effort to talk over the background noise too much. Use terms like “fold like this” as opposed to describing what you are doing. Do not make an effort to go particularly slowly through the exercise, or to repeat steps if participants are struggling. End the exercise by holding up the completed napkin to show what the participants have been expected to accomplish. </a:t>
            </a:r>
          </a:p>
          <a:p>
            <a:pPr marL="342900" lvl="0" indent="-342900">
              <a:buFont typeface="Arial" panose="020B0604020202020204" pitchFamily="34" charset="0"/>
              <a:buChar char="●"/>
            </a:pPr>
            <a:r>
              <a:rPr lang="en-US" u="none" strike="noStrike" dirty="0" smtClean="0">
                <a:effectLst/>
              </a:rPr>
              <a:t>Is this a better</a:t>
            </a:r>
            <a:r>
              <a:rPr lang="en-US" u="none" strike="noStrike" baseline="0" dirty="0" smtClean="0">
                <a:effectLst/>
              </a:rPr>
              <a:t> use of the PowerPoint?  Why?  (Font, diagram, listing number of steps, representative photo, better link that students could refer back to…)</a:t>
            </a:r>
            <a:endParaRPr lang="en-US" u="none" strike="noStrike" dirty="0" smtClean="0">
              <a:effectLst/>
            </a:endParaRP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Debrief</a:t>
            </a:r>
          </a:p>
          <a:p>
            <a:pPr marL="342900" lvl="0" indent="-342900">
              <a:buFont typeface="Arial" panose="020B0604020202020204" pitchFamily="34" charset="0"/>
              <a:buChar char="●"/>
            </a:pPr>
            <a:r>
              <a:rPr lang="en-US" u="none" strike="noStrike" dirty="0" smtClean="0">
                <a:effectLst/>
              </a:rPr>
              <a:t>Ask participants how it felt to participate in the exercise</a:t>
            </a:r>
          </a:p>
          <a:p>
            <a:pPr marL="342900" lvl="0" indent="-342900">
              <a:buFont typeface="Arial" panose="020B0604020202020204" pitchFamily="34" charset="0"/>
              <a:buChar char="●"/>
            </a:pPr>
            <a:endParaRPr lang="en-US" u="none" strike="noStrike" dirty="0" smtClean="0">
              <a:effectLst/>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Debrief continued - Application of Universal Design for Learning (UDL) to the Diamond Napkin fold</a:t>
            </a:r>
          </a:p>
          <a:p>
            <a:pPr marL="342900" lvl="0" indent="-342900">
              <a:buFont typeface="Arial" panose="020B0604020202020204" pitchFamily="34" charset="0"/>
              <a:buChar char="●"/>
            </a:pPr>
            <a:r>
              <a:rPr lang="en-US" u="none" strike="noStrike" dirty="0" smtClean="0">
                <a:effectLst/>
              </a:rPr>
              <a:t>Describe how Universal Design principles could be used to make this activity more accessible for more participants by:</a:t>
            </a:r>
          </a:p>
          <a:p>
            <a:pPr marL="742950" lvl="1" indent="-285750">
              <a:buFont typeface="Arial" panose="020B0604020202020204" pitchFamily="34" charset="0"/>
              <a:buChar char="○"/>
            </a:pPr>
            <a:r>
              <a:rPr lang="en-US" u="none" strike="noStrike" dirty="0" smtClean="0">
                <a:effectLst/>
              </a:rPr>
              <a:t>having a detailed step-by-step picture</a:t>
            </a:r>
          </a:p>
          <a:p>
            <a:pPr marL="742950" lvl="1" indent="-285750">
              <a:buFont typeface="Arial" panose="020B0604020202020204" pitchFamily="34" charset="0"/>
              <a:buChar char="○"/>
            </a:pPr>
            <a:r>
              <a:rPr lang="en-US" u="none" strike="noStrike" dirty="0" smtClean="0">
                <a:effectLst/>
              </a:rPr>
              <a:t>showing a video of how to do the napkin fold </a:t>
            </a:r>
          </a:p>
          <a:p>
            <a:pPr marL="742950" lvl="1" indent="-285750">
              <a:buFont typeface="Arial" panose="020B0604020202020204" pitchFamily="34" charset="0"/>
              <a:buChar char="○"/>
            </a:pPr>
            <a:r>
              <a:rPr lang="en-US" u="none" strike="noStrike" dirty="0" smtClean="0">
                <a:effectLst/>
              </a:rPr>
              <a:t>Having both the step-by-step instructions and video available on the class website for later viewing</a:t>
            </a:r>
          </a:p>
          <a:p>
            <a:pPr marL="742950" lvl="1" indent="-285750">
              <a:buFont typeface="Arial" panose="020B0604020202020204" pitchFamily="34" charset="0"/>
              <a:buChar char="○"/>
            </a:pPr>
            <a:r>
              <a:rPr lang="en-US" u="none" strike="noStrike" dirty="0" smtClean="0">
                <a:effectLst/>
              </a:rPr>
              <a:t>Using more descriptive language to explain the steps verbally (replacing the “fold like this”</a:t>
            </a:r>
          </a:p>
          <a:p>
            <a:pPr marL="742950" lvl="1" indent="-285750">
              <a:buFont typeface="Arial" panose="020B0604020202020204" pitchFamily="34" charset="0"/>
              <a:buChar char="○"/>
            </a:pPr>
            <a:r>
              <a:rPr lang="en-US" u="none" strike="noStrike" dirty="0" smtClean="0">
                <a:effectLst/>
              </a:rPr>
              <a:t>Providing a quieter environment where participants can concentrate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strike="noStrike" dirty="0" smtClean="0">
                <a:effectLst/>
              </a:rPr>
              <a:t>Providing a slower pace and assistance for participants who are struggling</a:t>
            </a:r>
          </a:p>
          <a:p>
            <a:pPr marL="742950" lvl="1" indent="-285750">
              <a:buFont typeface="Arial" panose="020B0604020202020204" pitchFamily="34" charset="0"/>
              <a:buChar char="○"/>
            </a:pPr>
            <a:endParaRPr lang="en-US" u="none" strike="noStrike" dirty="0" smtClean="0">
              <a:effectLst/>
            </a:endParaRPr>
          </a:p>
          <a:p>
            <a:pPr marL="342900" lvl="0" indent="-342900">
              <a:buFont typeface="Arial" panose="020B0604020202020204" pitchFamily="34" charset="0"/>
              <a:buChar char="●"/>
            </a:pP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12</a:t>
            </a:fld>
            <a:endParaRPr lang="en-CA"/>
          </a:p>
        </p:txBody>
      </p:sp>
    </p:spTree>
    <p:extLst>
      <p:ext uri="{BB962C8B-B14F-4D97-AF65-F5344CB8AC3E}">
        <p14:creationId xmlns:p14="http://schemas.microsoft.com/office/powerpoint/2010/main" val="407439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Color Activity</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i="1" dirty="0" smtClean="0">
                <a:solidFill>
                  <a:srgbClr val="000000"/>
                </a:solidFill>
                <a:effectLst/>
                <a:latin typeface="Arial" panose="020B0604020202020204" pitchFamily="34" charset="0"/>
                <a:ea typeface="Arial" panose="020B0604020202020204" pitchFamily="34" charset="0"/>
              </a:rPr>
              <a:t>This activity is meant to give participants of what it could be like to have a learning disability. The activity challenges participants to divide their attention among two different pieces of information, asking them only to respond with one, and to ignore the other. The activity starts as easy and becomes progressively more difficult. </a:t>
            </a:r>
            <a:endParaRPr lang="en-US" sz="9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Materials</a:t>
            </a:r>
          </a:p>
          <a:p>
            <a:pPr marL="342900" lvl="0" indent="-342900">
              <a:buFont typeface="Arial" panose="020B0604020202020204" pitchFamily="34" charset="0"/>
              <a:buChar char="●"/>
            </a:pPr>
            <a:r>
              <a:rPr lang="en-US" u="none" strike="noStrike" dirty="0" smtClean="0">
                <a:effectLst/>
              </a:rPr>
              <a:t>Use Slide 13. However, display only one line of figures at a time, so that participants do not see the line(s) below the one they are working on.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Running the Activity</a:t>
            </a:r>
          </a:p>
          <a:p>
            <a:pPr marL="342900" lvl="0" indent="-342900">
              <a:buFont typeface="Arial" panose="020B0604020202020204" pitchFamily="34" charset="0"/>
              <a:buChar char="●"/>
            </a:pPr>
            <a:r>
              <a:rPr lang="en-US" u="none" strike="noStrike" dirty="0" smtClean="0">
                <a:effectLst/>
              </a:rPr>
              <a:t>Call on individual participants to name the color of the puzzle pieces such as “red”</a:t>
            </a:r>
          </a:p>
          <a:p>
            <a:pPr marL="342900" lvl="0" indent="-342900">
              <a:buFont typeface="Arial" panose="020B0604020202020204" pitchFamily="34" charset="0"/>
              <a:buChar char="●"/>
            </a:pPr>
            <a:r>
              <a:rPr lang="en-US" u="none" strike="noStrike" dirty="0" smtClean="0">
                <a:effectLst/>
              </a:rPr>
              <a:t>Next bring up the colored objects. Again ask different individuals to name the color of each object.</a:t>
            </a:r>
          </a:p>
          <a:p>
            <a:pPr marL="342900" lvl="0" indent="-342900">
              <a:buFont typeface="Arial" panose="020B0604020202020204" pitchFamily="34" charset="0"/>
              <a:buChar char="●"/>
            </a:pPr>
            <a:r>
              <a:rPr lang="en-US" u="none" strike="noStrike" dirty="0" smtClean="0">
                <a:effectLst/>
              </a:rPr>
              <a:t>Finally, bring up the line of colored words. Ask other individuals (and perhaps ask some of </a:t>
            </a:r>
            <a:r>
              <a:rPr lang="en-US" u="none" strike="noStrike" dirty="0" err="1" smtClean="0">
                <a:effectLst/>
              </a:rPr>
              <a:t>hte</a:t>
            </a:r>
            <a:r>
              <a:rPr lang="en-US" u="none" strike="noStrike" dirty="0" smtClean="0">
                <a:effectLst/>
              </a:rPr>
              <a:t> same ones again) to tell you the color of  the word, NOT what the word says.</a:t>
            </a:r>
          </a:p>
          <a:p>
            <a:pPr marL="342900" lvl="0" indent="-342900">
              <a:buFont typeface="Arial" panose="020B0604020202020204" pitchFamily="34" charset="0"/>
              <a:buChar char="●"/>
            </a:pPr>
            <a:r>
              <a:rPr lang="en-US" u="none" strike="noStrike" dirty="0" smtClean="0">
                <a:effectLst/>
              </a:rPr>
              <a:t>Usually participants will have more trouble with the last line because it will be harder to separate reading the word from saying the color (which are different). </a:t>
            </a:r>
          </a:p>
          <a:p>
            <a:pPr marL="342900" lvl="0" indent="-342900">
              <a:buFont typeface="Arial" panose="020B0604020202020204" pitchFamily="34" charset="0"/>
              <a:buChar char="●"/>
            </a:pPr>
            <a:r>
              <a:rPr lang="en-US" u="none" strike="noStrike" dirty="0" smtClean="0">
                <a:effectLst/>
              </a:rPr>
              <a:t>As you run the exercise, go through the items fairly quickly. This usually won’t be a problem until the last line.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Debrief</a:t>
            </a:r>
          </a:p>
          <a:p>
            <a:pPr marL="342900" lvl="0" indent="-342900">
              <a:buFont typeface="Arial" panose="020B0604020202020204" pitchFamily="34" charset="0"/>
              <a:buChar char="●"/>
            </a:pPr>
            <a:r>
              <a:rPr lang="en-US" u="none" strike="noStrike" dirty="0" smtClean="0">
                <a:effectLst/>
              </a:rPr>
              <a:t>Ask participants how they found this exercise</a:t>
            </a:r>
          </a:p>
          <a:p>
            <a:pPr marL="342900" lvl="0" indent="-342900">
              <a:buFont typeface="Arial" panose="020B0604020202020204" pitchFamily="34" charset="0"/>
              <a:buChar char="●"/>
            </a:pPr>
            <a:r>
              <a:rPr lang="en-US" u="none" strike="noStrike" dirty="0" smtClean="0">
                <a:effectLst/>
              </a:rPr>
              <a:t>This exercise simulates what it could be like to have a learning disability. Students with learning disabilities often take longer to process information because they are not able to process the information as automatically as those without a learning disability. As a result, processing may require more effort and concentration to accomplish. This exercise gave you an opportunity to experience ‘interference’ between two types of information, making the requested information (</a:t>
            </a:r>
            <a:r>
              <a:rPr lang="en-US" u="none" strike="noStrike" dirty="0" err="1" smtClean="0">
                <a:effectLst/>
              </a:rPr>
              <a:t>colour</a:t>
            </a:r>
            <a:r>
              <a:rPr lang="en-US" u="none" strike="noStrike" dirty="0" smtClean="0">
                <a:effectLst/>
              </a:rPr>
              <a:t> of the word) harder to provide automatically.</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13</a:t>
            </a:fld>
            <a:endParaRPr lang="en-CA"/>
          </a:p>
        </p:txBody>
      </p:sp>
    </p:spTree>
    <p:extLst>
      <p:ext uri="{BB962C8B-B14F-4D97-AF65-F5344CB8AC3E}">
        <p14:creationId xmlns:p14="http://schemas.microsoft.com/office/powerpoint/2010/main" val="153722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Discussion Question - Experiential Activity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debrief question is meant to give participants a chance to reflect on their experience with the last two activities, and to link this to what students with disabilities in their programs could experience. Thinking empathetically about these student’s experience.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u="none" strike="noStrike" dirty="0" smtClean="0">
                <a:effectLst/>
              </a:rPr>
              <a:t>Given your experience with these activities, what are your impressions of what attending college as a student with a disability could be like for a student attending your program? What do you think would be the biggest challenge?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Show Nick’s video on his experience with Dyslexia. Following the video, ask if anyone has additional comments to add. If not, note that Nick’s experience and needs for some adjustments is very typical. With these adjustments, he is able to succeed. </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14</a:t>
            </a:fld>
            <a:endParaRPr lang="en-CA"/>
          </a:p>
        </p:txBody>
      </p:sp>
    </p:spTree>
    <p:extLst>
      <p:ext uri="{BB962C8B-B14F-4D97-AF65-F5344CB8AC3E}">
        <p14:creationId xmlns:p14="http://schemas.microsoft.com/office/powerpoint/2010/main" val="138815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The question then becomes, “</a:t>
            </a:r>
            <a:r>
              <a:rPr lang="en-US" sz="1200" b="1" dirty="0" smtClean="0">
                <a:solidFill>
                  <a:srgbClr val="000000"/>
                </a:solidFill>
                <a:effectLst/>
                <a:latin typeface="Arial" panose="020B0604020202020204" pitchFamily="34" charset="0"/>
                <a:ea typeface="Arial" panose="020B0604020202020204" pitchFamily="34" charset="0"/>
              </a:rPr>
              <a:t>if these students need things done somewhat differently from the norm, how can we get this done since our schools are set up for the ‘average’ student?</a:t>
            </a:r>
            <a:r>
              <a:rPr lang="en-US" sz="1200" dirty="0" smtClean="0">
                <a:solidFill>
                  <a:srgbClr val="000000"/>
                </a:solidFill>
                <a:effectLst/>
                <a:latin typeface="Arial" panose="020B0604020202020204" pitchFamily="34" charset="0"/>
                <a:ea typeface="Arial" panose="020B0604020202020204" pitchFamily="34" charset="0"/>
              </a:rPr>
              <a:t>”</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Two approaches can be used, and both approaches help to enhance the accessibility and inclusiveness of our programs and campuses.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Arial" panose="020B0604020202020204" pitchFamily="34" charset="0"/>
              </a:rPr>
              <a:t>Reasonable Academic Accommodation</a:t>
            </a:r>
            <a:endParaRPr lang="en-US" sz="1200" dirty="0" smtClean="0">
              <a:solidFill>
                <a:srgbClr val="000000"/>
              </a:solidFill>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u="none" strike="noStrike" dirty="0" smtClean="0">
                <a:effectLst/>
              </a:rPr>
              <a:t>The first involves putting into place academic accommodations and supports that help to remove barriers and level the playing field for individual students with disabilities. These changes to regular practice are made based on documentation of a student’s disability and so are individual arrangements for a particular student. Examples include additional time to write exams, permission to record lectures or assistance in accessing specialized technology.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Reasonable accommodations meet the following criteria:</a:t>
            </a:r>
          </a:p>
          <a:p>
            <a:pPr marL="342900" lvl="0" indent="-342900">
              <a:buFont typeface="+mj-lt"/>
              <a:buAutoNum type="arabicPeriod"/>
            </a:pPr>
            <a:r>
              <a:rPr lang="en-US" u="none" strike="noStrike" dirty="0" smtClean="0">
                <a:effectLst/>
              </a:rPr>
              <a:t>Accommodations are based on documented individual needs.</a:t>
            </a:r>
          </a:p>
          <a:p>
            <a:pPr marL="342900" lvl="0" indent="-342900">
              <a:buFont typeface="+mj-lt"/>
              <a:buAutoNum type="arabicPeriod"/>
            </a:pPr>
            <a:r>
              <a:rPr lang="en-US" u="none" strike="noStrike" dirty="0" smtClean="0">
                <a:effectLst/>
              </a:rPr>
              <a:t>Allows most integrated experience possible.</a:t>
            </a:r>
          </a:p>
          <a:p>
            <a:pPr marL="342900" lvl="0" indent="-342900">
              <a:buFont typeface="+mj-lt"/>
              <a:buAutoNum type="arabicPeriod"/>
            </a:pPr>
            <a:r>
              <a:rPr lang="en-US" u="none" strike="noStrike" dirty="0" smtClean="0">
                <a:effectLst/>
              </a:rPr>
              <a:t>Do not compromise essential requirements of a course or program.</a:t>
            </a:r>
          </a:p>
          <a:p>
            <a:pPr marL="342900" lvl="0" indent="-342900">
              <a:buFont typeface="+mj-lt"/>
              <a:buAutoNum type="arabicPeriod"/>
            </a:pPr>
            <a:r>
              <a:rPr lang="en-US" u="none" strike="noStrike" dirty="0" smtClean="0">
                <a:effectLst/>
              </a:rPr>
              <a:t>Do not pose a threat to personal or public safety.</a:t>
            </a:r>
          </a:p>
          <a:p>
            <a:pPr marL="342900" lvl="0" indent="-342900">
              <a:buFont typeface="+mj-lt"/>
              <a:buAutoNum type="arabicPeriod"/>
            </a:pPr>
            <a:r>
              <a:rPr lang="en-US" u="none" strike="noStrike" dirty="0" smtClean="0">
                <a:effectLst/>
              </a:rPr>
              <a:t>Do not impose an undue hardship or administrative burden.</a:t>
            </a:r>
          </a:p>
          <a:p>
            <a:pPr marL="342900" lvl="0" indent="-342900">
              <a:buFont typeface="+mj-lt"/>
              <a:buAutoNum type="arabicPeriod"/>
            </a:pPr>
            <a:r>
              <a:rPr lang="en-US" u="none" strike="noStrike" dirty="0" smtClean="0">
                <a:effectLst/>
              </a:rPr>
              <a:t>Accommodations are not of a personal nature.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The second approach is: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Universal Design for Learning</a:t>
            </a:r>
          </a:p>
          <a:p>
            <a:pPr marL="342900" lvl="0" indent="-342900">
              <a:buFont typeface="Arial" panose="020B0604020202020204" pitchFamily="34" charset="0"/>
              <a:buChar char="●"/>
            </a:pPr>
            <a:r>
              <a:rPr lang="en-US" u="none" strike="noStrike" dirty="0" smtClean="0">
                <a:effectLst/>
              </a:rPr>
              <a:t>A second approach involves changing the ways things are done for all students to better meet the needs of diverse learners, and is referred to as Universal Design for Learning (UDL). </a:t>
            </a:r>
          </a:p>
          <a:p>
            <a:pPr marL="342900" lvl="0" indent="-342900">
              <a:buFont typeface="Arial" panose="020B0604020202020204" pitchFamily="34" charset="0"/>
              <a:buChar char="●"/>
            </a:pPr>
            <a:r>
              <a:rPr lang="en-US" u="none" strike="noStrike" dirty="0" smtClean="0">
                <a:effectLst/>
              </a:rPr>
              <a:t>UDL works from the recognition that the ways in which students acquire knowledge best and express what they know effectively, can be very different from student to student. As a result learning and assessment can be more effective when this diversity is recognized. </a:t>
            </a:r>
          </a:p>
          <a:p>
            <a:pPr marL="342900" lvl="0" indent="-342900">
              <a:buFont typeface="Arial" panose="020B0604020202020204" pitchFamily="34" charset="0"/>
              <a:buChar char="●"/>
            </a:pPr>
            <a:r>
              <a:rPr lang="en-US" u="none" strike="noStrike" dirty="0" smtClean="0">
                <a:effectLst/>
              </a:rPr>
              <a:t>Options include:</a:t>
            </a:r>
          </a:p>
          <a:p>
            <a:pPr marL="742950" lvl="1" indent="-285750">
              <a:buFont typeface="Arial" panose="020B0604020202020204" pitchFamily="34" charset="0"/>
              <a:buChar char="○"/>
            </a:pPr>
            <a:r>
              <a:rPr lang="en-US" u="none" strike="noStrike" dirty="0" smtClean="0">
                <a:effectLst/>
              </a:rPr>
              <a:t>presenting material through a range of mediums (lecture, videos that can be viewed later at a student’s own pace, sharing of class notes, </a:t>
            </a:r>
            <a:r>
              <a:rPr lang="en-US" u="none" strike="noStrike" dirty="0" err="1" smtClean="0">
                <a:effectLst/>
              </a:rPr>
              <a:t>etc</a:t>
            </a:r>
            <a:r>
              <a:rPr lang="en-US" u="none" strike="noStrike" dirty="0" smtClean="0">
                <a:effectLst/>
              </a:rPr>
              <a:t>) </a:t>
            </a:r>
          </a:p>
          <a:p>
            <a:pPr marL="742950" lvl="1" indent="-285750">
              <a:buFont typeface="Arial" panose="020B0604020202020204" pitchFamily="34" charset="0"/>
              <a:buChar char="○"/>
            </a:pPr>
            <a:r>
              <a:rPr lang="en-US" u="none" strike="noStrike" dirty="0" smtClean="0">
                <a:effectLst/>
              </a:rPr>
              <a:t>providing various options for expressing and assessing student knowledge and understanding (providing option for take-home paper/exam or in-class exam)</a:t>
            </a:r>
          </a:p>
          <a:p>
            <a:pPr marL="742950" lvl="1" indent="-285750">
              <a:buFont typeface="Arial" panose="020B0604020202020204" pitchFamily="34" charset="0"/>
              <a:buChar char="○"/>
            </a:pPr>
            <a:r>
              <a:rPr lang="en-US" u="none" strike="noStrike" dirty="0" smtClean="0">
                <a:effectLst/>
              </a:rPr>
              <a:t>various approaches to promote student engagement and motivation (giving students a choice to participate in class discussions and/or on-line discussions)</a:t>
            </a:r>
          </a:p>
          <a:p>
            <a:pPr marL="742950" lvl="1" indent="-285750">
              <a:buFont typeface="Arial" panose="020B0604020202020204" pitchFamily="34" charset="0"/>
              <a:buChar char="○"/>
            </a:pPr>
            <a:r>
              <a:rPr lang="en-US" u="none" strike="noStrike" dirty="0" smtClean="0">
                <a:effectLst/>
              </a:rPr>
              <a:t>All these approaches are examples of recognizing the  diversity of learning styles and abilities found in every class</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15</a:t>
            </a:fld>
            <a:endParaRPr lang="en-CA"/>
          </a:p>
        </p:txBody>
      </p:sp>
    </p:spTree>
    <p:extLst>
      <p:ext uri="{BB962C8B-B14F-4D97-AF65-F5344CB8AC3E}">
        <p14:creationId xmlns:p14="http://schemas.microsoft.com/office/powerpoint/2010/main" val="386730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Interacting with Students with Disabilities</a:t>
            </a:r>
          </a:p>
          <a:p>
            <a:pPr marL="0" marR="0">
              <a:lnSpc>
                <a:spcPct val="115000"/>
              </a:lnSpc>
              <a:spcBef>
                <a:spcPts val="0"/>
              </a:spcBef>
              <a:spcAft>
                <a:spcPts val="0"/>
              </a:spcAft>
            </a:pPr>
            <a:r>
              <a:rPr lang="en-US" sz="900" i="1" dirty="0" smtClean="0">
                <a:solidFill>
                  <a:srgbClr val="000000"/>
                </a:solidFill>
                <a:effectLst/>
                <a:latin typeface="Arial" panose="020B0604020202020204" pitchFamily="34" charset="0"/>
                <a:ea typeface="Arial" panose="020B0604020202020204" pitchFamily="34" charset="0"/>
              </a:rPr>
              <a:t>These five Tips are meant to convey the importance of:</a:t>
            </a:r>
            <a:endParaRPr lang="en-US" sz="900" dirty="0" smtClean="0">
              <a:solidFill>
                <a:srgbClr val="000000"/>
              </a:solidFill>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i="1" u="none" strike="noStrike" dirty="0" smtClean="0">
                <a:effectLst/>
              </a:rPr>
              <a:t>Respect</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Importance of treating each person as an individual</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That working to have empathy for those with a different lived experience from our own, can make a very big difference in students with disabilities’ experience in your class (seeking understanding)</a:t>
            </a:r>
            <a:endParaRPr lang="en-US" u="none" strike="noStrike" dirty="0" smtClean="0">
              <a:effectLst/>
            </a:endParaRPr>
          </a:p>
          <a:p>
            <a:pPr marL="342900" lvl="0" indent="-342900">
              <a:buFont typeface="Arial" panose="020B0604020202020204" pitchFamily="34" charset="0"/>
              <a:buChar char="●"/>
            </a:pPr>
            <a:r>
              <a:rPr lang="en-US" i="1" u="none" strike="noStrike" dirty="0" smtClean="0">
                <a:effectLst/>
              </a:rPr>
              <a:t>Recognizing that instructors are not alone in working to improve the learning experience of students with disabilities - support and a team-based approach is the norm here</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16</a:t>
            </a:fld>
            <a:endParaRPr lang="en-CA"/>
          </a:p>
        </p:txBody>
      </p:sp>
    </p:spTree>
    <p:extLst>
      <p:ext uri="{BB962C8B-B14F-4D97-AF65-F5344CB8AC3E}">
        <p14:creationId xmlns:p14="http://schemas.microsoft.com/office/powerpoint/2010/main" val="1402243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Further workshops &amp; resources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smtClean="0">
                <a:solidFill>
                  <a:srgbClr val="000000"/>
                </a:solidFill>
                <a:effectLst/>
                <a:latin typeface="Arial" panose="020B0604020202020204" pitchFamily="34" charset="0"/>
                <a:ea typeface="Arial" panose="020B0604020202020204" pitchFamily="34" charset="0"/>
              </a:rPr>
              <a:t>Reminder of other workshops available, as well as other resources including the on-line version of the workshops, the Disabilities Resource site, and Disability Coordinators on the Nelson and Castlegar campuses. </a:t>
            </a:r>
            <a:endParaRPr lang="en-US" sz="1200" smtClean="0">
              <a:solidFill>
                <a:srgbClr val="000000"/>
              </a:solidFill>
              <a:effectLst/>
              <a:latin typeface="Arial" panose="020B0604020202020204" pitchFamily="34" charset="0"/>
              <a:ea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AAD30E97-3713-484B-AA5D-D58E2B6B10DC}" type="slidenum">
              <a:rPr lang="en-CA" smtClean="0"/>
              <a:t>17</a:t>
            </a:fld>
            <a:endParaRPr lang="en-CA"/>
          </a:p>
        </p:txBody>
      </p:sp>
    </p:spTree>
    <p:extLst>
      <p:ext uri="{BB962C8B-B14F-4D97-AF65-F5344CB8AC3E}">
        <p14:creationId xmlns:p14="http://schemas.microsoft.com/office/powerpoint/2010/main" val="252659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outline of the five workshops offered</a:t>
            </a:r>
          </a:p>
          <a:p>
            <a:pPr marL="171450" lvl="0" indent="-171450">
              <a:buFont typeface="Arial" panose="020B0604020202020204" pitchFamily="34" charset="0"/>
              <a:buChar char="•"/>
            </a:pPr>
            <a:r>
              <a:rPr lang="en-US" u="none" strike="noStrike" dirty="0" smtClean="0">
                <a:effectLst/>
              </a:rPr>
              <a:t>The workshop series consists of five workshops as follows …</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2</a:t>
            </a:fld>
            <a:endParaRPr lang="en-CA"/>
          </a:p>
        </p:txBody>
      </p:sp>
    </p:spTree>
    <p:extLst>
      <p:ext uri="{BB962C8B-B14F-4D97-AF65-F5344CB8AC3E}">
        <p14:creationId xmlns:p14="http://schemas.microsoft.com/office/powerpoint/2010/main" val="272918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your experiences</a:t>
            </a:r>
          </a:p>
          <a:p>
            <a:pPr marL="171450" lvl="0" indent="-171450">
              <a:buFont typeface="Arial" panose="020B0604020202020204" pitchFamily="34" charset="0"/>
              <a:buChar char="•"/>
            </a:pPr>
            <a:r>
              <a:rPr lang="en-US" u="none" strike="noStrike" dirty="0" smtClean="0">
                <a:effectLst/>
              </a:rPr>
              <a:t>Invite participants to: </a:t>
            </a:r>
          </a:p>
          <a:p>
            <a:pPr marL="628650" lvl="1" indent="-171450">
              <a:buFont typeface="Wingdings" panose="05000000000000000000" pitchFamily="2" charset="2"/>
              <a:buChar char="q"/>
            </a:pPr>
            <a:r>
              <a:rPr lang="en-US" u="none" strike="noStrike" dirty="0" smtClean="0">
                <a:effectLst/>
              </a:rPr>
              <a:t>share their experiences in teaching students with disabilities, their challenges and successes?</a:t>
            </a:r>
          </a:p>
          <a:p>
            <a:pPr marL="628650" lvl="1" indent="-171450">
              <a:buFont typeface="Wingdings" panose="05000000000000000000" pitchFamily="2" charset="2"/>
              <a:buChar char="q"/>
            </a:pPr>
            <a:r>
              <a:rPr lang="en-US" u="none" strike="noStrike" dirty="0" smtClean="0">
                <a:effectLst/>
              </a:rPr>
              <a:t>ask them what they would like to learn more about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The goal of this exercise is to help you understand your audience. If you are working with a large group, please break out into smaller groups, give the class a few minutes to reflect on these questions and share out as a class.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You can now tailor the workshop to focus more on the areas of interest to participants. You can also let them know about other workshops in the series that would be a good fit, and remind them that they can request these or complete these workshops on-line.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3</a:t>
            </a:fld>
            <a:endParaRPr lang="en-CA"/>
          </a:p>
        </p:txBody>
      </p:sp>
    </p:spTree>
    <p:extLst>
      <p:ext uri="{BB962C8B-B14F-4D97-AF65-F5344CB8AC3E}">
        <p14:creationId xmlns:p14="http://schemas.microsoft.com/office/powerpoint/2010/main" val="218686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Introductory workshop outline</a:t>
            </a:r>
          </a:p>
          <a:p>
            <a:pPr marL="171450" lvl="0"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This is a 45 minute – 1 hour introductory workshop intended to provide resources and information to help you in supporting the learning of students with disabilities in your classroom.  </a:t>
            </a:r>
            <a:endParaRPr lang="en-US" u="none" strike="noStrike" dirty="0" smtClean="0">
              <a:effectLst/>
            </a:endParaRPr>
          </a:p>
          <a:p>
            <a:pPr marL="171450" lvl="0"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Topics covered in this workshop are expanded on in four subsequent workshops in this series.</a:t>
            </a:r>
            <a:endParaRPr lang="en-US" u="none" strike="noStrike" dirty="0" smtClean="0">
              <a:effectLst/>
            </a:endParaRPr>
          </a:p>
          <a:p>
            <a:pPr marL="171450" lvl="0"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Outline follows on slide ...</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4</a:t>
            </a:fld>
            <a:endParaRPr lang="en-CA"/>
          </a:p>
        </p:txBody>
      </p:sp>
    </p:spTree>
    <p:extLst>
      <p:ext uri="{BB962C8B-B14F-4D97-AF65-F5344CB8AC3E}">
        <p14:creationId xmlns:p14="http://schemas.microsoft.com/office/powerpoint/2010/main" val="44837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 we mean by disability?</a:t>
            </a:r>
          </a:p>
          <a:p>
            <a:pPr marL="171450" lvl="0" indent="-171450">
              <a:buFont typeface="Arial" panose="020B0604020202020204" pitchFamily="34" charset="0"/>
              <a:buChar char="•"/>
            </a:pPr>
            <a:r>
              <a:rPr lang="en-US" u="none" strike="noStrike" dirty="0" smtClean="0">
                <a:effectLst/>
              </a:rPr>
              <a:t>Provides a definition of what is considered as a disability according to Statistics Canada</a:t>
            </a:r>
          </a:p>
          <a:p>
            <a:pPr marL="171450" lvl="0" indent="-171450">
              <a:buFont typeface="Arial" panose="020B0604020202020204" pitchFamily="34" charset="0"/>
              <a:buChar char="•"/>
            </a:pPr>
            <a:r>
              <a:rPr lang="en-US" u="none" strike="noStrike" dirty="0" smtClean="0">
                <a:effectLst/>
              </a:rPr>
              <a:t>Provides some context for this group of Canadians including the proportion in the general population and a sense of their employment outcomes. Studies have shown that educational attainment has a positive impact on people with disabilities' employment outcomes. Most students with disabilities attending PSE have a goal of attaining employment.</a:t>
            </a:r>
          </a:p>
          <a:p>
            <a:pPr marL="171450" lvl="0" indent="-171450">
              <a:buFont typeface="Arial" panose="020B0604020202020204" pitchFamily="34" charset="0"/>
              <a:buChar char="•"/>
            </a:pPr>
            <a:r>
              <a:rPr lang="en-US" u="none" strike="noStrike" dirty="0" smtClean="0">
                <a:effectLst/>
              </a:rPr>
              <a:t>Also provides context for students with disabilities in postsecondary today. Nationally, and at Selkirk College, students with disabilities form a significant proportion of the student population and this has been increasing year over year at Selkirk College.  </a:t>
            </a:r>
          </a:p>
          <a:p>
            <a:pPr marL="171450" lvl="0" indent="-171450">
              <a:buFont typeface="Arial" panose="020B0604020202020204" pitchFamily="34" charset="0"/>
              <a:buChar char="•"/>
            </a:pPr>
            <a:r>
              <a:rPr lang="en-US" u="none" strike="noStrike" dirty="0" smtClean="0">
                <a:effectLst/>
              </a:rPr>
              <a:t>Ask participants what they think the proportion of students with disabilities is on their campus, then provide the actual number in 2016:</a:t>
            </a:r>
          </a:p>
          <a:p>
            <a:pPr marL="628650" lvl="1" indent="-171450">
              <a:buFont typeface="Wingdings" panose="05000000000000000000" pitchFamily="2" charset="2"/>
              <a:buChar char="q"/>
            </a:pPr>
            <a:r>
              <a:rPr lang="en-US" u="none" strike="noStrike" dirty="0" smtClean="0">
                <a:effectLst/>
              </a:rPr>
              <a:t>Silver King campus:</a:t>
            </a:r>
          </a:p>
          <a:p>
            <a:pPr marL="628650" lvl="1" indent="-171450">
              <a:buFont typeface="Wingdings" panose="05000000000000000000" pitchFamily="2" charset="2"/>
              <a:buChar char="q"/>
            </a:pPr>
            <a:r>
              <a:rPr lang="en-US" u="none" strike="noStrike" dirty="0" smtClean="0">
                <a:effectLst/>
              </a:rPr>
              <a:t>KSA &amp; Tenth Street campus:</a:t>
            </a:r>
          </a:p>
          <a:p>
            <a:pPr marL="628650" lvl="1" indent="-171450">
              <a:buFont typeface="Wingdings" panose="05000000000000000000" pitchFamily="2" charset="2"/>
              <a:buChar char="q"/>
            </a:pPr>
            <a:r>
              <a:rPr lang="en-US" u="none" strike="noStrike" dirty="0" smtClean="0">
                <a:effectLst/>
              </a:rPr>
              <a:t>Castlegar campus:</a:t>
            </a:r>
          </a:p>
          <a:p>
            <a:pPr marL="171450" lvl="0" indent="-171450">
              <a:buFont typeface="Arial" panose="020B0604020202020204" pitchFamily="34" charset="0"/>
              <a:buChar char="•"/>
            </a:pPr>
            <a:r>
              <a:rPr lang="en-US" u="none" strike="noStrike" dirty="0" smtClean="0">
                <a:effectLst/>
              </a:rPr>
              <a:t>These numbers reflect those students with disabilities who choose to disclose that they have a disability. There are also students who may have a disability but choose not to disclose or access services, so the numbers above are likely an under-representation of the total number of students with disabilities attending PSE.</a:t>
            </a:r>
          </a:p>
          <a:p>
            <a:pPr marL="171450" lvl="0" indent="-171450">
              <a:buFont typeface="Arial" panose="020B0604020202020204" pitchFamily="34" charset="0"/>
              <a:buChar char="•"/>
            </a:pPr>
            <a:r>
              <a:rPr lang="en-US" u="none" strike="noStrike" dirty="0" smtClean="0">
                <a:effectLst/>
              </a:rPr>
              <a:t>People with disabilities are the largest minority group in Canada and the only one that any of us  can become a member of at any time.</a:t>
            </a:r>
          </a:p>
          <a:p>
            <a:endParaRPr lang="en-CA" dirty="0"/>
          </a:p>
        </p:txBody>
      </p:sp>
      <p:sp>
        <p:nvSpPr>
          <p:cNvPr id="4" name="Slide Number Placeholder 3"/>
          <p:cNvSpPr>
            <a:spLocks noGrp="1"/>
          </p:cNvSpPr>
          <p:nvPr>
            <p:ph type="sldNum" sz="quarter" idx="10"/>
          </p:nvPr>
        </p:nvSpPr>
        <p:spPr/>
        <p:txBody>
          <a:bodyPr/>
          <a:lstStyle/>
          <a:p>
            <a:fld id="{AAD30E97-3713-484B-AA5D-D58E2B6B10DC}" type="slidenum">
              <a:rPr lang="en-CA" smtClean="0"/>
              <a:t>5</a:t>
            </a:fld>
            <a:endParaRPr lang="en-CA"/>
          </a:p>
        </p:txBody>
      </p:sp>
    </p:spTree>
    <p:extLst>
      <p:ext uri="{BB962C8B-B14F-4D97-AF65-F5344CB8AC3E}">
        <p14:creationId xmlns:p14="http://schemas.microsoft.com/office/powerpoint/2010/main" val="190154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Recognizing great diversity among students with disabilities</a:t>
            </a:r>
          </a:p>
          <a:p>
            <a:pPr marL="171450" lvl="0" indent="-171450">
              <a:buFont typeface="Arial" panose="020B0604020202020204" pitchFamily="34" charset="0"/>
              <a:buChar char="•"/>
            </a:pPr>
            <a:r>
              <a:rPr lang="en-US" u="none" strike="noStrike" dirty="0" smtClean="0">
                <a:effectLst/>
              </a:rPr>
              <a:t>It is important to remember that students with disabilities come to our schools from a variety of backgrounds, both educational and personal. They have their individual interests, goals, personalities, and the way they approach learning. Along with this, they also experience the impact of their disability. </a:t>
            </a:r>
          </a:p>
          <a:p>
            <a:pPr marL="171450" lvl="0" indent="-171450">
              <a:buFont typeface="Arial" panose="020B0604020202020204" pitchFamily="34" charset="0"/>
              <a:buChar char="•"/>
            </a:pPr>
            <a:r>
              <a:rPr lang="en-US" u="none" strike="noStrike" dirty="0" smtClean="0">
                <a:effectLst/>
              </a:rPr>
              <a:t>Put together, these intersection create great diversity among these students and great diversity in how they will approach their learning. </a:t>
            </a:r>
          </a:p>
          <a:p>
            <a:pPr marL="171450" lvl="0" indent="-171450">
              <a:buFont typeface="Arial" panose="020B0604020202020204" pitchFamily="34" charset="0"/>
              <a:buChar char="•"/>
            </a:pPr>
            <a:r>
              <a:rPr lang="en-US" u="none" strike="noStrike" dirty="0" smtClean="0">
                <a:effectLst/>
              </a:rPr>
              <a:t>You will likely work with a variety of students with disabilities in your classroom. These could include:</a:t>
            </a:r>
          </a:p>
          <a:p>
            <a:pPr marL="628650" lvl="1" indent="-171450">
              <a:buFont typeface="Wingdings" panose="05000000000000000000" pitchFamily="2" charset="2"/>
              <a:buChar char="q"/>
            </a:pPr>
            <a:r>
              <a:rPr lang="en-US" u="none" strike="noStrike" dirty="0" smtClean="0">
                <a:effectLst/>
              </a:rPr>
              <a:t>students with chronic health conditions who may experience mobility limitations, chronic pain, or increased fatigue;</a:t>
            </a:r>
          </a:p>
          <a:p>
            <a:pPr marL="628650" lvl="1" indent="-171450">
              <a:buFont typeface="Wingdings" panose="05000000000000000000" pitchFamily="2" charset="2"/>
              <a:buChar char="q"/>
            </a:pPr>
            <a:r>
              <a:rPr lang="en-US" u="none" strike="noStrike" dirty="0" smtClean="0">
                <a:effectLst/>
              </a:rPr>
              <a:t>students with learning disabilities who may have difficulty in processing certain types of information;</a:t>
            </a:r>
          </a:p>
          <a:p>
            <a:pPr marL="628650" lvl="1" indent="-171450">
              <a:buFont typeface="Wingdings" panose="05000000000000000000" pitchFamily="2" charset="2"/>
              <a:buChar char="q"/>
            </a:pPr>
            <a:r>
              <a:rPr lang="en-US" u="none" strike="noStrike" dirty="0" smtClean="0">
                <a:effectLst/>
              </a:rPr>
              <a:t>students with mental health conditions who may have difficulty maintaining concentration and focus in classroom settings, or</a:t>
            </a:r>
          </a:p>
          <a:p>
            <a:pPr marL="628650" lvl="1" indent="-171450">
              <a:buFont typeface="Wingdings" panose="05000000000000000000" pitchFamily="2" charset="2"/>
              <a:buChar char="q"/>
            </a:pPr>
            <a:r>
              <a:rPr lang="en-US" u="none" strike="noStrike" dirty="0" smtClean="0">
                <a:effectLst/>
              </a:rPr>
              <a:t>students with sensory limitations affecting vision or hearing.</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6</a:t>
            </a:fld>
            <a:endParaRPr lang="en-CA"/>
          </a:p>
        </p:txBody>
      </p:sp>
    </p:spTree>
    <p:extLst>
      <p:ext uri="{BB962C8B-B14F-4D97-AF65-F5344CB8AC3E}">
        <p14:creationId xmlns:p14="http://schemas.microsoft.com/office/powerpoint/2010/main" val="2779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u="none" strike="noStrike" dirty="0" smtClean="0">
                <a:effectLst/>
              </a:rPr>
              <a:t>This video was created with Selkirk College students as part of the same Ministry funding as these workshops. In this video Selkirk students on the Nelson campuses share their experience at the College and what they found helpful from their instructors. </a:t>
            </a:r>
          </a:p>
          <a:p>
            <a:pPr marL="171450" lvl="0" indent="-171450">
              <a:buFont typeface="Arial" panose="020B0604020202020204" pitchFamily="34" charset="0"/>
              <a:buChar char="•"/>
            </a:pPr>
            <a:r>
              <a:rPr lang="en-US" u="none" strike="noStrike" dirty="0" smtClean="0">
                <a:effectLst/>
              </a:rPr>
              <a:t>Debrief: Ask participants for their comments after listening to these students</a:t>
            </a:r>
          </a:p>
          <a:p>
            <a:pPr marL="628650" lvl="1" indent="-171450">
              <a:buFont typeface="Wingdings" panose="05000000000000000000" pitchFamily="2" charset="2"/>
              <a:buChar char="q"/>
            </a:pPr>
            <a:r>
              <a:rPr lang="en-US" u="none" strike="noStrike" dirty="0" smtClean="0">
                <a:effectLst/>
              </a:rPr>
              <a:t>Highlight the importance of instructor empathy and openness in these students’ experience</a:t>
            </a:r>
          </a:p>
          <a:p>
            <a:pPr marL="628650" lvl="1" indent="-171450">
              <a:buFont typeface="Wingdings" panose="05000000000000000000" pitchFamily="2" charset="2"/>
              <a:buChar char="q"/>
            </a:pPr>
            <a:r>
              <a:rPr lang="en-US" u="none" strike="noStrike" dirty="0" smtClean="0">
                <a:effectLst/>
              </a:rPr>
              <a:t>Highlight that these students are advising their fellow students to share their situation with their instructors so that they can be understood and can get the support they need to succeed. </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7</a:t>
            </a:fld>
            <a:endParaRPr lang="en-CA"/>
          </a:p>
        </p:txBody>
      </p:sp>
    </p:spTree>
    <p:extLst>
      <p:ext uri="{BB962C8B-B14F-4D97-AF65-F5344CB8AC3E}">
        <p14:creationId xmlns:p14="http://schemas.microsoft.com/office/powerpoint/2010/main" val="188978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Accommodation process at Selkirk College</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Many participants have asked questions about the accommodation process and how it works. Thus we have placed this section close to the beginning of this workshop and prior to the facilitator asking participants to share their experiences</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Providing an inclusive and accessible learning environment for students with disabilities at Selkirk College is a shared responsibility and a collaborative process that involves the student, Disability Services, and instructors working together throughout the students program.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Major Responsibilities of each party are as follows:</a:t>
            </a:r>
          </a:p>
          <a:p>
            <a:pPr marL="342900" lvl="0" indent="-342900">
              <a:buFont typeface="Arial" panose="020B0604020202020204" pitchFamily="34" charset="0"/>
              <a:buChar char="●"/>
            </a:pPr>
            <a:r>
              <a:rPr lang="en-US" u="none" strike="noStrike" dirty="0" smtClean="0">
                <a:effectLst/>
              </a:rPr>
              <a:t>Student Responsibilities (characterized by self advocacy)</a:t>
            </a:r>
          </a:p>
          <a:p>
            <a:pPr marL="742950" lvl="1" indent="-285750">
              <a:lnSpc>
                <a:spcPct val="129000"/>
              </a:lnSpc>
              <a:buFont typeface="Arial" panose="020B0604020202020204" pitchFamily="34" charset="0"/>
              <a:buChar char="○"/>
            </a:pPr>
            <a:r>
              <a:rPr lang="en-US" u="none" strike="noStrike" dirty="0" smtClean="0">
                <a:effectLst/>
              </a:rPr>
              <a:t>Provide appropriate documentation to Disability Services</a:t>
            </a:r>
          </a:p>
          <a:p>
            <a:pPr marL="742950" lvl="1" indent="-285750">
              <a:lnSpc>
                <a:spcPct val="129000"/>
              </a:lnSpc>
              <a:buFont typeface="Arial" panose="020B0604020202020204" pitchFamily="34" charset="0"/>
              <a:buChar char="○"/>
            </a:pPr>
            <a:r>
              <a:rPr lang="en-US" u="none" strike="noStrike" dirty="0" smtClean="0">
                <a:effectLst/>
              </a:rPr>
              <a:t>Request accommodations in a timely manner</a:t>
            </a:r>
          </a:p>
          <a:p>
            <a:pPr marL="742950" lvl="1" indent="-285750">
              <a:lnSpc>
                <a:spcPct val="129000"/>
              </a:lnSpc>
              <a:buFont typeface="Arial" panose="020B0604020202020204" pitchFamily="34" charset="0"/>
              <a:buChar char="○"/>
            </a:pPr>
            <a:r>
              <a:rPr lang="en-US" u="none" strike="noStrike" dirty="0" smtClean="0">
                <a:effectLst/>
              </a:rPr>
              <a:t>Inform Disability Services and/or instructors when disability-related problems arise in a timely manner</a:t>
            </a:r>
          </a:p>
          <a:p>
            <a:pPr marL="342900" lvl="0" indent="-342900">
              <a:lnSpc>
                <a:spcPct val="129000"/>
              </a:lnSpc>
              <a:buFont typeface="Arial" panose="020B0604020202020204" pitchFamily="34" charset="0"/>
              <a:buChar char="●"/>
            </a:pPr>
            <a:r>
              <a:rPr lang="en-US" u="none" strike="noStrike" dirty="0" smtClean="0">
                <a:effectLst/>
              </a:rPr>
              <a:t>Instructor Responsibilities (characterized by supporting student learning &amp; maintaining confidentiality)</a:t>
            </a:r>
          </a:p>
          <a:p>
            <a:pPr marL="742950" lvl="1" indent="-285750">
              <a:lnSpc>
                <a:spcPct val="129000"/>
              </a:lnSpc>
              <a:buFont typeface="Arial" panose="020B0604020202020204" pitchFamily="34" charset="0"/>
              <a:buChar char="○"/>
            </a:pPr>
            <a:r>
              <a:rPr lang="en-US" u="none" strike="noStrike" dirty="0" smtClean="0">
                <a:effectLst/>
              </a:rPr>
              <a:t>Review accommodation forms from students carefully</a:t>
            </a:r>
          </a:p>
          <a:p>
            <a:pPr marL="742950" lvl="1" indent="-285750">
              <a:lnSpc>
                <a:spcPct val="129000"/>
              </a:lnSpc>
              <a:buFont typeface="Arial" panose="020B0604020202020204" pitchFamily="34" charset="0"/>
              <a:buChar char="○"/>
            </a:pPr>
            <a:r>
              <a:rPr lang="en-US" u="none" strike="noStrike" dirty="0" smtClean="0">
                <a:effectLst/>
              </a:rPr>
              <a:t>Bring any concerns regarding recommended accommodations to Disability Coordinator at the start of the term</a:t>
            </a:r>
          </a:p>
          <a:p>
            <a:pPr marL="742950" lvl="1" indent="-285750">
              <a:lnSpc>
                <a:spcPct val="129000"/>
              </a:lnSpc>
              <a:buFont typeface="Arial" panose="020B0604020202020204" pitchFamily="34" charset="0"/>
              <a:buChar char="○"/>
            </a:pPr>
            <a:r>
              <a:rPr lang="en-US" u="none" strike="noStrike" dirty="0" smtClean="0">
                <a:effectLst/>
              </a:rPr>
              <a:t>Provide exams and related information to Disability Services staff in a timely manner</a:t>
            </a:r>
          </a:p>
          <a:p>
            <a:pPr marL="742950" lvl="1" indent="-285750">
              <a:lnSpc>
                <a:spcPct val="129000"/>
              </a:lnSpc>
              <a:buFont typeface="Arial" panose="020B0604020202020204" pitchFamily="34" charset="0"/>
              <a:buChar char="○"/>
            </a:pPr>
            <a:r>
              <a:rPr lang="en-US" u="none" strike="noStrike" dirty="0" smtClean="0">
                <a:effectLst/>
              </a:rPr>
              <a:t>Talk with Disability Service Coordinator as soon as possible if students with disabilities are struggling to help ensure a proactive approach</a:t>
            </a:r>
          </a:p>
          <a:p>
            <a:pPr marL="742950" lvl="1" indent="-285750">
              <a:lnSpc>
                <a:spcPct val="129000"/>
              </a:lnSpc>
              <a:buFont typeface="Arial" panose="020B0604020202020204" pitchFamily="34" charset="0"/>
              <a:buChar char="○"/>
            </a:pPr>
            <a:r>
              <a:rPr lang="en-US" u="none" strike="noStrike" dirty="0" smtClean="0">
                <a:effectLst/>
              </a:rPr>
              <a:t>Assist in implementing accommodations as required</a:t>
            </a:r>
          </a:p>
          <a:p>
            <a:pPr marL="342900" lvl="0" indent="-342900">
              <a:lnSpc>
                <a:spcPct val="129000"/>
              </a:lnSpc>
              <a:buFont typeface="Arial" panose="020B0604020202020204" pitchFamily="34" charset="0"/>
              <a:buChar char="●"/>
            </a:pPr>
            <a:r>
              <a:rPr lang="en-US" u="none" strike="noStrike" dirty="0" smtClean="0">
                <a:effectLst/>
              </a:rPr>
              <a:t>Disability Service Coordinator Responsibilities (characterized by supporting student, faculty, and staff in working to create inclusive campuses)</a:t>
            </a:r>
          </a:p>
          <a:p>
            <a:pPr marL="742950" lvl="1" indent="-285750">
              <a:lnSpc>
                <a:spcPct val="129000"/>
              </a:lnSpc>
              <a:buFont typeface="Arial" panose="020B0604020202020204" pitchFamily="34" charset="0"/>
              <a:buChar char="○"/>
            </a:pPr>
            <a:r>
              <a:rPr lang="en-US" u="none" strike="noStrike" dirty="0" smtClean="0">
                <a:effectLst/>
              </a:rPr>
              <a:t>Review documentation of disability</a:t>
            </a:r>
          </a:p>
          <a:p>
            <a:pPr marL="742950" lvl="1" indent="-285750">
              <a:lnSpc>
                <a:spcPct val="129000"/>
              </a:lnSpc>
              <a:buFont typeface="Arial" panose="020B0604020202020204" pitchFamily="34" charset="0"/>
              <a:buChar char="○"/>
            </a:pPr>
            <a:r>
              <a:rPr lang="en-US" u="none" strike="noStrike" dirty="0" smtClean="0">
                <a:effectLst/>
              </a:rPr>
              <a:t>Determine reasonable accommodations</a:t>
            </a:r>
          </a:p>
          <a:p>
            <a:pPr marL="742950" lvl="1" indent="-285750">
              <a:lnSpc>
                <a:spcPct val="129000"/>
              </a:lnSpc>
              <a:buFont typeface="Arial" panose="020B0604020202020204" pitchFamily="34" charset="0"/>
              <a:buChar char="○"/>
            </a:pPr>
            <a:r>
              <a:rPr lang="en-US" u="none" strike="noStrike" dirty="0" smtClean="0">
                <a:effectLst/>
              </a:rPr>
              <a:t>Provide Accommodation form to student</a:t>
            </a:r>
          </a:p>
          <a:p>
            <a:pPr marL="742950" lvl="1" indent="-285750">
              <a:lnSpc>
                <a:spcPct val="129000"/>
              </a:lnSpc>
              <a:buFont typeface="Arial" panose="020B0604020202020204" pitchFamily="34" charset="0"/>
              <a:buChar char="○"/>
            </a:pPr>
            <a:r>
              <a:rPr lang="en-US" u="none" strike="noStrike" dirty="0" smtClean="0">
                <a:effectLst/>
              </a:rPr>
              <a:t>Assist in implementing academic accommodations and supports</a:t>
            </a:r>
          </a:p>
          <a:p>
            <a:pPr marL="742950" lvl="1" indent="-285750">
              <a:lnSpc>
                <a:spcPct val="129000"/>
              </a:lnSpc>
              <a:buFont typeface="Arial" panose="020B0604020202020204" pitchFamily="34" charset="0"/>
              <a:buChar char="○"/>
            </a:pPr>
            <a:r>
              <a:rPr lang="en-US" u="none" strike="noStrike" dirty="0" smtClean="0">
                <a:effectLst/>
              </a:rPr>
              <a:t>Provide consultation and support in collaboration with other college staff in implementing accommodations</a:t>
            </a:r>
          </a:p>
          <a:p>
            <a:pPr marL="742950" lvl="1" indent="-285750">
              <a:lnSpc>
                <a:spcPct val="129000"/>
              </a:lnSpc>
              <a:buFont typeface="Arial" panose="020B0604020202020204" pitchFamily="34" charset="0"/>
              <a:buChar char="○"/>
            </a:pPr>
            <a:r>
              <a:rPr lang="en-US" u="none" strike="noStrike" dirty="0" smtClean="0">
                <a:effectLst/>
              </a:rPr>
              <a:t>Provide support and guidance in working through disability-related challenges collaboratively with students, faculty, and staff</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8</a:t>
            </a:fld>
            <a:endParaRPr lang="en-CA"/>
          </a:p>
        </p:txBody>
      </p:sp>
    </p:spTree>
    <p:extLst>
      <p:ext uri="{BB962C8B-B14F-4D97-AF65-F5344CB8AC3E}">
        <p14:creationId xmlns:p14="http://schemas.microsoft.com/office/powerpoint/2010/main" val="196414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All postsecondary institutions in Canada have a legal responsibility to ensure that students with disabilities have access to the programs and services offered at our institutions, and are welcomed as full participants in our campus communities. This is known as our duty to accommodate students with disabilities. We meet this responsibility by providing reasonable accommodation and by removing environmental and attitudinal barriers to their full participation.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These concepts are covered in more detail in Workshop 2:</a:t>
            </a:r>
            <a:r>
              <a:rPr lang="en-US" sz="1200" i="1" dirty="0" smtClean="0">
                <a:solidFill>
                  <a:srgbClr val="000000"/>
                </a:solidFill>
                <a:effectLst/>
                <a:latin typeface="Arial" panose="020B0604020202020204" pitchFamily="34" charset="0"/>
                <a:ea typeface="Arial" panose="020B0604020202020204" pitchFamily="34" charset="0"/>
              </a:rPr>
              <a:t> How to Accommodate</a:t>
            </a:r>
            <a:r>
              <a:rPr lang="en-US" sz="1200" dirty="0" smtClean="0">
                <a:solidFill>
                  <a:srgbClr val="000000"/>
                </a:solidFill>
                <a:effectLst/>
                <a:latin typeface="Arial" panose="020B0604020202020204" pitchFamily="34" charset="0"/>
                <a:ea typeface="Arial" panose="020B0604020202020204" pitchFamily="34" charset="0"/>
              </a:rPr>
              <a:t>.</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In addition to these legally based responsibilities, increasingly, we are trying to find ways to support students’ learning by looking at where they are coming from so that we can provide an effective learning environment where all students feel welcome, can access learning, and can show what they know. This translates into working to create a campus environment where students feel comfortable being themselves and where they feel that their instructors and college staff are there to help them learn. With this goal in mind, providing inclusive campuses for students with disabilities focuses on considering how we can provide students with disabilities with a ‘level playing field’ in all areas of campus life. This would include: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u="none" strike="noStrike" dirty="0" smtClean="0">
                <a:effectLst/>
              </a:rPr>
              <a:t>feeling a part of the campus community,</a:t>
            </a:r>
          </a:p>
          <a:p>
            <a:pPr marL="342900" lvl="0" indent="-342900">
              <a:buFont typeface="Arial" panose="020B0604020202020204" pitchFamily="34" charset="0"/>
              <a:buChar char="●"/>
            </a:pPr>
            <a:r>
              <a:rPr lang="en-US" u="none" strike="noStrike" dirty="0" smtClean="0">
                <a:effectLst/>
              </a:rPr>
              <a:t>being able to actively participate and engage in the learning activities in their program,</a:t>
            </a:r>
          </a:p>
          <a:p>
            <a:pPr marL="342900" lvl="0" indent="-342900">
              <a:buFont typeface="Arial" panose="020B0604020202020204" pitchFamily="34" charset="0"/>
              <a:buChar char="●"/>
            </a:pPr>
            <a:r>
              <a:rPr lang="en-US" u="none" strike="noStrike" dirty="0" smtClean="0">
                <a:effectLst/>
              </a:rPr>
              <a:t>being able to access learning materials easily,</a:t>
            </a:r>
          </a:p>
          <a:p>
            <a:pPr marL="342900" lvl="0" indent="-342900">
              <a:buFont typeface="Arial" panose="020B0604020202020204" pitchFamily="34" charset="0"/>
              <a:buChar char="●"/>
            </a:pPr>
            <a:r>
              <a:rPr lang="en-US" u="none" strike="noStrike" dirty="0" smtClean="0">
                <a:effectLst/>
              </a:rPr>
              <a:t>being able to use that knowledge in creating their own work, and</a:t>
            </a:r>
          </a:p>
          <a:p>
            <a:pPr marL="342900" lvl="0" indent="-342900">
              <a:buFont typeface="Arial" panose="020B0604020202020204" pitchFamily="34" charset="0"/>
              <a:buChar char="●"/>
            </a:pPr>
            <a:r>
              <a:rPr lang="en-US" u="none" strike="noStrike" dirty="0" smtClean="0">
                <a:effectLst/>
              </a:rPr>
              <a:t>having a level playing field to demonstrate their knowledge.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These are the same things that we are offering to our students without a disability.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Students with disabilities have the capacity and motivation to succeed in their postsecondary settings but may need to pursue their studies in somewhat modified ways, or may need to access particular supports in order to remove barriers to their learning.</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To explore some of the experiences of students with disabilities, we will look at three areas that often can present barriers to these students </a:t>
            </a:r>
          </a:p>
          <a:p>
            <a:endParaRPr lang="en-US" dirty="0"/>
          </a:p>
        </p:txBody>
      </p:sp>
      <p:sp>
        <p:nvSpPr>
          <p:cNvPr id="4" name="Slide Number Placeholder 3"/>
          <p:cNvSpPr>
            <a:spLocks noGrp="1"/>
          </p:cNvSpPr>
          <p:nvPr>
            <p:ph type="sldNum" sz="quarter" idx="10"/>
          </p:nvPr>
        </p:nvSpPr>
        <p:spPr/>
        <p:txBody>
          <a:bodyPr/>
          <a:lstStyle/>
          <a:p>
            <a:fld id="{AAD30E97-3713-484B-AA5D-D58E2B6B10DC}" type="slidenum">
              <a:rPr lang="en-CA" smtClean="0"/>
              <a:t>9</a:t>
            </a:fld>
            <a:endParaRPr lang="en-CA"/>
          </a:p>
        </p:txBody>
      </p:sp>
    </p:spTree>
    <p:extLst>
      <p:ext uri="{BB962C8B-B14F-4D97-AF65-F5344CB8AC3E}">
        <p14:creationId xmlns:p14="http://schemas.microsoft.com/office/powerpoint/2010/main" val="80487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E33D8-D007-4FC4-BCCB-3C003DB23647}"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E33D8-D007-4FC4-BCCB-3C003DB23647}" type="datetimeFigureOut">
              <a:rPr lang="en-US" smtClean="0"/>
              <a:pPr/>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E33D8-D007-4FC4-BCCB-3C003DB23647}"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E33D8-D007-4FC4-BCCB-3C003DB23647}" type="datetimeFigureOut">
              <a:rPr lang="en-US" smtClean="0"/>
              <a:pPr/>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E33D8-D007-4FC4-BCCB-3C003DB23647}" type="datetimeFigureOut">
              <a:rPr lang="en-US" smtClean="0"/>
              <a:pPr/>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E33D8-D007-4FC4-BCCB-3C003DB23647}" type="datetimeFigureOut">
              <a:rPr lang="en-US" smtClean="0"/>
              <a:pPr/>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E33D8-D007-4FC4-BCCB-3C003DB23647}"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E33D8-D007-4FC4-BCCB-3C003DB23647}" type="datetimeFigureOut">
              <a:rPr lang="en-US" smtClean="0"/>
              <a:pPr/>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36B8D-970E-4990-BE4C-5F1EEC0987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E33D8-D007-4FC4-BCCB-3C003DB23647}" type="datetimeFigureOut">
              <a:rPr lang="en-US" smtClean="0"/>
              <a:pPr/>
              <a:t>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36B8D-970E-4990-BE4C-5F1EEC0987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pYyTBsn2K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s://www.youtube.com/watch?v=FlHVk5gUX5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2.unb.ca/alc/modules/learning-disabilities/video.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vimeo.com/16374479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772400" cy="1470025"/>
          </a:xfrm>
        </p:spPr>
        <p:txBody>
          <a:bodyPr>
            <a:normAutofit/>
          </a:bodyPr>
          <a:lstStyle/>
          <a:p>
            <a:r>
              <a:rPr lang="en-CA" b="1" dirty="0"/>
              <a:t>Supporting Students with </a:t>
            </a:r>
            <a:r>
              <a:rPr lang="en-CA" b="1" dirty="0" smtClean="0"/>
              <a:t>Disabilities</a:t>
            </a:r>
            <a:endParaRPr lang="en-CA" dirty="0"/>
          </a:p>
        </p:txBody>
      </p:sp>
      <p:pic>
        <p:nvPicPr>
          <p:cNvPr id="5" name="Picture 4"/>
          <p:cNvPicPr>
            <a:picLocks noChangeAspect="1"/>
          </p:cNvPicPr>
          <p:nvPr/>
        </p:nvPicPr>
        <p:blipFill>
          <a:blip r:embed="rId3"/>
          <a:stretch>
            <a:fillRect/>
          </a:stretch>
        </p:blipFill>
        <p:spPr>
          <a:xfrm>
            <a:off x="500271" y="2579790"/>
            <a:ext cx="2707922" cy="1133271"/>
          </a:xfrm>
          <a:prstGeom prst="rect">
            <a:avLst/>
          </a:prstGeom>
        </p:spPr>
      </p:pic>
      <p:pic>
        <p:nvPicPr>
          <p:cNvPr id="6" name="Picture 5"/>
          <p:cNvPicPr>
            <a:picLocks noChangeAspect="1"/>
          </p:cNvPicPr>
          <p:nvPr/>
        </p:nvPicPr>
        <p:blipFill>
          <a:blip r:embed="rId4"/>
          <a:stretch>
            <a:fillRect/>
          </a:stretch>
        </p:blipFill>
        <p:spPr>
          <a:xfrm>
            <a:off x="5943600" y="2517776"/>
            <a:ext cx="2662518" cy="1257300"/>
          </a:xfrm>
          <a:prstGeom prst="rect">
            <a:avLst/>
          </a:prstGeom>
        </p:spPr>
      </p:pic>
      <p:pic>
        <p:nvPicPr>
          <p:cNvPr id="7" name="Picture 6"/>
          <p:cNvPicPr>
            <a:picLocks noChangeAspect="1"/>
          </p:cNvPicPr>
          <p:nvPr/>
        </p:nvPicPr>
        <p:blipFill>
          <a:blip r:embed="rId5"/>
          <a:stretch>
            <a:fillRect/>
          </a:stretch>
        </p:blipFill>
        <p:spPr>
          <a:xfrm>
            <a:off x="3628159" y="2447925"/>
            <a:ext cx="1895475" cy="1895475"/>
          </a:xfrm>
          <a:prstGeom prst="rect">
            <a:avLst/>
          </a:prstGeom>
        </p:spPr>
      </p:pic>
      <p:pic>
        <p:nvPicPr>
          <p:cNvPr id="9" name="Picture 8"/>
          <p:cNvPicPr>
            <a:picLocks noChangeAspect="1"/>
          </p:cNvPicPr>
          <p:nvPr/>
        </p:nvPicPr>
        <p:blipFill>
          <a:blip r:embed="rId6"/>
          <a:stretch>
            <a:fillRect/>
          </a:stretch>
        </p:blipFill>
        <p:spPr>
          <a:xfrm>
            <a:off x="3352800" y="5486400"/>
            <a:ext cx="2857500" cy="1200150"/>
          </a:xfrm>
          <a:prstGeom prst="rect">
            <a:avLst/>
          </a:prstGeom>
        </p:spPr>
      </p:pic>
    </p:spTree>
    <p:extLst>
      <p:ext uri="{BB962C8B-B14F-4D97-AF65-F5344CB8AC3E}">
        <p14:creationId xmlns:p14="http://schemas.microsoft.com/office/powerpoint/2010/main" val="1316343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8346" y="1271823"/>
            <a:ext cx="1224606" cy="1224606"/>
          </a:xfrm>
          <a:prstGeom prst="rect">
            <a:avLst/>
          </a:prstGeom>
        </p:spPr>
      </p:pic>
      <p:pic>
        <p:nvPicPr>
          <p:cNvPr id="4" name="Content Placeholder 3"/>
          <p:cNvPicPr>
            <a:picLocks noGrp="1" noChangeAspect="1"/>
          </p:cNvPicPr>
          <p:nvPr>
            <p:ph idx="1"/>
          </p:nvPr>
        </p:nvPicPr>
        <p:blipFill>
          <a:blip r:embed="rId4"/>
          <a:stretch>
            <a:fillRect/>
          </a:stretch>
        </p:blipFill>
        <p:spPr>
          <a:xfrm>
            <a:off x="4618037" y="0"/>
            <a:ext cx="4525963" cy="4525963"/>
          </a:xfrm>
          <a:prstGeom prst="rect">
            <a:avLst/>
          </a:prstGeom>
        </p:spPr>
      </p:pic>
      <p:sp>
        <p:nvSpPr>
          <p:cNvPr id="2" name="Title 1"/>
          <p:cNvSpPr>
            <a:spLocks noGrp="1"/>
          </p:cNvSpPr>
          <p:nvPr>
            <p:ph type="title"/>
          </p:nvPr>
        </p:nvSpPr>
        <p:spPr>
          <a:xfrm>
            <a:off x="381000" y="152400"/>
            <a:ext cx="8229600" cy="1143000"/>
          </a:xfrm>
        </p:spPr>
        <p:txBody>
          <a:bodyPr>
            <a:normAutofit/>
          </a:bodyPr>
          <a:lstStyle/>
          <a:p>
            <a:r>
              <a:rPr lang="en-US" sz="4800" b="1" dirty="0" smtClean="0"/>
              <a:t>Barriers to access</a:t>
            </a:r>
            <a:endParaRPr lang="en-US" sz="4800" b="1" dirty="0"/>
          </a:p>
        </p:txBody>
      </p:sp>
      <p:sp>
        <p:nvSpPr>
          <p:cNvPr id="7" name="TextBox 6"/>
          <p:cNvSpPr txBox="1"/>
          <p:nvPr/>
        </p:nvSpPr>
        <p:spPr>
          <a:xfrm>
            <a:off x="1295400" y="1546444"/>
            <a:ext cx="5029200" cy="461665"/>
          </a:xfrm>
          <a:prstGeom prst="rect">
            <a:avLst/>
          </a:prstGeom>
          <a:noFill/>
        </p:spPr>
        <p:txBody>
          <a:bodyPr wrap="square" rtlCol="0">
            <a:spAutoFit/>
          </a:bodyPr>
          <a:lstStyle/>
          <a:p>
            <a:r>
              <a:rPr lang="en-US" sz="2400" b="1" dirty="0" smtClean="0">
                <a:solidFill>
                  <a:srgbClr val="002060"/>
                </a:solidFill>
              </a:rPr>
              <a:t>1)  Speed Information Processing</a:t>
            </a:r>
            <a:endParaRPr lang="en-US" sz="2400" b="1" dirty="0">
              <a:solidFill>
                <a:srgbClr val="002060"/>
              </a:solidFill>
            </a:endParaRPr>
          </a:p>
        </p:txBody>
      </p:sp>
      <p:sp>
        <p:nvSpPr>
          <p:cNvPr id="8" name="TextBox 7"/>
          <p:cNvSpPr txBox="1"/>
          <p:nvPr/>
        </p:nvSpPr>
        <p:spPr>
          <a:xfrm>
            <a:off x="1717481" y="2870284"/>
            <a:ext cx="5161778" cy="461665"/>
          </a:xfrm>
          <a:prstGeom prst="rect">
            <a:avLst/>
          </a:prstGeom>
          <a:noFill/>
        </p:spPr>
        <p:txBody>
          <a:bodyPr wrap="square" rtlCol="0">
            <a:spAutoFit/>
          </a:bodyPr>
          <a:lstStyle/>
          <a:p>
            <a:r>
              <a:rPr lang="en-US" sz="2400" b="1" dirty="0" smtClean="0">
                <a:solidFill>
                  <a:srgbClr val="002060"/>
                </a:solidFill>
              </a:rPr>
              <a:t>2)  Environmental Barriers</a:t>
            </a:r>
            <a:endParaRPr lang="en-US" sz="2400" b="1" dirty="0">
              <a:solidFill>
                <a:srgbClr val="002060"/>
              </a:solidFill>
            </a:endParaRPr>
          </a:p>
        </p:txBody>
      </p:sp>
      <p:pic>
        <p:nvPicPr>
          <p:cNvPr id="1028" name="Picture 4" descr="http://www.quiet.org/oldsite/graphics/World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454" y="2632075"/>
            <a:ext cx="1390027" cy="1177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95305" y="5051795"/>
            <a:ext cx="4748695" cy="523220"/>
          </a:xfrm>
          <a:prstGeom prst="rect">
            <a:avLst/>
          </a:prstGeom>
          <a:noFill/>
        </p:spPr>
        <p:txBody>
          <a:bodyPr wrap="square" rtlCol="0">
            <a:spAutoFit/>
          </a:bodyPr>
          <a:lstStyle/>
          <a:p>
            <a:r>
              <a:rPr lang="en-US" sz="2800" b="1" dirty="0" smtClean="0">
                <a:solidFill>
                  <a:srgbClr val="002060"/>
                </a:solidFill>
              </a:rPr>
              <a:t>3)  Barriers During Assessment</a:t>
            </a:r>
            <a:endParaRPr lang="en-US" sz="2800" b="1" dirty="0">
              <a:solidFill>
                <a:srgbClr val="002060"/>
              </a:solidFill>
            </a:endParaRPr>
          </a:p>
        </p:txBody>
      </p:sp>
      <p:pic>
        <p:nvPicPr>
          <p:cNvPr id="10" name="Picture 9"/>
          <p:cNvPicPr>
            <a:picLocks noChangeAspect="1"/>
          </p:cNvPicPr>
          <p:nvPr/>
        </p:nvPicPr>
        <p:blipFill>
          <a:blip r:embed="rId6"/>
          <a:stretch>
            <a:fillRect/>
          </a:stretch>
        </p:blipFill>
        <p:spPr>
          <a:xfrm>
            <a:off x="-3600" y="3857540"/>
            <a:ext cx="4398905" cy="3000460"/>
          </a:xfrm>
          <a:prstGeom prst="rect">
            <a:avLst/>
          </a:prstGeom>
        </p:spPr>
      </p:pic>
    </p:spTree>
    <p:extLst>
      <p:ext uri="{BB962C8B-B14F-4D97-AF65-F5344CB8AC3E}">
        <p14:creationId xmlns:p14="http://schemas.microsoft.com/office/powerpoint/2010/main" val="34602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b="1" dirty="0" smtClean="0">
                <a:latin typeface="Blackadder ITC" panose="04020505051007020D02" pitchFamily="82" charset="0"/>
              </a:rPr>
              <a:t>DIAMOND  NAPKIN</a:t>
            </a:r>
            <a:endParaRPr lang="en-CA" sz="2000" b="1" dirty="0">
              <a:latin typeface="Blackadder ITC" panose="04020505051007020D02" pitchFamily="82" charset="0"/>
            </a:endParaRPr>
          </a:p>
        </p:txBody>
      </p:sp>
      <p:sp>
        <p:nvSpPr>
          <p:cNvPr id="3" name="Rectangle 2"/>
          <p:cNvSpPr/>
          <p:nvPr/>
        </p:nvSpPr>
        <p:spPr>
          <a:xfrm>
            <a:off x="5715000" y="6581001"/>
            <a:ext cx="5334000" cy="276999"/>
          </a:xfrm>
          <a:prstGeom prst="rect">
            <a:avLst/>
          </a:prstGeom>
        </p:spPr>
        <p:txBody>
          <a:bodyPr wrap="square">
            <a:spAutoFit/>
          </a:bodyPr>
          <a:lstStyle/>
          <a:p>
            <a:r>
              <a:rPr lang="en-US" sz="1200" dirty="0">
                <a:hlinkClick r:id="rId3"/>
              </a:rPr>
              <a:t>https://</a:t>
            </a:r>
            <a:r>
              <a:rPr lang="en-US" sz="1200" dirty="0" smtClean="0">
                <a:hlinkClick r:id="rId3"/>
              </a:rPr>
              <a:t>www.youtube.com/watch?v=ApYyTBsn2K0</a:t>
            </a:r>
            <a:r>
              <a:rPr lang="en-US" sz="1200" dirty="0" smtClean="0"/>
              <a:t> </a:t>
            </a:r>
            <a:endParaRPr lang="en-US" sz="1200" dirty="0"/>
          </a:p>
        </p:txBody>
      </p:sp>
      <p:pic>
        <p:nvPicPr>
          <p:cNvPr id="6" name="Picture 5"/>
          <p:cNvPicPr>
            <a:picLocks noChangeAspect="1"/>
          </p:cNvPicPr>
          <p:nvPr/>
        </p:nvPicPr>
        <p:blipFill>
          <a:blip r:embed="rId4"/>
          <a:stretch>
            <a:fillRect/>
          </a:stretch>
        </p:blipFill>
        <p:spPr>
          <a:xfrm>
            <a:off x="2667000" y="1590675"/>
            <a:ext cx="3810000" cy="3676650"/>
          </a:xfrm>
          <a:prstGeom prst="rect">
            <a:avLst/>
          </a:prstGeom>
        </p:spPr>
      </p:pic>
      <p:sp>
        <p:nvSpPr>
          <p:cNvPr id="7" name="TextBox 6"/>
          <p:cNvSpPr txBox="1"/>
          <p:nvPr/>
        </p:nvSpPr>
        <p:spPr>
          <a:xfrm rot="1420534">
            <a:off x="0" y="1752600"/>
            <a:ext cx="2667000" cy="369332"/>
          </a:xfrm>
          <a:prstGeom prst="rect">
            <a:avLst/>
          </a:prstGeom>
          <a:noFill/>
        </p:spPr>
        <p:txBody>
          <a:bodyPr wrap="square" rtlCol="0">
            <a:spAutoFit/>
          </a:bodyPr>
          <a:lstStyle/>
          <a:p>
            <a:r>
              <a:rPr lang="en-US" i="1" dirty="0" smtClean="0">
                <a:latin typeface="Edwardian Script ITC" panose="030303020407070D0804" pitchFamily="66" charset="0"/>
              </a:rPr>
              <a:t>It </a:t>
            </a:r>
            <a:r>
              <a:rPr lang="en-US" dirty="0" smtClean="0">
                <a:latin typeface="Edwardian Script ITC" panose="030303020407070D0804" pitchFamily="66" charset="0"/>
              </a:rPr>
              <a:t>looks</a:t>
            </a:r>
            <a:r>
              <a:rPr lang="en-US" i="1" dirty="0" smtClean="0">
                <a:latin typeface="Edwardian Script ITC" panose="030303020407070D0804" pitchFamily="66" charset="0"/>
              </a:rPr>
              <a:t> something like this</a:t>
            </a:r>
            <a:endParaRPr lang="en-US" i="1" dirty="0">
              <a:latin typeface="Edwardian Script ITC" panose="030303020407070D0804" pitchFamily="66" charset="0"/>
            </a:endParaRPr>
          </a:p>
        </p:txBody>
      </p:sp>
      <p:cxnSp>
        <p:nvCxnSpPr>
          <p:cNvPr id="9" name="Straight Arrow Connector 8"/>
          <p:cNvCxnSpPr/>
          <p:nvPr/>
        </p:nvCxnSpPr>
        <p:spPr>
          <a:xfrm>
            <a:off x="533400" y="2070866"/>
            <a:ext cx="19812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2179217">
            <a:off x="-30449" y="5082658"/>
            <a:ext cx="3792705" cy="369332"/>
          </a:xfrm>
          <a:prstGeom prst="rect">
            <a:avLst/>
          </a:prstGeom>
          <a:noFill/>
        </p:spPr>
        <p:txBody>
          <a:bodyPr wrap="none" rtlCol="0">
            <a:spAutoFit/>
          </a:bodyPr>
          <a:lstStyle/>
          <a:p>
            <a:r>
              <a:rPr lang="en-US" b="1" dirty="0" smtClean="0">
                <a:solidFill>
                  <a:srgbClr val="FF0000"/>
                </a:solidFill>
              </a:rPr>
              <a:t>Example of a poor PowerPoint.  Why?</a:t>
            </a:r>
            <a:endParaRPr lang="en-US" b="1" dirty="0">
              <a:solidFill>
                <a:srgbClr val="FF0000"/>
              </a:solidFill>
            </a:endParaRPr>
          </a:p>
        </p:txBody>
      </p:sp>
    </p:spTree>
    <p:extLst>
      <p:ext uri="{BB962C8B-B14F-4D97-AF65-F5344CB8AC3E}">
        <p14:creationId xmlns:p14="http://schemas.microsoft.com/office/powerpoint/2010/main" val="355488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hool_PowerPointTemplate11.jpg"/>
          <p:cNvPicPr>
            <a:picLocks noGrp="1" noChangeAspect="1"/>
          </p:cNvPicPr>
          <p:nvPr>
            <p:ph idx="1"/>
          </p:nvPr>
        </p:nvPicPr>
        <p:blipFill>
          <a:blip r:embed="rId3" cstate="print"/>
          <a:stretch>
            <a:fillRect/>
          </a:stretch>
        </p:blipFill>
        <p:spPr>
          <a:xfrm>
            <a:off x="-1" y="10391"/>
            <a:ext cx="9144000" cy="6858000"/>
          </a:xfrm>
        </p:spPr>
      </p:pic>
      <p:sp>
        <p:nvSpPr>
          <p:cNvPr id="4" name="Rectangle 3"/>
          <p:cNvSpPr/>
          <p:nvPr/>
        </p:nvSpPr>
        <p:spPr>
          <a:xfrm>
            <a:off x="5410200" y="5334000"/>
            <a:ext cx="5029200" cy="276999"/>
          </a:xfrm>
          <a:prstGeom prst="rect">
            <a:avLst/>
          </a:prstGeom>
        </p:spPr>
        <p:txBody>
          <a:bodyPr wrap="square">
            <a:spAutoFit/>
          </a:bodyPr>
          <a:lstStyle/>
          <a:p>
            <a:r>
              <a:rPr lang="en-CA" sz="1200" dirty="0">
                <a:hlinkClick r:id="rId4"/>
              </a:rPr>
              <a:t>https://</a:t>
            </a:r>
            <a:r>
              <a:rPr lang="en-CA" sz="1200" dirty="0" smtClean="0">
                <a:hlinkClick r:id="rId4"/>
              </a:rPr>
              <a:t>www.youtube.com/watch?v=FlHVk5gUX5c</a:t>
            </a:r>
            <a:r>
              <a:rPr lang="en-CA" sz="1200" dirty="0" smtClean="0"/>
              <a:t>  </a:t>
            </a:r>
            <a:endParaRPr lang="en-CA" sz="1200" dirty="0"/>
          </a:p>
        </p:txBody>
      </p:sp>
      <p:sp>
        <p:nvSpPr>
          <p:cNvPr id="5" name="TextBox 4"/>
          <p:cNvSpPr txBox="1"/>
          <p:nvPr/>
        </p:nvSpPr>
        <p:spPr>
          <a:xfrm>
            <a:off x="1988319" y="310612"/>
            <a:ext cx="5181599" cy="707886"/>
          </a:xfrm>
          <a:prstGeom prst="rect">
            <a:avLst/>
          </a:prstGeom>
          <a:noFill/>
        </p:spPr>
        <p:txBody>
          <a:bodyPr wrap="square" rtlCol="0">
            <a:spAutoFit/>
          </a:bodyPr>
          <a:lstStyle/>
          <a:p>
            <a:pPr algn="ctr"/>
            <a:r>
              <a:rPr lang="en-CA" sz="2400" b="1" dirty="0" smtClean="0"/>
              <a:t>How to Make a Diamond  Napkin Fold</a:t>
            </a:r>
          </a:p>
          <a:p>
            <a:pPr algn="ctr"/>
            <a:r>
              <a:rPr lang="en-CA" sz="1600" i="1" dirty="0" smtClean="0"/>
              <a:t>From a square paper napkin in 11 easy steps</a:t>
            </a:r>
            <a:endParaRPr lang="en-CA" sz="1600" i="1" dirty="0"/>
          </a:p>
        </p:txBody>
      </p:sp>
      <p:pic>
        <p:nvPicPr>
          <p:cNvPr id="2050" name="Picture 2" descr="https://s-media-cache-ak0.pinimg.com/236x/d7/81/b3/d781b309fe4605fd4989cf7b76ac0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710" y="1568004"/>
            <a:ext cx="3429000" cy="2557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tqn.com/y/papercrafts/1/S/M/6/-/-/diamond-napkin-fold_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324" y="1953491"/>
            <a:ext cx="428367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809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29225" y="412392"/>
            <a:ext cx="1410386" cy="1139592"/>
          </a:xfrm>
          <a:prstGeom prst="rect">
            <a:avLst/>
          </a:prstGeom>
        </p:spPr>
      </p:pic>
      <p:pic>
        <p:nvPicPr>
          <p:cNvPr id="16" name="Picture 15"/>
          <p:cNvPicPr>
            <a:picLocks noChangeAspect="1"/>
          </p:cNvPicPr>
          <p:nvPr/>
        </p:nvPicPr>
        <p:blipFill>
          <a:blip r:embed="rId4"/>
          <a:stretch>
            <a:fillRect/>
          </a:stretch>
        </p:blipFill>
        <p:spPr>
          <a:xfrm>
            <a:off x="2310149" y="225136"/>
            <a:ext cx="1462713" cy="1456212"/>
          </a:xfrm>
          <a:prstGeom prst="rect">
            <a:avLst/>
          </a:prstGeom>
        </p:spPr>
      </p:pic>
      <p:pic>
        <p:nvPicPr>
          <p:cNvPr id="17" name="Picture 16"/>
          <p:cNvPicPr>
            <a:picLocks noChangeAspect="1"/>
          </p:cNvPicPr>
          <p:nvPr/>
        </p:nvPicPr>
        <p:blipFill>
          <a:blip r:embed="rId5"/>
          <a:stretch>
            <a:fillRect/>
          </a:stretch>
        </p:blipFill>
        <p:spPr>
          <a:xfrm>
            <a:off x="4105226" y="476992"/>
            <a:ext cx="1136149" cy="1413121"/>
          </a:xfrm>
          <a:prstGeom prst="rect">
            <a:avLst/>
          </a:prstGeom>
        </p:spPr>
      </p:pic>
      <p:sp>
        <p:nvSpPr>
          <p:cNvPr id="22" name="AutoShape 6" descr="https://upload.wikimedia.org/wikipedia/commons/7/79/Gota02.svg"/>
          <p:cNvSpPr>
            <a:spLocks noChangeAspect="1" noChangeArrowheads="1"/>
          </p:cNvSpPr>
          <p:nvPr/>
        </p:nvSpPr>
        <p:spPr bwMode="auto">
          <a:xfrm>
            <a:off x="155575"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3" name="AutoShape 8" descr="https://upload.wikimedia.org/wikipedia/commons/7/79/Gota02.svg"/>
          <p:cNvSpPr>
            <a:spLocks noChangeAspect="1" noChangeArrowheads="1"/>
          </p:cNvSpPr>
          <p:nvPr/>
        </p:nvSpPr>
        <p:spPr bwMode="auto">
          <a:xfrm>
            <a:off x="2765420" y="-626196"/>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http://www.clker.com/cliparts/N/O/g/C/z/9/yellow-puzzle-piece-m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1232" y="365041"/>
            <a:ext cx="1316307" cy="13163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lker.com/cliparts/P/m/I/u/w/s/orange-border-puzzle-piece-top-m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15974"/>
            <a:ext cx="1332428" cy="1332428"/>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17" descr="Image result for red lem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4" name="TextBox 33"/>
          <p:cNvSpPr txBox="1"/>
          <p:nvPr/>
        </p:nvSpPr>
        <p:spPr>
          <a:xfrm>
            <a:off x="1668148" y="3286720"/>
            <a:ext cx="1756744" cy="769441"/>
          </a:xfrm>
          <a:prstGeom prst="rect">
            <a:avLst/>
          </a:prstGeom>
          <a:noFill/>
        </p:spPr>
        <p:txBody>
          <a:bodyPr wrap="square" rtlCol="0">
            <a:spAutoFit/>
          </a:bodyPr>
          <a:lstStyle/>
          <a:p>
            <a:r>
              <a:rPr lang="en-CA" sz="4400" b="1" dirty="0" smtClean="0">
                <a:solidFill>
                  <a:srgbClr val="FF0000"/>
                </a:solidFill>
              </a:rPr>
              <a:t>BLUE</a:t>
            </a:r>
            <a:endParaRPr lang="en-CA" sz="4400" b="1" dirty="0">
              <a:solidFill>
                <a:srgbClr val="FF0000"/>
              </a:solidFill>
            </a:endParaRPr>
          </a:p>
        </p:txBody>
      </p:sp>
      <p:sp>
        <p:nvSpPr>
          <p:cNvPr id="35" name="TextBox 34"/>
          <p:cNvSpPr txBox="1"/>
          <p:nvPr/>
        </p:nvSpPr>
        <p:spPr>
          <a:xfrm>
            <a:off x="5177678" y="3299317"/>
            <a:ext cx="1756744" cy="923330"/>
          </a:xfrm>
          <a:prstGeom prst="rect">
            <a:avLst/>
          </a:prstGeom>
          <a:noFill/>
        </p:spPr>
        <p:txBody>
          <a:bodyPr wrap="square" rtlCol="0">
            <a:spAutoFit/>
          </a:bodyPr>
          <a:lstStyle/>
          <a:p>
            <a:r>
              <a:rPr lang="en-CA" sz="5400" b="1" dirty="0" smtClean="0">
                <a:solidFill>
                  <a:srgbClr val="FFC000"/>
                </a:solidFill>
              </a:rPr>
              <a:t>RED</a:t>
            </a:r>
            <a:endParaRPr lang="en-CA" sz="5400" b="1" dirty="0">
              <a:solidFill>
                <a:srgbClr val="FFC000"/>
              </a:solidFill>
            </a:endParaRPr>
          </a:p>
        </p:txBody>
      </p:sp>
      <p:sp>
        <p:nvSpPr>
          <p:cNvPr id="36" name="TextBox 35"/>
          <p:cNvSpPr txBox="1"/>
          <p:nvPr/>
        </p:nvSpPr>
        <p:spPr>
          <a:xfrm>
            <a:off x="3420934" y="2605776"/>
            <a:ext cx="1756744" cy="646331"/>
          </a:xfrm>
          <a:prstGeom prst="rect">
            <a:avLst/>
          </a:prstGeom>
          <a:noFill/>
        </p:spPr>
        <p:txBody>
          <a:bodyPr wrap="square" rtlCol="0">
            <a:spAutoFit/>
          </a:bodyPr>
          <a:lstStyle/>
          <a:p>
            <a:r>
              <a:rPr lang="en-CA" sz="3600" b="1" dirty="0" smtClean="0">
                <a:solidFill>
                  <a:srgbClr val="00B050"/>
                </a:solidFill>
              </a:rPr>
              <a:t>YELLOW</a:t>
            </a:r>
            <a:endParaRPr lang="en-CA" sz="3600" b="1" dirty="0">
              <a:solidFill>
                <a:srgbClr val="00B050"/>
              </a:solidFill>
            </a:endParaRPr>
          </a:p>
        </p:txBody>
      </p:sp>
      <p:sp>
        <p:nvSpPr>
          <p:cNvPr id="37" name="TextBox 36"/>
          <p:cNvSpPr txBox="1"/>
          <p:nvPr/>
        </p:nvSpPr>
        <p:spPr>
          <a:xfrm>
            <a:off x="155575" y="2694275"/>
            <a:ext cx="1530386" cy="523220"/>
          </a:xfrm>
          <a:prstGeom prst="rect">
            <a:avLst/>
          </a:prstGeom>
          <a:noFill/>
        </p:spPr>
        <p:txBody>
          <a:bodyPr wrap="square" rtlCol="0">
            <a:spAutoFit/>
          </a:bodyPr>
          <a:lstStyle/>
          <a:p>
            <a:r>
              <a:rPr lang="en-CA" sz="2800" b="1" dirty="0" smtClean="0">
                <a:solidFill>
                  <a:srgbClr val="FFFF00"/>
                </a:solidFill>
              </a:rPr>
              <a:t>ORANGE</a:t>
            </a:r>
            <a:endParaRPr lang="en-CA" sz="2800" b="1" dirty="0">
              <a:solidFill>
                <a:srgbClr val="FFFF00"/>
              </a:solidFill>
            </a:endParaRPr>
          </a:p>
        </p:txBody>
      </p:sp>
      <p:sp>
        <p:nvSpPr>
          <p:cNvPr id="30" name="TextBox 29"/>
          <p:cNvSpPr txBox="1"/>
          <p:nvPr/>
        </p:nvSpPr>
        <p:spPr>
          <a:xfrm>
            <a:off x="6629400" y="2601942"/>
            <a:ext cx="1828800" cy="707886"/>
          </a:xfrm>
          <a:prstGeom prst="rect">
            <a:avLst/>
          </a:prstGeom>
          <a:noFill/>
        </p:spPr>
        <p:txBody>
          <a:bodyPr wrap="square" rtlCol="0">
            <a:spAutoFit/>
          </a:bodyPr>
          <a:lstStyle/>
          <a:p>
            <a:r>
              <a:rPr lang="en-CA" sz="4000" b="1" dirty="0" smtClean="0">
                <a:solidFill>
                  <a:srgbClr val="0070C0"/>
                </a:solidFill>
              </a:rPr>
              <a:t>GREEN</a:t>
            </a:r>
            <a:endParaRPr lang="en-CA" sz="4000" b="1" dirty="0">
              <a:solidFill>
                <a:srgbClr val="0070C0"/>
              </a:solidFill>
            </a:endParaRPr>
          </a:p>
        </p:txBody>
      </p:sp>
      <p:sp>
        <p:nvSpPr>
          <p:cNvPr id="2" name="TextBox 1"/>
          <p:cNvSpPr txBox="1"/>
          <p:nvPr/>
        </p:nvSpPr>
        <p:spPr>
          <a:xfrm>
            <a:off x="307975" y="4792013"/>
            <a:ext cx="8627784" cy="1477328"/>
          </a:xfrm>
          <a:prstGeom prst="rect">
            <a:avLst/>
          </a:prstGeom>
          <a:noFill/>
        </p:spPr>
        <p:txBody>
          <a:bodyPr wrap="square" rtlCol="0">
            <a:spAutoFit/>
          </a:bodyPr>
          <a:lstStyle/>
          <a:p>
            <a:r>
              <a:rPr lang="en-US" b="1" dirty="0"/>
              <a:t>Students with learning disabilities often take longer to process information because they are not able to process the information as </a:t>
            </a:r>
            <a:r>
              <a:rPr lang="en-US" b="1" dirty="0" smtClean="0"/>
              <a:t>automatically. </a:t>
            </a:r>
          </a:p>
          <a:p>
            <a:endParaRPr lang="en-US" b="1" dirty="0" smtClean="0"/>
          </a:p>
          <a:p>
            <a:r>
              <a:rPr lang="en-US" b="1" dirty="0" smtClean="0"/>
              <a:t>Processing </a:t>
            </a:r>
            <a:r>
              <a:rPr lang="en-US" b="1" dirty="0"/>
              <a:t>may require more effort and concentration </a:t>
            </a:r>
            <a:r>
              <a:rPr lang="en-US" b="1" dirty="0" smtClean="0"/>
              <a:t>and may involve ‘</a:t>
            </a:r>
            <a:r>
              <a:rPr lang="en-US" b="1" dirty="0"/>
              <a:t>interference’ </a:t>
            </a:r>
            <a:r>
              <a:rPr lang="en-US" b="1" dirty="0" smtClean="0"/>
              <a:t>making </a:t>
            </a:r>
            <a:r>
              <a:rPr lang="en-US" b="1" dirty="0"/>
              <a:t>the requested information (</a:t>
            </a:r>
            <a:r>
              <a:rPr lang="en-US" b="1" dirty="0" err="1"/>
              <a:t>colour</a:t>
            </a:r>
            <a:r>
              <a:rPr lang="en-US" b="1" dirty="0"/>
              <a:t> of the word) harder to provide automatically.</a:t>
            </a:r>
          </a:p>
        </p:txBody>
      </p:sp>
    </p:spTree>
    <p:extLst>
      <p:ext uri="{BB962C8B-B14F-4D97-AF65-F5344CB8AC3E}">
        <p14:creationId xmlns:p14="http://schemas.microsoft.com/office/powerpoint/2010/main" val="361488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hool_PowerPointTemplate2.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152400" y="5469265"/>
            <a:ext cx="7848600" cy="523220"/>
          </a:xfrm>
          <a:prstGeom prst="rect">
            <a:avLst/>
          </a:prstGeom>
          <a:noFill/>
        </p:spPr>
        <p:txBody>
          <a:bodyPr wrap="square" rtlCol="0">
            <a:spAutoFit/>
          </a:bodyPr>
          <a:lstStyle/>
          <a:p>
            <a:r>
              <a:rPr lang="en-US" sz="1400" dirty="0" smtClean="0">
                <a:solidFill>
                  <a:schemeClr val="bg1"/>
                </a:solidFill>
              </a:rPr>
              <a:t>Nick’s experience with Dyslexia:</a:t>
            </a:r>
            <a:endParaRPr lang="en-US" sz="1400" dirty="0" smtClean="0">
              <a:solidFill>
                <a:schemeClr val="bg1"/>
              </a:solidFill>
              <a:hlinkClick r:id="rId4"/>
            </a:endParaRPr>
          </a:p>
          <a:p>
            <a:r>
              <a:rPr lang="en-US" sz="1400" u="sng" dirty="0" smtClean="0">
                <a:hlinkClick r:id="rId4"/>
              </a:rPr>
              <a:t>http</a:t>
            </a:r>
            <a:r>
              <a:rPr lang="en-US" sz="1400" u="sng" dirty="0">
                <a:hlinkClick r:id="rId4"/>
              </a:rPr>
              <a:t>://www2.unb.ca/alc/modules/learning-disabilities/video.html</a:t>
            </a:r>
            <a:endParaRPr lang="en-CA" sz="1400" b="1" dirty="0">
              <a:solidFill>
                <a:schemeClr val="bg1"/>
              </a:solidFill>
            </a:endParaRPr>
          </a:p>
        </p:txBody>
      </p:sp>
      <p:sp>
        <p:nvSpPr>
          <p:cNvPr id="6" name="TextBox 5"/>
          <p:cNvSpPr txBox="1"/>
          <p:nvPr/>
        </p:nvSpPr>
        <p:spPr>
          <a:xfrm>
            <a:off x="576349" y="286832"/>
            <a:ext cx="7848600" cy="2246769"/>
          </a:xfrm>
          <a:prstGeom prst="rect">
            <a:avLst/>
          </a:prstGeom>
          <a:noFill/>
        </p:spPr>
        <p:txBody>
          <a:bodyPr wrap="square" rtlCol="0">
            <a:spAutoFit/>
          </a:bodyPr>
          <a:lstStyle/>
          <a:p>
            <a:pPr algn="ctr"/>
            <a:r>
              <a:rPr lang="en-US" sz="2800" b="1" dirty="0">
                <a:solidFill>
                  <a:schemeClr val="bg1"/>
                </a:solidFill>
              </a:rPr>
              <a:t>Given your experience with the experiential exercises </a:t>
            </a:r>
            <a:r>
              <a:rPr lang="en-US" sz="2800" b="1" dirty="0" smtClean="0">
                <a:solidFill>
                  <a:schemeClr val="bg1"/>
                </a:solidFill>
              </a:rPr>
              <a:t>earlier, </a:t>
            </a:r>
            <a:r>
              <a:rPr lang="en-US" sz="2800" b="1" dirty="0">
                <a:solidFill>
                  <a:schemeClr val="bg1"/>
                </a:solidFill>
              </a:rPr>
              <a:t>what are your impressions of what attending college as a student with a disability could be like for a student attending your program? What do you think would be the most challenging?</a:t>
            </a:r>
            <a:endParaRPr lang="en-CA" sz="2800" b="1" dirty="0">
              <a:solidFill>
                <a:schemeClr val="bg1"/>
              </a:solidFill>
            </a:endParaRPr>
          </a:p>
        </p:txBody>
      </p:sp>
      <p:pic>
        <p:nvPicPr>
          <p:cNvPr id="7" name="Picture 6"/>
          <p:cNvPicPr>
            <a:picLocks noChangeAspect="1"/>
          </p:cNvPicPr>
          <p:nvPr/>
        </p:nvPicPr>
        <p:blipFill>
          <a:blip r:embed="rId5"/>
          <a:stretch>
            <a:fillRect/>
          </a:stretch>
        </p:blipFill>
        <p:spPr>
          <a:xfrm>
            <a:off x="5029200" y="6105556"/>
            <a:ext cx="1053422" cy="752444"/>
          </a:xfrm>
          <a:prstGeom prst="rect">
            <a:avLst/>
          </a:prstGeom>
        </p:spPr>
      </p:pic>
    </p:spTree>
    <p:extLst>
      <p:ext uri="{BB962C8B-B14F-4D97-AF65-F5344CB8AC3E}">
        <p14:creationId xmlns:p14="http://schemas.microsoft.com/office/powerpoint/2010/main" val="179312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hool_PowerPointTemplate2.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213946" y="741390"/>
            <a:ext cx="8569569" cy="1200329"/>
          </a:xfrm>
          <a:prstGeom prst="rect">
            <a:avLst/>
          </a:prstGeom>
          <a:noFill/>
        </p:spPr>
        <p:txBody>
          <a:bodyPr wrap="square" rtlCol="0">
            <a:spAutoFit/>
          </a:bodyPr>
          <a:lstStyle/>
          <a:p>
            <a:pPr algn="ctr"/>
            <a:r>
              <a:rPr lang="en-US" sz="2400" b="1" i="1" dirty="0" smtClean="0">
                <a:solidFill>
                  <a:schemeClr val="bg1"/>
                </a:solidFill>
              </a:rPr>
              <a:t>If </a:t>
            </a:r>
            <a:r>
              <a:rPr lang="en-US" sz="2400" b="1" i="1" dirty="0">
                <a:solidFill>
                  <a:schemeClr val="bg1"/>
                </a:solidFill>
              </a:rPr>
              <a:t>these students need things done somewhat differently from the norm, how can we get this done since our schools are set up for the ‘average’ student?</a:t>
            </a:r>
            <a:endParaRPr lang="en-CA" sz="2400" b="1" i="1" dirty="0">
              <a:solidFill>
                <a:schemeClr val="bg1"/>
              </a:solidFill>
            </a:endParaRPr>
          </a:p>
        </p:txBody>
      </p:sp>
      <p:pic>
        <p:nvPicPr>
          <p:cNvPr id="7" name="Picture 6"/>
          <p:cNvPicPr>
            <a:picLocks noChangeAspect="1"/>
          </p:cNvPicPr>
          <p:nvPr/>
        </p:nvPicPr>
        <p:blipFill>
          <a:blip r:embed="rId4"/>
          <a:stretch>
            <a:fillRect/>
          </a:stretch>
        </p:blipFill>
        <p:spPr>
          <a:xfrm>
            <a:off x="5029200" y="6105556"/>
            <a:ext cx="1053422" cy="752444"/>
          </a:xfrm>
          <a:prstGeom prst="rect">
            <a:avLst/>
          </a:prstGeom>
        </p:spPr>
      </p:pic>
      <p:sp>
        <p:nvSpPr>
          <p:cNvPr id="8" name="TextBox 7"/>
          <p:cNvSpPr txBox="1"/>
          <p:nvPr/>
        </p:nvSpPr>
        <p:spPr>
          <a:xfrm>
            <a:off x="213946" y="2227469"/>
            <a:ext cx="8091854" cy="1138773"/>
          </a:xfrm>
          <a:prstGeom prst="rect">
            <a:avLst/>
          </a:prstGeom>
          <a:noFill/>
        </p:spPr>
        <p:txBody>
          <a:bodyPr wrap="square" rtlCol="0">
            <a:spAutoFit/>
          </a:bodyPr>
          <a:lstStyle/>
          <a:p>
            <a:pPr marL="457200" indent="-457200">
              <a:buAutoNum type="arabicParenR"/>
            </a:pPr>
            <a:r>
              <a:rPr lang="en-US" sz="2800" b="1" dirty="0" smtClean="0">
                <a:solidFill>
                  <a:schemeClr val="bg1"/>
                </a:solidFill>
              </a:rPr>
              <a:t>Reasonable Accommodations: </a:t>
            </a:r>
          </a:p>
          <a:p>
            <a:r>
              <a:rPr lang="en-US" sz="2000" b="1" dirty="0" smtClean="0">
                <a:solidFill>
                  <a:schemeClr val="bg1"/>
                </a:solidFill>
              </a:rPr>
              <a:t>academic accommodations and supports that help to remove barriers and level the playing field.</a:t>
            </a:r>
            <a:endParaRPr lang="en-US" sz="2000" b="1" dirty="0">
              <a:solidFill>
                <a:schemeClr val="bg1"/>
              </a:solidFill>
            </a:endParaRPr>
          </a:p>
        </p:txBody>
      </p:sp>
      <p:sp>
        <p:nvSpPr>
          <p:cNvPr id="9" name="TextBox 8"/>
          <p:cNvSpPr txBox="1"/>
          <p:nvPr/>
        </p:nvSpPr>
        <p:spPr>
          <a:xfrm>
            <a:off x="1279280" y="91019"/>
            <a:ext cx="6438900" cy="461665"/>
          </a:xfrm>
          <a:prstGeom prst="rect">
            <a:avLst/>
          </a:prstGeom>
          <a:noFill/>
        </p:spPr>
        <p:txBody>
          <a:bodyPr wrap="square" rtlCol="0">
            <a:spAutoFit/>
          </a:bodyPr>
          <a:lstStyle/>
          <a:p>
            <a:pPr algn="ctr"/>
            <a:r>
              <a:rPr lang="en-US" sz="2400" b="1" u="sng" dirty="0">
                <a:solidFill>
                  <a:schemeClr val="bg1"/>
                </a:solidFill>
              </a:rPr>
              <a:t>Supporting Inclusive &amp; Welcoming Campuses</a:t>
            </a:r>
            <a:endParaRPr lang="en-US" sz="2400" u="sng" dirty="0">
              <a:solidFill>
                <a:schemeClr val="bg1"/>
              </a:solidFill>
            </a:endParaRPr>
          </a:p>
        </p:txBody>
      </p:sp>
      <p:sp>
        <p:nvSpPr>
          <p:cNvPr id="10" name="TextBox 9"/>
          <p:cNvSpPr txBox="1"/>
          <p:nvPr/>
        </p:nvSpPr>
        <p:spPr>
          <a:xfrm>
            <a:off x="213946" y="3789156"/>
            <a:ext cx="8091854" cy="1138773"/>
          </a:xfrm>
          <a:prstGeom prst="rect">
            <a:avLst/>
          </a:prstGeom>
          <a:noFill/>
        </p:spPr>
        <p:txBody>
          <a:bodyPr wrap="square" rtlCol="0">
            <a:spAutoFit/>
          </a:bodyPr>
          <a:lstStyle/>
          <a:p>
            <a:r>
              <a:rPr lang="en-US" sz="2800" b="1" dirty="0" smtClean="0">
                <a:solidFill>
                  <a:schemeClr val="bg1"/>
                </a:solidFill>
              </a:rPr>
              <a:t>2) </a:t>
            </a:r>
            <a:r>
              <a:rPr lang="en-US" sz="2800" b="1" dirty="0">
                <a:solidFill>
                  <a:schemeClr val="bg1"/>
                </a:solidFill>
              </a:rPr>
              <a:t>Universal Design for </a:t>
            </a:r>
            <a:r>
              <a:rPr lang="en-US" sz="2800" b="1" dirty="0" smtClean="0">
                <a:solidFill>
                  <a:schemeClr val="bg1"/>
                </a:solidFill>
              </a:rPr>
              <a:t>Learning: </a:t>
            </a:r>
          </a:p>
          <a:p>
            <a:r>
              <a:rPr lang="en-US" sz="2000" b="1" dirty="0" smtClean="0">
                <a:solidFill>
                  <a:schemeClr val="bg1"/>
                </a:solidFill>
              </a:rPr>
              <a:t>changing </a:t>
            </a:r>
            <a:r>
              <a:rPr lang="en-US" sz="2000" b="1" dirty="0">
                <a:solidFill>
                  <a:schemeClr val="bg1"/>
                </a:solidFill>
              </a:rPr>
              <a:t>the ways things are done for all students to better meet the needs of diverse </a:t>
            </a:r>
            <a:r>
              <a:rPr lang="en-US" sz="2000" b="1" dirty="0" smtClean="0">
                <a:solidFill>
                  <a:schemeClr val="bg1"/>
                </a:solidFill>
              </a:rPr>
              <a:t>learners.</a:t>
            </a:r>
            <a:endParaRPr lang="en-US" sz="2000" b="1" dirty="0">
              <a:solidFill>
                <a:schemeClr val="bg1"/>
              </a:solidFill>
            </a:endParaRPr>
          </a:p>
        </p:txBody>
      </p:sp>
    </p:spTree>
    <p:extLst>
      <p:ext uri="{BB962C8B-B14F-4D97-AF65-F5344CB8AC3E}">
        <p14:creationId xmlns:p14="http://schemas.microsoft.com/office/powerpoint/2010/main" val="418480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chool_PowerPointTemplate.jpg"/>
          <p:cNvPicPr>
            <a:picLocks noChangeAspect="1"/>
          </p:cNvPicPr>
          <p:nvPr/>
        </p:nvPicPr>
        <p:blipFill>
          <a:blip r:embed="rId3" cstate="print"/>
          <a:stretch>
            <a:fillRect/>
          </a:stretch>
        </p:blipFill>
        <p:spPr>
          <a:xfrm>
            <a:off x="0" y="0"/>
            <a:ext cx="9144000" cy="6858000"/>
          </a:xfrm>
          <a:prstGeom prst="rect">
            <a:avLst/>
          </a:prstGeom>
        </p:spPr>
      </p:pic>
      <p:pic>
        <p:nvPicPr>
          <p:cNvPr id="11" name="Picture 10"/>
          <p:cNvPicPr>
            <a:picLocks noChangeAspect="1"/>
          </p:cNvPicPr>
          <p:nvPr/>
        </p:nvPicPr>
        <p:blipFill>
          <a:blip r:embed="rId4"/>
          <a:stretch>
            <a:fillRect/>
          </a:stretch>
        </p:blipFill>
        <p:spPr>
          <a:xfrm>
            <a:off x="0" y="0"/>
            <a:ext cx="3200400" cy="1212783"/>
          </a:xfrm>
          <a:prstGeom prst="rect">
            <a:avLst/>
          </a:prstGeom>
        </p:spPr>
      </p:pic>
      <p:sp>
        <p:nvSpPr>
          <p:cNvPr id="12" name="Rectangle 11"/>
          <p:cNvSpPr/>
          <p:nvPr/>
        </p:nvSpPr>
        <p:spPr>
          <a:xfrm>
            <a:off x="3657600" y="234276"/>
            <a:ext cx="4572000" cy="830997"/>
          </a:xfrm>
          <a:prstGeom prst="rect">
            <a:avLst/>
          </a:prstGeom>
        </p:spPr>
        <p:txBody>
          <a:bodyPr>
            <a:spAutoFit/>
          </a:bodyPr>
          <a:lstStyle/>
          <a:p>
            <a:r>
              <a:rPr lang="en-US" sz="2400" b="1" dirty="0">
                <a:solidFill>
                  <a:srgbClr val="000000"/>
                </a:solidFill>
                <a:latin typeface="Arial" panose="020B0604020202020204" pitchFamily="34" charset="0"/>
              </a:rPr>
              <a:t>Interacting with Students with Disabilities</a:t>
            </a:r>
            <a:endParaRPr lang="en-US" sz="2400" dirty="0"/>
          </a:p>
        </p:txBody>
      </p:sp>
      <p:sp>
        <p:nvSpPr>
          <p:cNvPr id="13" name="Rectangle 12"/>
          <p:cNvSpPr/>
          <p:nvPr/>
        </p:nvSpPr>
        <p:spPr>
          <a:xfrm>
            <a:off x="2512" y="1600200"/>
            <a:ext cx="8938846" cy="4370427"/>
          </a:xfrm>
          <a:prstGeom prst="rect">
            <a:avLst/>
          </a:prstGeom>
        </p:spPr>
        <p:txBody>
          <a:bodyPr wrap="square">
            <a:spAutoFit/>
          </a:bodyPr>
          <a:lstStyle/>
          <a:p>
            <a:pPr marL="571500" indent="-342900">
              <a:buAutoNum type="arabicPeriod"/>
            </a:pPr>
            <a:r>
              <a:rPr lang="en-US" sz="2000" i="1" dirty="0" smtClean="0">
                <a:solidFill>
                  <a:srgbClr val="000000"/>
                </a:solidFill>
              </a:rPr>
              <a:t>Recognize </a:t>
            </a:r>
            <a:r>
              <a:rPr lang="en-US" sz="2000" i="1" dirty="0">
                <a:solidFill>
                  <a:srgbClr val="000000"/>
                </a:solidFill>
              </a:rPr>
              <a:t>that students with disabilities, even with the same disability, are not alike. </a:t>
            </a:r>
            <a:r>
              <a:rPr lang="en-US" sz="2000" b="1" i="1" dirty="0">
                <a:solidFill>
                  <a:srgbClr val="000000"/>
                </a:solidFill>
              </a:rPr>
              <a:t>Treat each student as an individual</a:t>
            </a:r>
            <a:r>
              <a:rPr lang="en-US" sz="2000" i="1" dirty="0" smtClean="0">
                <a:solidFill>
                  <a:srgbClr val="000000"/>
                </a:solidFill>
              </a:rPr>
              <a:t>.</a:t>
            </a:r>
          </a:p>
          <a:p>
            <a:pPr marL="228600"/>
            <a:endParaRPr lang="en-US" sz="2000" i="1" dirty="0"/>
          </a:p>
          <a:p>
            <a:pPr marL="457200" indent="-228600"/>
            <a:r>
              <a:rPr lang="en-US" sz="2000" i="1" dirty="0">
                <a:solidFill>
                  <a:srgbClr val="000000"/>
                </a:solidFill>
              </a:rPr>
              <a:t>2. Related to this, if you think that something may be helpful for a particular student with a disability, </a:t>
            </a:r>
            <a:r>
              <a:rPr lang="en-US" sz="2000" b="1" i="1" dirty="0">
                <a:solidFill>
                  <a:srgbClr val="000000"/>
                </a:solidFill>
              </a:rPr>
              <a:t>ask</a:t>
            </a:r>
            <a:r>
              <a:rPr lang="en-US" sz="2000" i="1" dirty="0">
                <a:solidFill>
                  <a:srgbClr val="000000"/>
                </a:solidFill>
              </a:rPr>
              <a:t>, but respect their choice if this is not the case</a:t>
            </a:r>
            <a:r>
              <a:rPr lang="en-US" sz="2000" i="1" dirty="0" smtClean="0">
                <a:solidFill>
                  <a:srgbClr val="000000"/>
                </a:solidFill>
              </a:rPr>
              <a:t>.</a:t>
            </a:r>
          </a:p>
          <a:p>
            <a:pPr marL="457200" indent="-228600"/>
            <a:endParaRPr lang="en-US" sz="2000" i="1" dirty="0"/>
          </a:p>
          <a:p>
            <a:pPr marL="457200" indent="-228600"/>
            <a:r>
              <a:rPr lang="en-US" sz="2000" i="1" dirty="0">
                <a:solidFill>
                  <a:srgbClr val="000000"/>
                </a:solidFill>
              </a:rPr>
              <a:t>3. Try to see the student’s perspective on the situation at hand remembering that their experience of the world is different than yours – </a:t>
            </a:r>
            <a:r>
              <a:rPr lang="en-US" sz="2000" i="1" dirty="0" err="1">
                <a:solidFill>
                  <a:srgbClr val="000000"/>
                </a:solidFill>
              </a:rPr>
              <a:t>ie</a:t>
            </a:r>
            <a:r>
              <a:rPr lang="en-US" sz="2000" i="1" dirty="0">
                <a:solidFill>
                  <a:srgbClr val="000000"/>
                </a:solidFill>
              </a:rPr>
              <a:t>. </a:t>
            </a:r>
            <a:r>
              <a:rPr lang="en-US" sz="2000" b="1" i="1" dirty="0">
                <a:solidFill>
                  <a:srgbClr val="000000"/>
                </a:solidFill>
              </a:rPr>
              <a:t>empathy</a:t>
            </a:r>
            <a:r>
              <a:rPr lang="en-US" sz="2000" i="1" dirty="0">
                <a:solidFill>
                  <a:srgbClr val="000000"/>
                </a:solidFill>
              </a:rPr>
              <a:t>, what is it like in their shoes</a:t>
            </a:r>
            <a:r>
              <a:rPr lang="en-US" sz="2000" i="1" dirty="0" smtClean="0">
                <a:solidFill>
                  <a:srgbClr val="000000"/>
                </a:solidFill>
              </a:rPr>
              <a:t>?</a:t>
            </a:r>
          </a:p>
          <a:p>
            <a:pPr marL="457200" indent="-228600"/>
            <a:endParaRPr lang="en-US" sz="2000" i="1" dirty="0">
              <a:solidFill>
                <a:srgbClr val="000000"/>
              </a:solidFill>
            </a:endParaRPr>
          </a:p>
          <a:p>
            <a:pPr marL="457200" indent="-228600"/>
            <a:r>
              <a:rPr lang="en-US" sz="2000" i="1" dirty="0" smtClean="0">
                <a:solidFill>
                  <a:srgbClr val="000000"/>
                </a:solidFill>
              </a:rPr>
              <a:t>4. </a:t>
            </a:r>
            <a:r>
              <a:rPr lang="en-US" sz="2000" i="1" dirty="0"/>
              <a:t>Recognize that you don’t need to have all the answers, that the student will likely have some, and that other campus resources such as the Disability Services Office may be able to help with ideas also. </a:t>
            </a:r>
            <a:r>
              <a:rPr lang="en-US" sz="2000" b="1" i="1" dirty="0"/>
              <a:t>This is a collaborative effort.</a:t>
            </a:r>
            <a:endParaRPr lang="en-US" sz="2000" b="1" dirty="0"/>
          </a:p>
          <a:p>
            <a:endParaRPr lang="en-US" sz="2000" b="1" i="1" dirty="0"/>
          </a:p>
        </p:txBody>
      </p:sp>
    </p:spTree>
    <p:extLst>
      <p:ext uri="{BB962C8B-B14F-4D97-AF65-F5344CB8AC3E}">
        <p14:creationId xmlns:p14="http://schemas.microsoft.com/office/powerpoint/2010/main" val="2079310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School_PowerPointTemplate11.jpg"/>
          <p:cNvPicPr>
            <a:picLocks noGrp="1" noChangeAspect="1"/>
          </p:cNvPicPr>
          <p:nvPr>
            <p:ph idx="1"/>
          </p:nvPr>
        </p:nvPicPr>
        <p:blipFill>
          <a:blip r:embed="rId3" cstate="print"/>
          <a:stretch>
            <a:fillRect/>
          </a:stretch>
        </p:blipFill>
        <p:spPr>
          <a:xfrm>
            <a:off x="-1" y="10391"/>
            <a:ext cx="9144000" cy="6858000"/>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66" y="2635477"/>
            <a:ext cx="3124200" cy="2379277"/>
          </a:xfrm>
          <a:prstGeom prst="rect">
            <a:avLst/>
          </a:prstGeom>
        </p:spPr>
      </p:pic>
      <p:sp>
        <p:nvSpPr>
          <p:cNvPr id="6" name="TextBox 5"/>
          <p:cNvSpPr txBox="1"/>
          <p:nvPr/>
        </p:nvSpPr>
        <p:spPr>
          <a:xfrm>
            <a:off x="152399" y="554419"/>
            <a:ext cx="3061363" cy="2492990"/>
          </a:xfrm>
          <a:prstGeom prst="rect">
            <a:avLst/>
          </a:prstGeom>
          <a:noFill/>
        </p:spPr>
        <p:txBody>
          <a:bodyPr wrap="square" rtlCol="0">
            <a:spAutoFit/>
          </a:bodyPr>
          <a:lstStyle/>
          <a:p>
            <a:r>
              <a:rPr lang="en-CA" sz="2000" b="1" i="1" u="sng" dirty="0" smtClean="0"/>
              <a:t>Possible future workshops:</a:t>
            </a:r>
            <a:endParaRPr lang="en-CA" sz="2000" b="1" i="1" u="sng" dirty="0"/>
          </a:p>
          <a:p>
            <a:pPr marL="342900" indent="-342900">
              <a:buAutoNum type="arabicParenR"/>
            </a:pPr>
            <a:r>
              <a:rPr lang="en-CA" sz="1600" b="1" dirty="0" smtClean="0"/>
              <a:t>Understanding Disabilities</a:t>
            </a:r>
          </a:p>
          <a:p>
            <a:pPr marL="342900" indent="-342900">
              <a:buFontTx/>
              <a:buAutoNum type="arabicParenR"/>
            </a:pPr>
            <a:r>
              <a:rPr lang="en-CA" sz="1600" b="1" dirty="0" smtClean="0"/>
              <a:t>Reasonable Accommodation</a:t>
            </a:r>
          </a:p>
          <a:p>
            <a:pPr marL="342900" indent="-342900">
              <a:buFontTx/>
              <a:buAutoNum type="arabicParenR"/>
            </a:pPr>
            <a:r>
              <a:rPr lang="en-CA" sz="1600" b="1" dirty="0" smtClean="0"/>
              <a:t>Instructor Toolkit</a:t>
            </a:r>
          </a:p>
          <a:p>
            <a:pPr marL="342900" indent="-342900">
              <a:buFontTx/>
              <a:buAutoNum type="arabicParenR"/>
            </a:pPr>
            <a:r>
              <a:rPr lang="en-CA" sz="1600" b="1" dirty="0" smtClean="0"/>
              <a:t>Working Together</a:t>
            </a:r>
            <a:endParaRPr lang="en-CA" sz="1600" b="1" dirty="0"/>
          </a:p>
          <a:p>
            <a:endParaRPr lang="en-CA" b="1" u="sng" dirty="0"/>
          </a:p>
          <a:p>
            <a:pPr marL="342900" indent="-342900">
              <a:buFontTx/>
              <a:buAutoNum type="arabicParenR"/>
            </a:pPr>
            <a:endParaRPr lang="en-CA" b="1" u="sng" dirty="0"/>
          </a:p>
          <a:p>
            <a:pPr marL="342900" indent="-342900">
              <a:buAutoNum type="arabicParenR"/>
            </a:pPr>
            <a:endParaRPr lang="en-CA" b="1" u="sng" dirty="0"/>
          </a:p>
          <a:p>
            <a:endParaRPr lang="en-US" dirty="0"/>
          </a:p>
        </p:txBody>
      </p:sp>
      <p:sp>
        <p:nvSpPr>
          <p:cNvPr id="7" name="TextBox 6"/>
          <p:cNvSpPr txBox="1"/>
          <p:nvPr/>
        </p:nvSpPr>
        <p:spPr>
          <a:xfrm>
            <a:off x="2610027" y="29787"/>
            <a:ext cx="3771545" cy="584775"/>
          </a:xfrm>
          <a:prstGeom prst="rect">
            <a:avLst/>
          </a:prstGeom>
          <a:noFill/>
        </p:spPr>
        <p:txBody>
          <a:bodyPr wrap="none" rtlCol="0">
            <a:spAutoFit/>
          </a:bodyPr>
          <a:lstStyle/>
          <a:p>
            <a:r>
              <a:rPr lang="en-US" sz="3200" b="1" u="sng" dirty="0" smtClean="0">
                <a:solidFill>
                  <a:srgbClr val="002060"/>
                </a:solidFill>
              </a:rPr>
              <a:t>Additional Resources</a:t>
            </a:r>
            <a:endParaRPr lang="en-US" sz="3200" b="1" u="sng" dirty="0">
              <a:solidFill>
                <a:srgbClr val="002060"/>
              </a:solidFill>
            </a:endParaRPr>
          </a:p>
        </p:txBody>
      </p:sp>
      <p:sp>
        <p:nvSpPr>
          <p:cNvPr id="9" name="TextBox 8"/>
          <p:cNvSpPr txBox="1"/>
          <p:nvPr/>
        </p:nvSpPr>
        <p:spPr>
          <a:xfrm>
            <a:off x="0" y="1977736"/>
            <a:ext cx="1862754" cy="369332"/>
          </a:xfrm>
          <a:prstGeom prst="rect">
            <a:avLst/>
          </a:prstGeom>
          <a:noFill/>
        </p:spPr>
        <p:txBody>
          <a:bodyPr wrap="none" rtlCol="0">
            <a:spAutoFit/>
          </a:bodyPr>
          <a:lstStyle/>
          <a:p>
            <a:r>
              <a:rPr lang="en-US" b="1" i="1" dirty="0" smtClean="0"/>
              <a:t>Also found online</a:t>
            </a:r>
            <a:endParaRPr lang="en-US" b="1" i="1" dirty="0"/>
          </a:p>
        </p:txBody>
      </p:sp>
      <p:cxnSp>
        <p:nvCxnSpPr>
          <p:cNvPr id="11" name="Curved Connector 10"/>
          <p:cNvCxnSpPr/>
          <p:nvPr/>
        </p:nvCxnSpPr>
        <p:spPr>
          <a:xfrm rot="16200000" flipH="1">
            <a:off x="1771816" y="2249265"/>
            <a:ext cx="334351" cy="251738"/>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412482" y="5014754"/>
            <a:ext cx="2801280" cy="369332"/>
          </a:xfrm>
          <a:prstGeom prst="rect">
            <a:avLst/>
          </a:prstGeom>
          <a:noFill/>
        </p:spPr>
        <p:txBody>
          <a:bodyPr wrap="none" rtlCol="0">
            <a:spAutoFit/>
          </a:bodyPr>
          <a:lstStyle/>
          <a:p>
            <a:r>
              <a:rPr lang="en-US" b="1" dirty="0">
                <a:solidFill>
                  <a:srgbClr val="0070C0"/>
                </a:solidFill>
              </a:rPr>
              <a:t>https://sswdcourse.jibc.ca/</a:t>
            </a:r>
          </a:p>
        </p:txBody>
      </p:sp>
      <p:sp>
        <p:nvSpPr>
          <p:cNvPr id="13" name="TextBox 12"/>
          <p:cNvSpPr txBox="1"/>
          <p:nvPr/>
        </p:nvSpPr>
        <p:spPr>
          <a:xfrm>
            <a:off x="5410200" y="990600"/>
            <a:ext cx="3505200" cy="1015663"/>
          </a:xfrm>
          <a:prstGeom prst="rect">
            <a:avLst/>
          </a:prstGeom>
          <a:noFill/>
        </p:spPr>
        <p:txBody>
          <a:bodyPr wrap="square" rtlCol="0">
            <a:spAutoFit/>
          </a:bodyPr>
          <a:lstStyle/>
          <a:p>
            <a:pPr algn="ctr"/>
            <a:r>
              <a:rPr lang="en-US" sz="2000" b="1" u="sng" dirty="0" smtClean="0"/>
              <a:t>Disability Coordinators</a:t>
            </a:r>
          </a:p>
          <a:p>
            <a:pPr algn="ctr"/>
            <a:r>
              <a:rPr lang="en-US" dirty="0" smtClean="0"/>
              <a:t>Castlegar – </a:t>
            </a:r>
            <a:r>
              <a:rPr lang="en-US" sz="2000" b="1" dirty="0" smtClean="0">
                <a:solidFill>
                  <a:srgbClr val="002060"/>
                </a:solidFill>
              </a:rPr>
              <a:t>Trish Foy</a:t>
            </a:r>
          </a:p>
          <a:p>
            <a:pPr algn="ctr"/>
            <a:r>
              <a:rPr lang="en-US" dirty="0" smtClean="0"/>
              <a:t>Nelson – </a:t>
            </a:r>
            <a:r>
              <a:rPr lang="en-US" sz="2000" b="1" dirty="0" smtClean="0">
                <a:solidFill>
                  <a:srgbClr val="002060"/>
                </a:solidFill>
              </a:rPr>
              <a:t>Myriam Spencer</a:t>
            </a:r>
            <a:endParaRPr lang="en-US" sz="2000" b="1" dirty="0">
              <a:solidFill>
                <a:srgbClr val="002060"/>
              </a:solidFill>
            </a:endParaRPr>
          </a:p>
        </p:txBody>
      </p:sp>
      <p:pic>
        <p:nvPicPr>
          <p:cNvPr id="2050" name="Picture 2" descr="http://mydev.selkirk.ca/media/myselkirkca/myselkirkforstaff/departments/marketing/logos/corporatehorizontallogos/Selkirk-logo-horizontal-b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662" y="389360"/>
            <a:ext cx="2200275" cy="9261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410200" y="2327673"/>
            <a:ext cx="3429000" cy="646331"/>
          </a:xfrm>
          <a:prstGeom prst="rect">
            <a:avLst/>
          </a:prstGeom>
          <a:noFill/>
        </p:spPr>
        <p:txBody>
          <a:bodyPr wrap="square" rtlCol="0">
            <a:spAutoFit/>
          </a:bodyPr>
          <a:lstStyle/>
          <a:p>
            <a:pPr algn="r"/>
            <a:r>
              <a:rPr lang="en-US" b="1" i="1" dirty="0" smtClean="0"/>
              <a:t>Students With Disabilities Resource Site</a:t>
            </a:r>
            <a:endParaRPr lang="en-US" b="1" i="1" dirty="0"/>
          </a:p>
        </p:txBody>
      </p:sp>
      <p:cxnSp>
        <p:nvCxnSpPr>
          <p:cNvPr id="19" name="Curved Connector 18"/>
          <p:cNvCxnSpPr/>
          <p:nvPr/>
        </p:nvCxnSpPr>
        <p:spPr>
          <a:xfrm rot="5400000">
            <a:off x="6730016" y="2758838"/>
            <a:ext cx="321777" cy="218210"/>
          </a:xfrm>
          <a:prstGeom prst="curvedConnector3">
            <a:avLst>
              <a:gd name="adj1" fmla="val 16415"/>
            </a:avLst>
          </a:prstGeom>
          <a:ln>
            <a:tailEnd type="triangle"/>
          </a:ln>
        </p:spPr>
        <p:style>
          <a:lnRef idx="3">
            <a:schemeClr val="accent2"/>
          </a:lnRef>
          <a:fillRef idx="0">
            <a:schemeClr val="accent2"/>
          </a:fillRef>
          <a:effectRef idx="2">
            <a:schemeClr val="accent2"/>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1569" y="3124200"/>
            <a:ext cx="2998386" cy="2344015"/>
          </a:xfrm>
          <a:prstGeom prst="rect">
            <a:avLst/>
          </a:prstGeom>
        </p:spPr>
      </p:pic>
      <p:sp>
        <p:nvSpPr>
          <p:cNvPr id="14" name="TextBox 13"/>
          <p:cNvSpPr txBox="1"/>
          <p:nvPr/>
        </p:nvSpPr>
        <p:spPr>
          <a:xfrm>
            <a:off x="5871023" y="5487209"/>
            <a:ext cx="2173672" cy="369332"/>
          </a:xfrm>
          <a:prstGeom prst="rect">
            <a:avLst/>
          </a:prstGeom>
          <a:noFill/>
        </p:spPr>
        <p:txBody>
          <a:bodyPr wrap="none" rtlCol="0">
            <a:spAutoFit/>
          </a:bodyPr>
          <a:lstStyle/>
          <a:p>
            <a:r>
              <a:rPr lang="en-US" b="1" dirty="0">
                <a:solidFill>
                  <a:srgbClr val="0070C0"/>
                </a:solidFill>
              </a:rPr>
              <a:t>https://</a:t>
            </a:r>
            <a:r>
              <a:rPr lang="en-US" b="1" dirty="0" smtClean="0">
                <a:solidFill>
                  <a:srgbClr val="0070C0"/>
                </a:solidFill>
              </a:rPr>
              <a:t>sswd.jibc.ca</a:t>
            </a:r>
            <a:r>
              <a:rPr lang="en-US" b="1" dirty="0">
                <a:solidFill>
                  <a:srgbClr val="0070C0"/>
                </a:solidFill>
              </a:rPr>
              <a:t>/</a:t>
            </a:r>
          </a:p>
        </p:txBody>
      </p:sp>
    </p:spTree>
    <p:extLst>
      <p:ext uri="{BB962C8B-B14F-4D97-AF65-F5344CB8AC3E}">
        <p14:creationId xmlns:p14="http://schemas.microsoft.com/office/powerpoint/2010/main" val="391885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hool_PowerPointTemplate11.jpg"/>
          <p:cNvPicPr>
            <a:picLocks noGrp="1" noChangeAspect="1"/>
          </p:cNvPicPr>
          <p:nvPr>
            <p:ph idx="1"/>
          </p:nvPr>
        </p:nvPicPr>
        <p:blipFill>
          <a:blip r:embed="rId3" cstate="print"/>
          <a:stretch>
            <a:fillRect/>
          </a:stretch>
        </p:blipFill>
        <p:spPr>
          <a:xfrm>
            <a:off x="-1" y="10391"/>
            <a:ext cx="9144000" cy="6858000"/>
          </a:xfrm>
        </p:spPr>
      </p:pic>
      <p:sp>
        <p:nvSpPr>
          <p:cNvPr id="11" name="TextBox 10"/>
          <p:cNvSpPr txBox="1"/>
          <p:nvPr/>
        </p:nvSpPr>
        <p:spPr>
          <a:xfrm>
            <a:off x="906779" y="337591"/>
            <a:ext cx="7391400" cy="1292662"/>
          </a:xfrm>
          <a:prstGeom prst="rect">
            <a:avLst/>
          </a:prstGeom>
          <a:noFill/>
        </p:spPr>
        <p:txBody>
          <a:bodyPr wrap="square" rtlCol="0">
            <a:spAutoFit/>
          </a:bodyPr>
          <a:lstStyle/>
          <a:p>
            <a:r>
              <a:rPr lang="en-CA" sz="2400" b="1" u="sng" dirty="0" smtClean="0"/>
              <a:t>Introduction</a:t>
            </a:r>
          </a:p>
          <a:p>
            <a:pPr marL="285750" indent="-285750">
              <a:buFont typeface="Arial" panose="020B0604020202020204" pitchFamily="34" charset="0"/>
              <a:buChar char="•"/>
            </a:pPr>
            <a:r>
              <a:rPr lang="en-CA" b="1" dirty="0" smtClean="0">
                <a:solidFill>
                  <a:srgbClr val="002060"/>
                </a:solidFill>
              </a:rPr>
              <a:t>Supporting Inclusive and Welcoming </a:t>
            </a:r>
            <a:r>
              <a:rPr lang="en-CA" b="1" dirty="0">
                <a:solidFill>
                  <a:srgbClr val="002060"/>
                </a:solidFill>
              </a:rPr>
              <a:t>learning </a:t>
            </a:r>
            <a:r>
              <a:rPr lang="en-CA" b="1" dirty="0" smtClean="0">
                <a:solidFill>
                  <a:srgbClr val="002060"/>
                </a:solidFill>
              </a:rPr>
              <a:t>environment</a:t>
            </a:r>
          </a:p>
          <a:p>
            <a:pPr marL="285750" indent="-285750">
              <a:buFont typeface="Arial" panose="020B0604020202020204" pitchFamily="34" charset="0"/>
              <a:buChar char="•"/>
            </a:pPr>
            <a:r>
              <a:rPr lang="en-CA" b="1" dirty="0" smtClean="0">
                <a:solidFill>
                  <a:srgbClr val="002060"/>
                </a:solidFill>
              </a:rPr>
              <a:t>Possible challenges and accommodations</a:t>
            </a:r>
          </a:p>
          <a:p>
            <a:pPr marL="285750" indent="-285750">
              <a:buFont typeface="Arial" panose="020B0604020202020204" pitchFamily="34" charset="0"/>
              <a:buChar char="•"/>
            </a:pPr>
            <a:r>
              <a:rPr lang="en-CA" b="1" dirty="0" smtClean="0">
                <a:solidFill>
                  <a:srgbClr val="002060"/>
                </a:solidFill>
              </a:rPr>
              <a:t>College Resources</a:t>
            </a:r>
            <a:endParaRPr lang="en-CA" b="1" dirty="0">
              <a:solidFill>
                <a:srgbClr val="002060"/>
              </a:solidFill>
            </a:endParaRPr>
          </a:p>
        </p:txBody>
      </p:sp>
      <p:sp>
        <p:nvSpPr>
          <p:cNvPr id="12" name="TextBox 11"/>
          <p:cNvSpPr txBox="1"/>
          <p:nvPr/>
        </p:nvSpPr>
        <p:spPr>
          <a:xfrm>
            <a:off x="906779" y="1582824"/>
            <a:ext cx="7391400" cy="1015663"/>
          </a:xfrm>
          <a:prstGeom prst="rect">
            <a:avLst/>
          </a:prstGeom>
          <a:noFill/>
        </p:spPr>
        <p:txBody>
          <a:bodyPr wrap="square" rtlCol="0">
            <a:spAutoFit/>
          </a:bodyPr>
          <a:lstStyle/>
          <a:p>
            <a:r>
              <a:rPr lang="en-CA" sz="2400" b="1" u="sng" dirty="0" smtClean="0"/>
              <a:t>1) Understanding Disabilities</a:t>
            </a:r>
          </a:p>
          <a:p>
            <a:pPr marL="285750" indent="-285750">
              <a:buFont typeface="Arial" panose="020B0604020202020204" pitchFamily="34" charset="0"/>
              <a:buChar char="•"/>
            </a:pPr>
            <a:r>
              <a:rPr lang="en-CA" b="1" dirty="0" smtClean="0">
                <a:solidFill>
                  <a:srgbClr val="002060"/>
                </a:solidFill>
              </a:rPr>
              <a:t>Disabilities Defined</a:t>
            </a:r>
          </a:p>
          <a:p>
            <a:pPr marL="285750" indent="-285750">
              <a:buFont typeface="Arial" panose="020B0604020202020204" pitchFamily="34" charset="0"/>
              <a:buChar char="•"/>
            </a:pPr>
            <a:r>
              <a:rPr lang="en-CA" b="1" dirty="0" smtClean="0">
                <a:solidFill>
                  <a:srgbClr val="002060"/>
                </a:solidFill>
              </a:rPr>
              <a:t>People with Disabilities in Post Secondary and the Workforce</a:t>
            </a:r>
            <a:endParaRPr lang="en-CA" b="1" dirty="0">
              <a:solidFill>
                <a:srgbClr val="002060"/>
              </a:solidFill>
            </a:endParaRPr>
          </a:p>
        </p:txBody>
      </p:sp>
      <p:sp>
        <p:nvSpPr>
          <p:cNvPr id="13" name="TextBox 12"/>
          <p:cNvSpPr txBox="1"/>
          <p:nvPr/>
        </p:nvSpPr>
        <p:spPr>
          <a:xfrm>
            <a:off x="883028" y="2723637"/>
            <a:ext cx="7391400" cy="1015663"/>
          </a:xfrm>
          <a:prstGeom prst="rect">
            <a:avLst/>
          </a:prstGeom>
          <a:noFill/>
        </p:spPr>
        <p:txBody>
          <a:bodyPr wrap="square" rtlCol="0">
            <a:spAutoFit/>
          </a:bodyPr>
          <a:lstStyle/>
          <a:p>
            <a:r>
              <a:rPr lang="en-CA" sz="2400" b="1" u="sng" dirty="0" smtClean="0"/>
              <a:t>2) Reasonable Accommodations</a:t>
            </a:r>
          </a:p>
          <a:p>
            <a:pPr marL="285750" indent="-285750">
              <a:buFont typeface="Arial" panose="020B0604020202020204" pitchFamily="34" charset="0"/>
              <a:buChar char="•"/>
            </a:pPr>
            <a:r>
              <a:rPr lang="en-CA" b="1" dirty="0" smtClean="0">
                <a:solidFill>
                  <a:srgbClr val="002060"/>
                </a:solidFill>
              </a:rPr>
              <a:t>Duty to Accommodate</a:t>
            </a:r>
          </a:p>
          <a:p>
            <a:pPr marL="285750" indent="-285750">
              <a:buFont typeface="Arial" panose="020B0604020202020204" pitchFamily="34" charset="0"/>
              <a:buChar char="•"/>
            </a:pPr>
            <a:r>
              <a:rPr lang="en-CA" b="1" dirty="0" smtClean="0">
                <a:solidFill>
                  <a:srgbClr val="002060"/>
                </a:solidFill>
              </a:rPr>
              <a:t>Student/Instructor responsibilities</a:t>
            </a:r>
          </a:p>
        </p:txBody>
      </p:sp>
      <p:sp>
        <p:nvSpPr>
          <p:cNvPr id="14" name="TextBox 13"/>
          <p:cNvSpPr txBox="1"/>
          <p:nvPr/>
        </p:nvSpPr>
        <p:spPr>
          <a:xfrm>
            <a:off x="844847" y="3781367"/>
            <a:ext cx="7391400" cy="1015663"/>
          </a:xfrm>
          <a:prstGeom prst="rect">
            <a:avLst/>
          </a:prstGeom>
          <a:noFill/>
        </p:spPr>
        <p:txBody>
          <a:bodyPr wrap="square" rtlCol="0">
            <a:spAutoFit/>
          </a:bodyPr>
          <a:lstStyle/>
          <a:p>
            <a:r>
              <a:rPr lang="en-CA" sz="2400" b="1" u="sng" dirty="0" smtClean="0"/>
              <a:t>3) Instructor Toolkit</a:t>
            </a:r>
          </a:p>
          <a:p>
            <a:pPr marL="285750" indent="-285750">
              <a:buFont typeface="Arial" panose="020B0604020202020204" pitchFamily="34" charset="0"/>
              <a:buChar char="•"/>
            </a:pPr>
            <a:r>
              <a:rPr lang="en-US" b="1" dirty="0" smtClean="0">
                <a:solidFill>
                  <a:srgbClr val="002060"/>
                </a:solidFill>
              </a:rPr>
              <a:t>Practical </a:t>
            </a:r>
            <a:r>
              <a:rPr lang="en-US" b="1" dirty="0">
                <a:solidFill>
                  <a:srgbClr val="002060"/>
                </a:solidFill>
              </a:rPr>
              <a:t>tools for assessing the accessibility of your </a:t>
            </a:r>
            <a:r>
              <a:rPr lang="en-US" b="1" dirty="0" smtClean="0">
                <a:solidFill>
                  <a:srgbClr val="002060"/>
                </a:solidFill>
              </a:rPr>
              <a:t>classroom</a:t>
            </a:r>
          </a:p>
          <a:p>
            <a:pPr marL="285750" indent="-285750">
              <a:buFont typeface="Arial" panose="020B0604020202020204" pitchFamily="34" charset="0"/>
              <a:buChar char="•"/>
            </a:pPr>
            <a:r>
              <a:rPr lang="en-US" b="1" dirty="0" smtClean="0">
                <a:solidFill>
                  <a:srgbClr val="002060"/>
                </a:solidFill>
              </a:rPr>
              <a:t>Universal </a:t>
            </a:r>
            <a:r>
              <a:rPr lang="en-US" b="1" dirty="0">
                <a:solidFill>
                  <a:srgbClr val="002060"/>
                </a:solidFill>
              </a:rPr>
              <a:t>Design for Learning (</a:t>
            </a:r>
            <a:r>
              <a:rPr lang="en-US" b="1" dirty="0" smtClean="0">
                <a:solidFill>
                  <a:srgbClr val="002060"/>
                </a:solidFill>
              </a:rPr>
              <a:t>UDL)</a:t>
            </a:r>
          </a:p>
        </p:txBody>
      </p:sp>
      <p:sp>
        <p:nvSpPr>
          <p:cNvPr id="15" name="TextBox 14"/>
          <p:cNvSpPr txBox="1"/>
          <p:nvPr/>
        </p:nvSpPr>
        <p:spPr>
          <a:xfrm>
            <a:off x="876299" y="4881651"/>
            <a:ext cx="7391400" cy="738664"/>
          </a:xfrm>
          <a:prstGeom prst="rect">
            <a:avLst/>
          </a:prstGeom>
          <a:noFill/>
        </p:spPr>
        <p:txBody>
          <a:bodyPr wrap="square" rtlCol="0">
            <a:spAutoFit/>
          </a:bodyPr>
          <a:lstStyle/>
          <a:p>
            <a:r>
              <a:rPr lang="en-CA" sz="2400" b="1" u="sng" dirty="0" smtClean="0"/>
              <a:t>4) Working Together</a:t>
            </a:r>
          </a:p>
          <a:p>
            <a:pPr marL="285750" indent="-285750">
              <a:buFont typeface="Arial" panose="020B0604020202020204" pitchFamily="34" charset="0"/>
              <a:buChar char="•"/>
            </a:pPr>
            <a:r>
              <a:rPr lang="en-CA" b="1" dirty="0" smtClean="0">
                <a:solidFill>
                  <a:srgbClr val="002060"/>
                </a:solidFill>
              </a:rPr>
              <a:t>Creating Inclusive Campuses</a:t>
            </a:r>
          </a:p>
        </p:txBody>
      </p:sp>
      <p:sp>
        <p:nvSpPr>
          <p:cNvPr id="16" name="TextBox 15"/>
          <p:cNvSpPr txBox="1"/>
          <p:nvPr/>
        </p:nvSpPr>
        <p:spPr>
          <a:xfrm>
            <a:off x="6629400" y="2833148"/>
            <a:ext cx="2438400" cy="2308324"/>
          </a:xfrm>
          <a:prstGeom prst="rect">
            <a:avLst/>
          </a:prstGeom>
          <a:noFill/>
        </p:spPr>
        <p:txBody>
          <a:bodyPr wrap="square" rtlCol="0">
            <a:spAutoFit/>
          </a:bodyPr>
          <a:lstStyle/>
          <a:p>
            <a:pPr algn="r"/>
            <a:r>
              <a:rPr lang="en-CA" sz="4800" b="1" spc="-150" dirty="0" smtClean="0">
                <a:solidFill>
                  <a:srgbClr val="002060"/>
                </a:solidFill>
              </a:rPr>
              <a:t>Lessons</a:t>
            </a:r>
          </a:p>
          <a:p>
            <a:pPr algn="r"/>
            <a:r>
              <a:rPr lang="en-CA" sz="4800" b="1" spc="-150" dirty="0" smtClean="0">
                <a:solidFill>
                  <a:srgbClr val="002060"/>
                </a:solidFill>
              </a:rPr>
              <a:t>&amp; </a:t>
            </a:r>
          </a:p>
          <a:p>
            <a:pPr algn="r"/>
            <a:r>
              <a:rPr lang="en-CA" sz="4800" b="1" spc="-150" dirty="0" smtClean="0">
                <a:solidFill>
                  <a:srgbClr val="002060"/>
                </a:solidFill>
              </a:rPr>
              <a:t>Topics</a:t>
            </a:r>
            <a:endParaRPr lang="en-CA" sz="4800" b="1" spc="-15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hool_PowerPointTemplate2.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381000" y="512052"/>
            <a:ext cx="8382000" cy="1384995"/>
          </a:xfrm>
          <a:prstGeom prst="rect">
            <a:avLst/>
          </a:prstGeom>
          <a:noFill/>
        </p:spPr>
        <p:txBody>
          <a:bodyPr wrap="square" rtlCol="0">
            <a:spAutoFit/>
          </a:bodyPr>
          <a:lstStyle/>
          <a:p>
            <a:pPr algn="ctr"/>
            <a:r>
              <a:rPr lang="en-CA" sz="2800" b="1" dirty="0" smtClean="0">
                <a:solidFill>
                  <a:schemeClr val="bg1"/>
                </a:solidFill>
              </a:rPr>
              <a:t>What has been your experience in teaching students with disabilities?</a:t>
            </a:r>
          </a:p>
          <a:p>
            <a:pPr algn="ctr"/>
            <a:r>
              <a:rPr lang="en-CA" sz="2800" b="1" dirty="0" smtClean="0">
                <a:solidFill>
                  <a:schemeClr val="bg1"/>
                </a:solidFill>
              </a:rPr>
              <a:t>Successes?  Challenges?</a:t>
            </a:r>
            <a:endParaRPr lang="en-CA" sz="2800" b="1" dirty="0">
              <a:solidFill>
                <a:schemeClr val="bg1"/>
              </a:solidFill>
            </a:endParaRPr>
          </a:p>
        </p:txBody>
      </p:sp>
      <p:sp>
        <p:nvSpPr>
          <p:cNvPr id="6" name="TextBox 5"/>
          <p:cNvSpPr txBox="1"/>
          <p:nvPr/>
        </p:nvSpPr>
        <p:spPr>
          <a:xfrm>
            <a:off x="1447800" y="3609885"/>
            <a:ext cx="6477000" cy="523220"/>
          </a:xfrm>
          <a:prstGeom prst="rect">
            <a:avLst/>
          </a:prstGeom>
          <a:noFill/>
        </p:spPr>
        <p:txBody>
          <a:bodyPr wrap="square" rtlCol="0">
            <a:spAutoFit/>
          </a:bodyPr>
          <a:lstStyle/>
          <a:p>
            <a:pPr algn="ctr"/>
            <a:r>
              <a:rPr lang="en-CA" sz="2800" b="1" dirty="0" smtClean="0">
                <a:solidFill>
                  <a:schemeClr val="bg1"/>
                </a:solidFill>
              </a:rPr>
              <a:t>What would you like to learn more about?</a:t>
            </a:r>
            <a:endParaRPr lang="en-CA" sz="2800" b="1" dirty="0">
              <a:solidFill>
                <a:schemeClr val="bg1"/>
              </a:solidFill>
            </a:endParaRPr>
          </a:p>
        </p:txBody>
      </p:sp>
      <p:pic>
        <p:nvPicPr>
          <p:cNvPr id="7" name="Picture 6"/>
          <p:cNvPicPr>
            <a:picLocks noChangeAspect="1"/>
          </p:cNvPicPr>
          <p:nvPr/>
        </p:nvPicPr>
        <p:blipFill>
          <a:blip r:embed="rId4"/>
          <a:stretch>
            <a:fillRect/>
          </a:stretch>
        </p:blipFill>
        <p:spPr>
          <a:xfrm>
            <a:off x="5029200" y="6105556"/>
            <a:ext cx="1053422" cy="7524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hool_PowerPointTemplate11.jpg"/>
          <p:cNvPicPr>
            <a:picLocks noGrp="1" noChangeAspect="1"/>
          </p:cNvPicPr>
          <p:nvPr>
            <p:ph idx="1"/>
          </p:nvPr>
        </p:nvPicPr>
        <p:blipFill>
          <a:blip r:embed="rId3" cstate="print"/>
          <a:stretch>
            <a:fillRect/>
          </a:stretch>
        </p:blipFill>
        <p:spPr>
          <a:xfrm>
            <a:off x="0" y="0"/>
            <a:ext cx="9144000" cy="6858000"/>
          </a:xfrm>
        </p:spPr>
      </p:pic>
      <p:pic>
        <p:nvPicPr>
          <p:cNvPr id="3" name="Picture 2"/>
          <p:cNvPicPr>
            <a:picLocks noChangeAspect="1"/>
          </p:cNvPicPr>
          <p:nvPr/>
        </p:nvPicPr>
        <p:blipFill>
          <a:blip r:embed="rId4"/>
          <a:stretch>
            <a:fillRect/>
          </a:stretch>
        </p:blipFill>
        <p:spPr>
          <a:xfrm>
            <a:off x="228600" y="2330643"/>
            <a:ext cx="10717801" cy="3125934"/>
          </a:xfrm>
          <a:prstGeom prst="rect">
            <a:avLst/>
          </a:prstGeom>
        </p:spPr>
      </p:pic>
      <p:sp>
        <p:nvSpPr>
          <p:cNvPr id="4" name="TextBox 3"/>
          <p:cNvSpPr txBox="1"/>
          <p:nvPr/>
        </p:nvSpPr>
        <p:spPr>
          <a:xfrm>
            <a:off x="3851490" y="266666"/>
            <a:ext cx="2580835" cy="646331"/>
          </a:xfrm>
          <a:prstGeom prst="rect">
            <a:avLst/>
          </a:prstGeom>
          <a:noFill/>
        </p:spPr>
        <p:txBody>
          <a:bodyPr wrap="none" rtlCol="0">
            <a:spAutoFit/>
          </a:bodyPr>
          <a:lstStyle/>
          <a:p>
            <a:r>
              <a:rPr lang="en-CA" sz="3600" b="1" u="sng" dirty="0" smtClean="0">
                <a:solidFill>
                  <a:srgbClr val="002060"/>
                </a:solidFill>
              </a:rPr>
              <a:t>Introduction</a:t>
            </a:r>
            <a:endParaRPr lang="en-CA" sz="3600" b="1" u="sng" dirty="0">
              <a:solidFill>
                <a:srgbClr val="002060"/>
              </a:solidFill>
            </a:endParaRPr>
          </a:p>
        </p:txBody>
      </p:sp>
      <p:sp>
        <p:nvSpPr>
          <p:cNvPr id="5" name="TextBox 4"/>
          <p:cNvSpPr txBox="1"/>
          <p:nvPr/>
        </p:nvSpPr>
        <p:spPr>
          <a:xfrm>
            <a:off x="432079" y="1019028"/>
            <a:ext cx="8001000" cy="1200329"/>
          </a:xfrm>
          <a:prstGeom prst="rect">
            <a:avLst/>
          </a:prstGeom>
          <a:noFill/>
        </p:spPr>
        <p:txBody>
          <a:bodyPr wrap="square" rtlCol="0">
            <a:spAutoFit/>
          </a:bodyPr>
          <a:lstStyle/>
          <a:p>
            <a:pPr algn="ctr"/>
            <a:r>
              <a:rPr lang="en-CA" dirty="0" smtClean="0">
                <a:solidFill>
                  <a:srgbClr val="002060"/>
                </a:solidFill>
              </a:rPr>
              <a:t>A 30-40 minute introductory workshop intended to provide resources and information to help you in supporting the learning of students with disabilities in the classroom.  Topics covered in this workshop are expanded on in four subsequent lessons.</a:t>
            </a:r>
            <a:endParaRPr lang="en-CA"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5" descr="School_PowerPointTemplate11.jpg"/>
          <p:cNvPicPr>
            <a:picLocks noChangeAspect="1"/>
          </p:cNvPicPr>
          <p:nvPr/>
        </p:nvPicPr>
        <p:blipFill>
          <a:blip r:embed="rId3" cstate="print"/>
          <a:stretch>
            <a:fillRect/>
          </a:stretch>
        </p:blipFill>
        <p:spPr>
          <a:xfrm>
            <a:off x="-1" y="10391"/>
            <a:ext cx="9144000" cy="6858000"/>
          </a:xfrm>
          <a:prstGeom prst="rect">
            <a:avLst/>
          </a:prstGeom>
        </p:spPr>
      </p:pic>
      <p:sp>
        <p:nvSpPr>
          <p:cNvPr id="4" name="TextBox 3"/>
          <p:cNvSpPr txBox="1"/>
          <p:nvPr/>
        </p:nvSpPr>
        <p:spPr>
          <a:xfrm>
            <a:off x="2514600" y="114888"/>
            <a:ext cx="3851567" cy="400110"/>
          </a:xfrm>
          <a:prstGeom prst="rect">
            <a:avLst/>
          </a:prstGeom>
          <a:noFill/>
        </p:spPr>
        <p:txBody>
          <a:bodyPr wrap="none" rtlCol="0">
            <a:spAutoFit/>
          </a:bodyPr>
          <a:lstStyle/>
          <a:p>
            <a:r>
              <a:rPr lang="en-CA" sz="2000" b="1" dirty="0" smtClean="0">
                <a:solidFill>
                  <a:srgbClr val="002060"/>
                </a:solidFill>
              </a:rPr>
              <a:t>What do we mean by “</a:t>
            </a:r>
            <a:r>
              <a:rPr lang="en-CA" sz="2000" b="1" u="sng" dirty="0" smtClean="0">
                <a:solidFill>
                  <a:srgbClr val="002060"/>
                </a:solidFill>
              </a:rPr>
              <a:t>Disability</a:t>
            </a:r>
            <a:r>
              <a:rPr lang="en-CA" sz="2000" b="1" dirty="0" smtClean="0">
                <a:solidFill>
                  <a:srgbClr val="002060"/>
                </a:solidFill>
              </a:rPr>
              <a:t>”?</a:t>
            </a:r>
            <a:endParaRPr lang="en-CA" sz="2000" b="1" dirty="0">
              <a:solidFill>
                <a:srgbClr val="002060"/>
              </a:solidFill>
            </a:endParaRPr>
          </a:p>
        </p:txBody>
      </p:sp>
      <p:sp>
        <p:nvSpPr>
          <p:cNvPr id="6" name="TextBox 5"/>
          <p:cNvSpPr txBox="1"/>
          <p:nvPr/>
        </p:nvSpPr>
        <p:spPr>
          <a:xfrm>
            <a:off x="685800" y="2843933"/>
            <a:ext cx="8153399" cy="2308324"/>
          </a:xfrm>
          <a:prstGeom prst="rect">
            <a:avLst/>
          </a:prstGeom>
          <a:noFill/>
        </p:spPr>
        <p:txBody>
          <a:bodyPr wrap="square" rtlCol="0">
            <a:spAutoFit/>
          </a:bodyPr>
          <a:lstStyle/>
          <a:p>
            <a:pPr marL="285750" indent="-285750">
              <a:buFont typeface="Arial" panose="020B0604020202020204" pitchFamily="34" charset="0"/>
              <a:buChar char="•"/>
            </a:pPr>
            <a:r>
              <a:rPr lang="en-CA" dirty="0" smtClean="0"/>
              <a:t>     million </a:t>
            </a:r>
            <a:r>
              <a:rPr lang="en-CA" dirty="0"/>
              <a:t>adult Canadians being limited in their daily activities </a:t>
            </a:r>
          </a:p>
          <a:p>
            <a:pPr marL="285750" indent="-285750">
              <a:buFont typeface="Arial" panose="020B0604020202020204" pitchFamily="34" charset="0"/>
              <a:buChar char="•"/>
            </a:pPr>
            <a:r>
              <a:rPr lang="en-CA" dirty="0" smtClean="0"/>
              <a:t>       </a:t>
            </a:r>
            <a:r>
              <a:rPr lang="en-CA" dirty="0"/>
              <a:t> </a:t>
            </a:r>
            <a:r>
              <a:rPr lang="en-CA" dirty="0" smtClean="0"/>
              <a:t>of Canadians 15 years or older reported having a disability</a:t>
            </a:r>
          </a:p>
          <a:p>
            <a:pPr marL="285750" indent="-285750">
              <a:buFont typeface="Arial" panose="020B0604020202020204" pitchFamily="34" charset="0"/>
              <a:buChar char="•"/>
            </a:pPr>
            <a:r>
              <a:rPr lang="en-CA" dirty="0" smtClean="0"/>
              <a:t>Number of students with disabilities attending postsecondary institutions in Canada has steadily increased…. </a:t>
            </a:r>
          </a:p>
          <a:p>
            <a:pPr marL="285750" indent="-285750">
              <a:buFont typeface="Arial" panose="020B0604020202020204" pitchFamily="34" charset="0"/>
              <a:buChar char="•"/>
            </a:pPr>
            <a:r>
              <a:rPr lang="en-CA" dirty="0" smtClean="0"/>
              <a:t>On average,        of student population in some institutions</a:t>
            </a:r>
          </a:p>
          <a:p>
            <a:pPr marL="285750" indent="-285750">
              <a:buFont typeface="Arial" panose="020B0604020202020204" pitchFamily="34" charset="0"/>
              <a:buChar char="•"/>
            </a:pPr>
            <a:r>
              <a:rPr lang="en-CA" dirty="0" smtClean="0"/>
              <a:t>Silver King Campus, 2016 </a:t>
            </a:r>
          </a:p>
          <a:p>
            <a:pPr marL="285750" indent="-285750">
              <a:buFont typeface="Arial" panose="020B0604020202020204" pitchFamily="34" charset="0"/>
              <a:buChar char="•"/>
            </a:pPr>
            <a:r>
              <a:rPr lang="en-CA" dirty="0" smtClean="0"/>
              <a:t>Selkirk </a:t>
            </a:r>
            <a:r>
              <a:rPr lang="en-CA" dirty="0"/>
              <a:t>College has seen an annual increase of </a:t>
            </a:r>
            <a:r>
              <a:rPr lang="en-CA" dirty="0" smtClean="0"/>
              <a:t>        each </a:t>
            </a:r>
            <a:r>
              <a:rPr lang="en-CA" dirty="0"/>
              <a:t>year over the past six years</a:t>
            </a:r>
            <a:endParaRPr lang="en-CA" b="1" dirty="0"/>
          </a:p>
        </p:txBody>
      </p:sp>
      <p:sp>
        <p:nvSpPr>
          <p:cNvPr id="7" name="TextBox 6"/>
          <p:cNvSpPr txBox="1"/>
          <p:nvPr/>
        </p:nvSpPr>
        <p:spPr>
          <a:xfrm>
            <a:off x="428624" y="5120166"/>
            <a:ext cx="8286749" cy="707886"/>
          </a:xfrm>
          <a:prstGeom prst="rect">
            <a:avLst/>
          </a:prstGeom>
          <a:noFill/>
        </p:spPr>
        <p:txBody>
          <a:bodyPr wrap="square" rtlCol="0">
            <a:spAutoFit/>
          </a:bodyPr>
          <a:lstStyle/>
          <a:p>
            <a:r>
              <a:rPr lang="en-CA" sz="2000" b="1" dirty="0" smtClean="0">
                <a:solidFill>
                  <a:schemeClr val="bg1"/>
                </a:solidFill>
              </a:rPr>
              <a:t>People with disabilities represent the largest minority group in Canada, and the only minority group that any of us can become a member of at any time.</a:t>
            </a:r>
            <a:endParaRPr lang="en-CA" sz="2000" b="1" dirty="0">
              <a:solidFill>
                <a:schemeClr val="bg1"/>
              </a:solidFill>
            </a:endParaRPr>
          </a:p>
        </p:txBody>
      </p:sp>
      <p:sp>
        <p:nvSpPr>
          <p:cNvPr id="8" name="TextBox 7"/>
          <p:cNvSpPr txBox="1"/>
          <p:nvPr/>
        </p:nvSpPr>
        <p:spPr>
          <a:xfrm>
            <a:off x="242455" y="1871530"/>
            <a:ext cx="8534400" cy="584775"/>
          </a:xfrm>
          <a:prstGeom prst="rect">
            <a:avLst/>
          </a:prstGeom>
          <a:noFill/>
        </p:spPr>
        <p:txBody>
          <a:bodyPr wrap="square" rtlCol="0">
            <a:spAutoFit/>
          </a:bodyPr>
          <a:lstStyle/>
          <a:p>
            <a:pPr algn="ctr"/>
            <a:r>
              <a:rPr lang="en-CA" sz="1600" b="1" i="1" dirty="0" smtClean="0"/>
              <a:t>A </a:t>
            </a:r>
            <a:r>
              <a:rPr lang="en-CA" sz="1600" b="1" i="1" dirty="0"/>
              <a:t>study examining employment </a:t>
            </a:r>
            <a:r>
              <a:rPr lang="en-CA" sz="1600" b="1" i="1" dirty="0" smtClean="0"/>
              <a:t>in </a:t>
            </a:r>
            <a:r>
              <a:rPr lang="en-CA" sz="1600" b="1" i="1" dirty="0"/>
              <a:t>Canada found that </a:t>
            </a:r>
            <a:r>
              <a:rPr lang="en-CA" sz="1600" b="1" i="1" dirty="0" smtClean="0"/>
              <a:t>the </a:t>
            </a:r>
            <a:r>
              <a:rPr lang="en-CA" sz="1600" b="1" i="1" dirty="0"/>
              <a:t>percentage of university graduates with a disability and those without a disability who were employed professionally was the </a:t>
            </a:r>
            <a:r>
              <a:rPr lang="en-CA" sz="1600" b="1" i="1" dirty="0" smtClean="0"/>
              <a:t>same</a:t>
            </a:r>
            <a:endParaRPr lang="en-CA" sz="1600" b="1" i="1" dirty="0"/>
          </a:p>
        </p:txBody>
      </p:sp>
      <p:sp>
        <p:nvSpPr>
          <p:cNvPr id="9" name="TextBox 8"/>
          <p:cNvSpPr txBox="1"/>
          <p:nvPr/>
        </p:nvSpPr>
        <p:spPr>
          <a:xfrm>
            <a:off x="152401" y="512799"/>
            <a:ext cx="8991599" cy="1138773"/>
          </a:xfrm>
          <a:prstGeom prst="rect">
            <a:avLst/>
          </a:prstGeom>
          <a:noFill/>
        </p:spPr>
        <p:txBody>
          <a:bodyPr wrap="square" rtlCol="0">
            <a:spAutoFit/>
          </a:bodyPr>
          <a:lstStyle/>
          <a:p>
            <a:r>
              <a:rPr lang="en-CA" sz="2000" b="1" dirty="0"/>
              <a:t>A physical or mental disability related to seeing, hearing, mobility, flexibility, dexterity, pain, learning, development, psychological/mental disorders or memory </a:t>
            </a:r>
            <a:r>
              <a:rPr lang="en-CA" sz="1000" dirty="0">
                <a:solidFill>
                  <a:schemeClr val="bg1"/>
                </a:solidFill>
              </a:rPr>
              <a:t>(Statistics Canada, 2014).</a:t>
            </a:r>
          </a:p>
          <a:p>
            <a:endParaRPr lang="en-US" dirty="0"/>
          </a:p>
        </p:txBody>
      </p:sp>
      <p:sp>
        <p:nvSpPr>
          <p:cNvPr id="10" name="TextBox 9"/>
          <p:cNvSpPr txBox="1"/>
          <p:nvPr/>
        </p:nvSpPr>
        <p:spPr>
          <a:xfrm>
            <a:off x="914400" y="2850019"/>
            <a:ext cx="609600" cy="369332"/>
          </a:xfrm>
          <a:prstGeom prst="rect">
            <a:avLst/>
          </a:prstGeom>
          <a:noFill/>
        </p:spPr>
        <p:txBody>
          <a:bodyPr wrap="square" rtlCol="0">
            <a:spAutoFit/>
          </a:bodyPr>
          <a:lstStyle/>
          <a:p>
            <a:r>
              <a:rPr lang="en-US" dirty="0" smtClean="0">
                <a:solidFill>
                  <a:schemeClr val="bg1"/>
                </a:solidFill>
              </a:rPr>
              <a:t>3.8</a:t>
            </a:r>
            <a:endParaRPr lang="en-US" dirty="0">
              <a:solidFill>
                <a:schemeClr val="bg1"/>
              </a:solidFill>
            </a:endParaRPr>
          </a:p>
        </p:txBody>
      </p:sp>
      <p:sp>
        <p:nvSpPr>
          <p:cNvPr id="11" name="TextBox 10"/>
          <p:cNvSpPr txBox="1"/>
          <p:nvPr/>
        </p:nvSpPr>
        <p:spPr>
          <a:xfrm>
            <a:off x="914400" y="3124200"/>
            <a:ext cx="609600" cy="369332"/>
          </a:xfrm>
          <a:prstGeom prst="rect">
            <a:avLst/>
          </a:prstGeom>
          <a:noFill/>
        </p:spPr>
        <p:txBody>
          <a:bodyPr wrap="square" rtlCol="0">
            <a:spAutoFit/>
          </a:bodyPr>
          <a:lstStyle/>
          <a:p>
            <a:r>
              <a:rPr lang="en-US" dirty="0" smtClean="0">
                <a:solidFill>
                  <a:schemeClr val="bg1"/>
                </a:solidFill>
              </a:rPr>
              <a:t>14%</a:t>
            </a:r>
            <a:endParaRPr lang="en-US" dirty="0">
              <a:solidFill>
                <a:schemeClr val="bg1"/>
              </a:solidFill>
            </a:endParaRPr>
          </a:p>
        </p:txBody>
      </p:sp>
      <p:sp>
        <p:nvSpPr>
          <p:cNvPr id="12" name="TextBox 11"/>
          <p:cNvSpPr txBox="1"/>
          <p:nvPr/>
        </p:nvSpPr>
        <p:spPr>
          <a:xfrm>
            <a:off x="2133600" y="3947538"/>
            <a:ext cx="60960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13" name="TextBox 12"/>
          <p:cNvSpPr txBox="1"/>
          <p:nvPr/>
        </p:nvSpPr>
        <p:spPr>
          <a:xfrm>
            <a:off x="3429000" y="4200181"/>
            <a:ext cx="1447800" cy="369332"/>
          </a:xfrm>
          <a:prstGeom prst="rect">
            <a:avLst/>
          </a:prstGeom>
          <a:noFill/>
        </p:spPr>
        <p:txBody>
          <a:bodyPr wrap="square" rtlCol="0">
            <a:spAutoFit/>
          </a:bodyPr>
          <a:lstStyle/>
          <a:p>
            <a:r>
              <a:rPr lang="en-US" dirty="0" smtClean="0">
                <a:solidFill>
                  <a:schemeClr val="bg1"/>
                </a:solidFill>
              </a:rPr>
              <a:t>20% of total</a:t>
            </a:r>
            <a:endParaRPr lang="en-US" dirty="0">
              <a:solidFill>
                <a:schemeClr val="bg1"/>
              </a:solidFill>
            </a:endParaRPr>
          </a:p>
        </p:txBody>
      </p:sp>
      <p:sp>
        <p:nvSpPr>
          <p:cNvPr id="14" name="TextBox 13"/>
          <p:cNvSpPr txBox="1"/>
          <p:nvPr/>
        </p:nvSpPr>
        <p:spPr>
          <a:xfrm>
            <a:off x="5257800" y="4491354"/>
            <a:ext cx="762000"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chool_PowerPointTemplat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3"/>
          <p:cNvPicPr>
            <a:picLocks noChangeAspect="1"/>
          </p:cNvPicPr>
          <p:nvPr/>
        </p:nvPicPr>
        <p:blipFill>
          <a:blip r:embed="rId4"/>
          <a:stretch>
            <a:fillRect/>
          </a:stretch>
        </p:blipFill>
        <p:spPr>
          <a:xfrm>
            <a:off x="0" y="0"/>
            <a:ext cx="3616705" cy="2406753"/>
          </a:xfrm>
          <a:prstGeom prst="rect">
            <a:avLst/>
          </a:prstGeom>
          <a:effectLst>
            <a:softEdge rad="635000"/>
          </a:effectLst>
        </p:spPr>
      </p:pic>
      <p:sp>
        <p:nvSpPr>
          <p:cNvPr id="6" name="TextBox 5"/>
          <p:cNvSpPr txBox="1"/>
          <p:nvPr/>
        </p:nvSpPr>
        <p:spPr>
          <a:xfrm>
            <a:off x="3276600" y="168482"/>
            <a:ext cx="5661900" cy="1384995"/>
          </a:xfrm>
          <a:prstGeom prst="rect">
            <a:avLst/>
          </a:prstGeom>
          <a:noFill/>
        </p:spPr>
        <p:txBody>
          <a:bodyPr wrap="square" rtlCol="0">
            <a:spAutoFit/>
          </a:bodyPr>
          <a:lstStyle/>
          <a:p>
            <a:pPr algn="r"/>
            <a:r>
              <a:rPr lang="en-CA" sz="2800" b="1" dirty="0" smtClean="0"/>
              <a:t>All students have varied educational backgrounds and life experiences, interests and learning preferences.</a:t>
            </a:r>
            <a:endParaRPr lang="en-CA" sz="2800" b="1" dirty="0"/>
          </a:p>
        </p:txBody>
      </p:sp>
      <p:sp>
        <p:nvSpPr>
          <p:cNvPr id="7" name="TextBox 6"/>
          <p:cNvSpPr txBox="1"/>
          <p:nvPr/>
        </p:nvSpPr>
        <p:spPr>
          <a:xfrm>
            <a:off x="1334898" y="2172604"/>
            <a:ext cx="6819900" cy="1077218"/>
          </a:xfrm>
          <a:prstGeom prst="rect">
            <a:avLst/>
          </a:prstGeom>
          <a:noFill/>
        </p:spPr>
        <p:txBody>
          <a:bodyPr wrap="square" rtlCol="0">
            <a:spAutoFit/>
          </a:bodyPr>
          <a:lstStyle/>
          <a:p>
            <a:pPr algn="ctr"/>
            <a:r>
              <a:rPr lang="en-CA" sz="3200" b="1" i="1" dirty="0" smtClean="0">
                <a:solidFill>
                  <a:srgbClr val="002060"/>
                </a:solidFill>
              </a:rPr>
              <a:t>Students with Disabilities have, in addition, the impact of their disability.</a:t>
            </a:r>
            <a:endParaRPr lang="en-CA" sz="3200" b="1" i="1" dirty="0">
              <a:solidFill>
                <a:srgbClr val="002060"/>
              </a:solidFill>
            </a:endParaRPr>
          </a:p>
        </p:txBody>
      </p:sp>
      <p:sp>
        <p:nvSpPr>
          <p:cNvPr id="8" name="TextBox 7"/>
          <p:cNvSpPr txBox="1"/>
          <p:nvPr/>
        </p:nvSpPr>
        <p:spPr>
          <a:xfrm>
            <a:off x="66742" y="3982906"/>
            <a:ext cx="3483219" cy="1938992"/>
          </a:xfrm>
          <a:prstGeom prst="rect">
            <a:avLst/>
          </a:prstGeom>
          <a:noFill/>
        </p:spPr>
        <p:txBody>
          <a:bodyPr wrap="square" rtlCol="0">
            <a:spAutoFit/>
          </a:bodyPr>
          <a:lstStyle/>
          <a:p>
            <a:pPr algn="r"/>
            <a:r>
              <a:rPr lang="en-CA" sz="2400" b="1" dirty="0" smtClean="0"/>
              <a:t>Resulting in great diversity among these students as well as great diversity in how they will approach their learning.</a:t>
            </a:r>
            <a:endParaRPr lang="en-CA" sz="2400" b="1" dirty="0"/>
          </a:p>
        </p:txBody>
      </p:sp>
      <p:pic>
        <p:nvPicPr>
          <p:cNvPr id="9" name="Picture 8"/>
          <p:cNvPicPr>
            <a:picLocks noChangeAspect="1"/>
          </p:cNvPicPr>
          <p:nvPr/>
        </p:nvPicPr>
        <p:blipFill>
          <a:blip r:embed="rId5"/>
          <a:stretch>
            <a:fillRect/>
          </a:stretch>
        </p:blipFill>
        <p:spPr>
          <a:xfrm>
            <a:off x="3893500" y="3244874"/>
            <a:ext cx="4585482" cy="2577979"/>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School_PowerPointTemplate11.jpg"/>
          <p:cNvPicPr>
            <a:picLocks noChangeAspect="1"/>
          </p:cNvPicPr>
          <p:nvPr/>
        </p:nvPicPr>
        <p:blipFill>
          <a:blip r:embed="rId3" cstate="print"/>
          <a:stretch>
            <a:fillRect/>
          </a:stretch>
        </p:blipFill>
        <p:spPr>
          <a:xfrm>
            <a:off x="-1" y="10391"/>
            <a:ext cx="9144000" cy="6858000"/>
          </a:xfrm>
          <a:prstGeom prst="rect">
            <a:avLst/>
          </a:prstGeom>
        </p:spPr>
      </p:pic>
      <p:sp>
        <p:nvSpPr>
          <p:cNvPr id="2" name="Title 1"/>
          <p:cNvSpPr>
            <a:spLocks noGrp="1"/>
          </p:cNvSpPr>
          <p:nvPr>
            <p:ph type="title"/>
          </p:nvPr>
        </p:nvSpPr>
        <p:spPr/>
        <p:txBody>
          <a:bodyPr/>
          <a:lstStyle/>
          <a:p>
            <a:r>
              <a:rPr lang="en-US" b="1" u="sng" dirty="0" smtClean="0"/>
              <a:t>What I Wish My Instructors Knew</a:t>
            </a:r>
            <a:endParaRPr lang="en-US" b="1" u="sng" dirty="0"/>
          </a:p>
        </p:txBody>
      </p:sp>
      <p:sp>
        <p:nvSpPr>
          <p:cNvPr id="3" name="Content Placeholder 2"/>
          <p:cNvSpPr>
            <a:spLocks noGrp="1"/>
          </p:cNvSpPr>
          <p:nvPr>
            <p:ph idx="1"/>
          </p:nvPr>
        </p:nvSpPr>
        <p:spPr>
          <a:xfrm>
            <a:off x="304800" y="4333390"/>
            <a:ext cx="3657600" cy="1600201"/>
          </a:xfrm>
        </p:spPr>
        <p:txBody>
          <a:bodyPr>
            <a:normAutofit/>
          </a:bodyPr>
          <a:lstStyle/>
          <a:p>
            <a:pPr marL="0" indent="0">
              <a:buNone/>
            </a:pPr>
            <a:endParaRPr lang="en-US" dirty="0" smtClean="0">
              <a:hlinkClick r:id="rId4"/>
            </a:endParaRPr>
          </a:p>
          <a:p>
            <a:pPr marL="0" indent="0">
              <a:buNone/>
            </a:pPr>
            <a:endParaRPr lang="en-US" dirty="0">
              <a:hlinkClick r:id="rId4"/>
            </a:endParaRPr>
          </a:p>
          <a:p>
            <a:pPr marL="0" indent="0">
              <a:buNone/>
            </a:pPr>
            <a:r>
              <a:rPr lang="en-US" sz="2000" dirty="0" smtClean="0">
                <a:hlinkClick r:id="rId4"/>
              </a:rPr>
              <a:t>https</a:t>
            </a:r>
            <a:r>
              <a:rPr lang="en-US" sz="2000" dirty="0">
                <a:hlinkClick r:id="rId4"/>
              </a:rPr>
              <a:t>://</a:t>
            </a:r>
            <a:r>
              <a:rPr lang="en-US" sz="2000" dirty="0" smtClean="0">
                <a:hlinkClick r:id="rId4"/>
              </a:rPr>
              <a:t>vimeo.com/163744795</a:t>
            </a:r>
            <a:endParaRPr lang="en-US" dirty="0" smtClean="0"/>
          </a:p>
          <a:p>
            <a:pPr marL="0" indent="0">
              <a:buNone/>
            </a:pP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1417638"/>
            <a:ext cx="4876800" cy="3351928"/>
          </a:xfrm>
          <a:prstGeom prst="rect">
            <a:avLst/>
          </a:prstGeom>
        </p:spPr>
      </p:pic>
    </p:spTree>
    <p:extLst>
      <p:ext uri="{BB962C8B-B14F-4D97-AF65-F5344CB8AC3E}">
        <p14:creationId xmlns:p14="http://schemas.microsoft.com/office/powerpoint/2010/main" val="444081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ol_PowerPointTemplat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u="sng" dirty="0" smtClean="0"/>
              <a:t>Accommodation Process at Selkirk</a:t>
            </a:r>
            <a:r>
              <a:rPr lang="en-US" dirty="0" smtClean="0"/>
              <a:t/>
            </a:r>
            <a:br>
              <a:rPr lang="en-US" dirty="0" smtClean="0"/>
            </a:br>
            <a:r>
              <a:rPr lang="en-US" b="1" i="1" dirty="0" smtClean="0">
                <a:solidFill>
                  <a:schemeClr val="bg1"/>
                </a:solidFill>
              </a:rPr>
              <a:t>-a collaborative process-</a:t>
            </a:r>
            <a:endParaRPr lang="en-US" b="1" i="1" dirty="0">
              <a:solidFill>
                <a:schemeClr val="bg1"/>
              </a:solidFill>
            </a:endParaRPr>
          </a:p>
        </p:txBody>
      </p:sp>
      <p:sp>
        <p:nvSpPr>
          <p:cNvPr id="3" name="Content Placeholder 2"/>
          <p:cNvSpPr>
            <a:spLocks noGrp="1"/>
          </p:cNvSpPr>
          <p:nvPr>
            <p:ph idx="1"/>
          </p:nvPr>
        </p:nvSpPr>
        <p:spPr/>
        <p:txBody>
          <a:bodyPr/>
          <a:lstStyle/>
          <a:p>
            <a:r>
              <a:rPr lang="en-US" dirty="0" smtClean="0"/>
              <a:t>Student Responsibilities</a:t>
            </a:r>
          </a:p>
          <a:p>
            <a:pPr lvl="1"/>
            <a:r>
              <a:rPr lang="en-US" b="1" dirty="0" smtClean="0">
                <a:solidFill>
                  <a:schemeClr val="bg1"/>
                </a:solidFill>
              </a:rPr>
              <a:t>Self advocacy</a:t>
            </a:r>
          </a:p>
          <a:p>
            <a:r>
              <a:rPr lang="en-US" dirty="0" smtClean="0"/>
              <a:t>Instructor Responsibilities</a:t>
            </a:r>
          </a:p>
          <a:p>
            <a:pPr lvl="1"/>
            <a:r>
              <a:rPr lang="en-US" b="1" dirty="0" smtClean="0">
                <a:solidFill>
                  <a:schemeClr val="bg1"/>
                </a:solidFill>
              </a:rPr>
              <a:t>Support student learning &amp; maintain confidentiality </a:t>
            </a:r>
          </a:p>
          <a:p>
            <a:r>
              <a:rPr lang="en-US" dirty="0" smtClean="0"/>
              <a:t>Disability Service Coordinator Responsibilities</a:t>
            </a:r>
          </a:p>
          <a:p>
            <a:pPr lvl="1"/>
            <a:r>
              <a:rPr lang="en-US" b="1" dirty="0" smtClean="0">
                <a:solidFill>
                  <a:schemeClr val="bg1"/>
                </a:solidFill>
              </a:rPr>
              <a:t>Support student, faculty and staff</a:t>
            </a:r>
            <a:endParaRPr lang="en-US" b="1" dirty="0">
              <a:solidFill>
                <a:schemeClr val="bg1"/>
              </a:solidFill>
            </a:endParaRPr>
          </a:p>
        </p:txBody>
      </p:sp>
    </p:spTree>
    <p:extLst>
      <p:ext uri="{BB962C8B-B14F-4D97-AF65-F5344CB8AC3E}">
        <p14:creationId xmlns:p14="http://schemas.microsoft.com/office/powerpoint/2010/main" val="246327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hool_PowerPointTemplate2.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457200" y="1639799"/>
            <a:ext cx="10058400" cy="1446550"/>
          </a:xfrm>
          <a:prstGeom prst="rect">
            <a:avLst/>
          </a:prstGeom>
          <a:noFill/>
        </p:spPr>
        <p:txBody>
          <a:bodyPr wrap="square" rtlCol="0">
            <a:spAutoFit/>
          </a:bodyPr>
          <a:lstStyle/>
          <a:p>
            <a:pPr algn="ctr"/>
            <a:r>
              <a:rPr lang="en-CA" sz="3200" b="1" i="1" u="sng" dirty="0" smtClean="0"/>
              <a:t>Duty To Accommodate</a:t>
            </a:r>
          </a:p>
          <a:p>
            <a:pPr algn="ctr"/>
            <a:r>
              <a:rPr lang="en-CA" sz="2800" b="1" dirty="0" smtClean="0">
                <a:solidFill>
                  <a:srgbClr val="002060"/>
                </a:solidFill>
              </a:rPr>
              <a:t>Reasonable accommodation by removing environmental and attitudinal barriers to their full participation.</a:t>
            </a:r>
            <a:endParaRPr lang="en-CA" sz="2800" b="1" dirty="0">
              <a:solidFill>
                <a:srgbClr val="002060"/>
              </a:solidFill>
            </a:endParaRPr>
          </a:p>
        </p:txBody>
      </p:sp>
      <p:sp>
        <p:nvSpPr>
          <p:cNvPr id="8" name="TextBox 7"/>
          <p:cNvSpPr txBox="1"/>
          <p:nvPr/>
        </p:nvSpPr>
        <p:spPr>
          <a:xfrm>
            <a:off x="230759" y="3065904"/>
            <a:ext cx="8991600" cy="1754326"/>
          </a:xfrm>
          <a:prstGeom prst="rect">
            <a:avLst/>
          </a:prstGeom>
          <a:noFill/>
        </p:spPr>
        <p:txBody>
          <a:bodyPr wrap="square" rtlCol="0">
            <a:spAutoFit/>
          </a:bodyPr>
          <a:lstStyle/>
          <a:p>
            <a:r>
              <a:rPr lang="en-CA" b="1" i="1" spc="300" dirty="0" smtClean="0"/>
              <a:t>We want to provide and effective learning environment where all students feel welcome, can access learning and can show what they know.  A campus environment where students feel comfortable being themselves and where they feel that their instructors and college staff are there to help them learn – providing an inclusive campus.</a:t>
            </a:r>
            <a:endParaRPr lang="en-CA" b="1" i="1" spc="300" dirty="0"/>
          </a:p>
        </p:txBody>
      </p:sp>
      <p:sp>
        <p:nvSpPr>
          <p:cNvPr id="9" name="TextBox 8"/>
          <p:cNvSpPr txBox="1"/>
          <p:nvPr/>
        </p:nvSpPr>
        <p:spPr>
          <a:xfrm>
            <a:off x="230759" y="4886076"/>
            <a:ext cx="8458200" cy="1015663"/>
          </a:xfrm>
          <a:prstGeom prst="rect">
            <a:avLst/>
          </a:prstGeom>
          <a:noFill/>
        </p:spPr>
        <p:txBody>
          <a:bodyPr wrap="square" rtlCol="0">
            <a:spAutoFit/>
          </a:bodyPr>
          <a:lstStyle/>
          <a:p>
            <a:r>
              <a:rPr lang="en-CA" sz="2000" b="1" dirty="0" smtClean="0">
                <a:solidFill>
                  <a:srgbClr val="002060"/>
                </a:solidFill>
              </a:rPr>
              <a:t>Students with disabilities have the capacity and motivation to succeed but may need to pursue their studies in somewhat modified ways, or may need to access particular supports in order to remove barriers to their learning.</a:t>
            </a:r>
            <a:endParaRPr lang="en-CA" sz="2000" b="1" dirty="0">
              <a:solidFill>
                <a:srgbClr val="002060"/>
              </a:solidFill>
            </a:endParaRPr>
          </a:p>
        </p:txBody>
      </p:sp>
      <p:pic>
        <p:nvPicPr>
          <p:cNvPr id="1026" name="Picture 2" descr="http://www.mynelsonnow.com/wp-content/uploads/2015/04/Selkirk-College-silver-king-camp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701"/>
            <a:ext cx="2285999"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RPS4wH82krJpO9gopwXvotr1vxTZcTndM0S8CaHTUYQzBixtKhq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727" y="0"/>
            <a:ext cx="30099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henelsondaily.com/sites/default/files/imagecache/Original/news_images/thenelsondaily/sep/selkirk-college-nelson-residence-tenthstre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627" y="-6701"/>
            <a:ext cx="4309573" cy="1542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100" y="164238"/>
            <a:ext cx="7620000" cy="769441"/>
          </a:xfrm>
          <a:prstGeom prst="rect">
            <a:avLst/>
          </a:prstGeom>
          <a:noFill/>
        </p:spPr>
        <p:txBody>
          <a:bodyPr wrap="square" rtlCol="0">
            <a:spAutoFit/>
          </a:bodyPr>
          <a:lstStyle/>
          <a:p>
            <a:pPr algn="ctr"/>
            <a:r>
              <a:rPr lang="en-CA" sz="4400" b="1" dirty="0" smtClean="0">
                <a:solidFill>
                  <a:schemeClr val="bg1"/>
                </a:solidFill>
              </a:rPr>
              <a:t>Why an Accessible  Campus?</a:t>
            </a:r>
            <a:endParaRPr lang="en-CA" sz="4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2052</Words>
  <Application>Microsoft Office PowerPoint</Application>
  <PresentationFormat>On-screen Show (4:3)</PresentationFormat>
  <Paragraphs>348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Blackadder ITC</vt:lpstr>
      <vt:lpstr>Calibri</vt:lpstr>
      <vt:lpstr>Edwardian Script ITC</vt:lpstr>
      <vt:lpstr>Wingdings</vt:lpstr>
      <vt:lpstr>Office Theme</vt:lpstr>
      <vt:lpstr>Supporting Students with Disabilities</vt:lpstr>
      <vt:lpstr>PowerPoint Presentation</vt:lpstr>
      <vt:lpstr>PowerPoint Presentation</vt:lpstr>
      <vt:lpstr>PowerPoint Presentation</vt:lpstr>
      <vt:lpstr>PowerPoint Presentation</vt:lpstr>
      <vt:lpstr>PowerPoint Presentation</vt:lpstr>
      <vt:lpstr>What I Wish My Instructors Knew</vt:lpstr>
      <vt:lpstr>Accommodation Process at Selkirk -a collaborative process-</vt:lpstr>
      <vt:lpstr>PowerPoint Presentation</vt:lpstr>
      <vt:lpstr>Barriers to access</vt:lpstr>
      <vt:lpstr>DIAMOND  NAPKIN</vt:lpstr>
      <vt:lpstr>PowerPoint Presentation</vt:lpstr>
      <vt:lpstr>PowerPoint Presentation</vt:lpstr>
      <vt:lpstr>PowerPoint Presentation</vt:lpstr>
      <vt:lpstr>PowerPoint Presentation</vt:lpstr>
      <vt:lpstr>PowerPoint Presentation</vt:lpstr>
      <vt:lpstr>PowerPoint Presentation</vt:lpstr>
    </vt:vector>
  </TitlesOfParts>
  <Company>Selkirk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Services</dc:creator>
  <cp:lastModifiedBy>IT Services</cp:lastModifiedBy>
  <cp:revision>75</cp:revision>
  <dcterms:created xsi:type="dcterms:W3CDTF">2012-10-01T17:15:20Z</dcterms:created>
  <dcterms:modified xsi:type="dcterms:W3CDTF">2017-02-03T22:07:59Z</dcterms:modified>
</cp:coreProperties>
</file>