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363"/>
    <a:srgbClr val="BDC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Tree>
    <p:extLst>
      <p:ext uri="{BB962C8B-B14F-4D97-AF65-F5344CB8AC3E}">
        <p14:creationId xmlns:p14="http://schemas.microsoft.com/office/powerpoint/2010/main" val="20564406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900" b="1" i="0" u="none" strike="noStrike" cap="none" dirty="0">
                <a:solidFill>
                  <a:srgbClr val="000000"/>
                </a:solidFill>
                <a:ea typeface="Arial"/>
                <a:cs typeface="Arial"/>
                <a:sym typeface="Arial"/>
              </a:rPr>
              <a:t>By the end of this lesson you will be able to:</a:t>
            </a:r>
          </a:p>
          <a:p>
            <a:pPr marL="0" marR="0" lvl="0" indent="0" algn="l" rtl="0">
              <a:lnSpc>
                <a:spcPct val="115000"/>
              </a:lnSpc>
              <a:spcBef>
                <a:spcPts val="0"/>
              </a:spcBef>
              <a:spcAft>
                <a:spcPts val="0"/>
              </a:spcAft>
              <a:buClr>
                <a:srgbClr val="000000"/>
              </a:buClr>
              <a:buSzPct val="25000"/>
              <a:buFont typeface="Arial"/>
              <a:buNone/>
            </a:pPr>
            <a:r>
              <a:rPr lang="en" sz="900" b="0" i="0" u="none" strike="noStrike" cap="none" dirty="0">
                <a:solidFill>
                  <a:srgbClr val="000000"/>
                </a:solidFill>
                <a:ea typeface="Arial"/>
                <a:cs typeface="Arial"/>
                <a:sym typeface="Arial"/>
              </a:rPr>
              <a:t> </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Build empathy for the different lived realities of students with disabilities in postsecondary education and how to support these students’ learning and development, and achievement of their goals </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Discuss institution-wide responsibilities for providing a welcoming environment for SWD </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Reference the strategic plan for your own institutions and what it says about inclusion</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Identify personal goals to meet individual students needs and/or create an inclusive learning environment</a:t>
            </a:r>
          </a:p>
          <a:p>
            <a:pPr marL="342900" marR="0" lvl="0" indent="-342900" algn="l" rtl="0">
              <a:spcBef>
                <a:spcPts val="0"/>
              </a:spcBef>
              <a:buClr>
                <a:schemeClr val="dk1"/>
              </a:buClr>
              <a:buSzPct val="100000"/>
              <a:buFont typeface="Arial"/>
              <a:buChar char="●"/>
            </a:pPr>
            <a:r>
              <a:rPr lang="en" sz="1200" b="0" i="0" u="none" strike="noStrike" cap="none" dirty="0">
                <a:solidFill>
                  <a:schemeClr val="dk1"/>
                </a:solidFill>
                <a:ea typeface="Calibri"/>
                <a:cs typeface="Calibri"/>
                <a:sym typeface="Calibri"/>
              </a:rPr>
              <a:t>Consider what resources and supports you you need to move forward </a:t>
            </a:r>
          </a:p>
        </p:txBody>
      </p:sp>
      <p:sp>
        <p:nvSpPr>
          <p:cNvPr id="203" name="Shape 20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Myriad Pro" panose="020B0503030403020204" pitchFamily="34" charset="0"/>
                <a:ea typeface="Calibri"/>
                <a:cs typeface="Calibri"/>
                <a:sym typeface="Calibri"/>
              </a:rPr>
              <a:t>1</a:t>
            </a:fld>
            <a:endParaRPr lang="en" sz="1200" b="0" i="0" u="none" strike="noStrike" cap="none" dirty="0">
              <a:solidFill>
                <a:schemeClr val="dk1"/>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177426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 sz="1000" b="0" i="0" u="none" strike="noStrike" cap="none" dirty="0">
                <a:solidFill>
                  <a:schemeClr val="dk1"/>
                </a:solidFill>
                <a:ea typeface="Calibri"/>
                <a:cs typeface="Calibri"/>
                <a:sym typeface="Calibri"/>
              </a:rPr>
              <a:t>Ask participants to work on the Supporting Students with Disabilities Worksheet </a:t>
            </a:r>
            <a:r>
              <a:rPr lang="en" sz="1200" b="0" i="0" u="none" strike="noStrike" cap="none" dirty="0">
                <a:solidFill>
                  <a:schemeClr val="dk1"/>
                </a:solidFill>
                <a:ea typeface="Calibri"/>
                <a:cs typeface="Calibri"/>
                <a:sym typeface="Calibri"/>
              </a:rPr>
              <a:t>(found in the handout)</a:t>
            </a:r>
            <a:r>
              <a:rPr lang="en" sz="1000" b="0" i="0" u="none" strike="noStrike" cap="none" dirty="0">
                <a:solidFill>
                  <a:schemeClr val="dk1"/>
                </a:solidFill>
                <a:ea typeface="Calibri"/>
                <a:cs typeface="Calibri"/>
                <a:sym typeface="Calibri"/>
              </a:rPr>
              <a:t> and fill out the table.</a:t>
            </a:r>
          </a:p>
          <a:p>
            <a:pPr marL="0" marR="0" lvl="0" indent="0" algn="l" rtl="0">
              <a:spcBef>
                <a:spcPts val="0"/>
              </a:spcBef>
              <a:spcAft>
                <a:spcPts val="0"/>
              </a:spcAft>
              <a:buClr>
                <a:schemeClr val="dk1"/>
              </a:buClr>
              <a:buSzPct val="25000"/>
              <a:buFont typeface="Calibri"/>
              <a:buNone/>
            </a:pPr>
            <a:r>
              <a:rPr lang="en" sz="1000" b="0" i="0" u="none" strike="noStrike" cap="none" dirty="0">
                <a:solidFill>
                  <a:schemeClr val="dk1"/>
                </a:solidFill>
                <a:ea typeface="Calibri"/>
                <a:cs typeface="Calibri"/>
                <a:sym typeface="Calibri"/>
              </a:rPr>
              <a:t>Ask participants to share their personal goals and resources needed in small groups</a:t>
            </a:r>
          </a:p>
          <a:p>
            <a:pPr marL="0" marR="0" lvl="0" indent="0" algn="l" rtl="0">
              <a:lnSpc>
                <a:spcPct val="100000"/>
              </a:lnSpc>
              <a:spcBef>
                <a:spcPts val="0"/>
              </a:spcBef>
              <a:spcAft>
                <a:spcPts val="0"/>
              </a:spcAft>
              <a:buClr>
                <a:schemeClr val="dk1"/>
              </a:buClr>
              <a:buSzPct val="25000"/>
              <a:buFont typeface="Calibri"/>
              <a:buNone/>
            </a:pPr>
            <a:r>
              <a:rPr lang="en" sz="1000" b="0" i="0" u="none" strike="noStrike" cap="none" dirty="0">
                <a:solidFill>
                  <a:schemeClr val="dk1"/>
                </a:solidFill>
                <a:ea typeface="Calibri"/>
                <a:cs typeface="Calibri"/>
                <a:sym typeface="Calibri"/>
              </a:rPr>
              <a:t>Save a copy of your worksheet and share it with your colleagues to discuss next steps.</a:t>
            </a:r>
          </a:p>
          <a:p>
            <a:pPr marL="0" marR="0" lvl="0" indent="0" algn="l" rtl="0">
              <a:spcBef>
                <a:spcPts val="0"/>
              </a:spcBef>
              <a:spcAft>
                <a:spcPts val="0"/>
              </a:spcAft>
              <a:buClr>
                <a:schemeClr val="dk1"/>
              </a:buClr>
              <a:buFont typeface="Calibri"/>
              <a:buNone/>
            </a:pPr>
            <a:endParaRPr sz="1000" b="0" i="0" u="none" strike="noStrike" cap="none" dirty="0">
              <a:solidFill>
                <a:schemeClr val="dk1"/>
              </a:solidFill>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1" i="0" u="none" strike="noStrike" cap="none" dirty="0">
                <a:solidFill>
                  <a:schemeClr val="dk1"/>
                </a:solidFill>
                <a:ea typeface="Calibri"/>
                <a:cs typeface="Calibri"/>
                <a:sym typeface="Calibri"/>
              </a:rPr>
              <a:t>Completion Date</a:t>
            </a:r>
          </a:p>
          <a:p>
            <a:pPr marL="0" marR="0" lvl="0" indent="0" algn="l" rtl="0">
              <a:spcBef>
                <a:spcPts val="0"/>
              </a:spcBef>
              <a:spcAft>
                <a:spcPts val="0"/>
              </a:spcAft>
              <a:buClr>
                <a:schemeClr val="dk1"/>
              </a:buClr>
              <a:buSzPct val="25000"/>
              <a:buFont typeface="Calibri"/>
              <a:buNone/>
            </a:pPr>
            <a:r>
              <a:rPr lang="en" sz="1200" b="0" i="1" u="none" strike="noStrike" cap="none" dirty="0">
                <a:solidFill>
                  <a:schemeClr val="dk1"/>
                </a:solidFill>
                <a:ea typeface="Calibri"/>
                <a:cs typeface="Calibri"/>
                <a:sym typeface="Calibri"/>
              </a:rPr>
              <a:t>Try to put a completion date next to each step, to indicate a time when it could realistically be achieved.</a:t>
            </a:r>
          </a:p>
          <a:p>
            <a:pPr marL="0" marR="0" lvl="0" indent="0" algn="l" rtl="0">
              <a:spcBef>
                <a:spcPts val="0"/>
              </a:spcBef>
              <a:buClr>
                <a:schemeClr val="dk1"/>
              </a:buClr>
              <a:buFont typeface="Calibri"/>
              <a:buNone/>
            </a:pPr>
            <a:endParaRPr sz="1000" b="0" i="0" u="none" strike="noStrike" cap="none" dirty="0">
              <a:solidFill>
                <a:schemeClr val="dk1"/>
              </a:solidFill>
              <a:ea typeface="Calibri"/>
              <a:cs typeface="Calibri"/>
              <a:sym typeface="Calibri"/>
            </a:endParaRPr>
          </a:p>
        </p:txBody>
      </p:sp>
      <p:sp>
        <p:nvSpPr>
          <p:cNvPr id="289" name="Shape 28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Myriad Pro" panose="020B0503030403020204" pitchFamily="34" charset="0"/>
                <a:ea typeface="Calibri"/>
                <a:cs typeface="Calibri"/>
                <a:sym typeface="Calibri"/>
              </a:rPr>
              <a:t>10</a:t>
            </a:fld>
            <a:endParaRPr lang="en" sz="1200" b="0" i="0" u="none" strike="noStrike" cap="none" dirty="0">
              <a:solidFill>
                <a:schemeClr val="dk1"/>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35412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 sz="1200" b="0" i="0" u="none" strike="noStrike" cap="none" dirty="0">
                <a:solidFill>
                  <a:schemeClr val="dk1"/>
                </a:solidFill>
                <a:ea typeface="Calibri"/>
                <a:cs typeface="Calibri"/>
                <a:sym typeface="Calibri"/>
              </a:rPr>
              <a:t>Thank you.</a:t>
            </a:r>
          </a:p>
          <a:p>
            <a:pPr marL="0" marR="0" lvl="0" indent="0" algn="l" rtl="0">
              <a:spcBef>
                <a:spcPts val="0"/>
              </a:spcBef>
              <a:spcAft>
                <a:spcPts val="0"/>
              </a:spcAft>
              <a:buClr>
                <a:schemeClr val="dk1"/>
              </a:buClr>
              <a:buFont typeface="Calibri"/>
              <a:buNone/>
            </a:pPr>
            <a:endParaRPr sz="1200" b="0" i="0" u="none" strike="noStrike" cap="none" dirty="0">
              <a:solidFill>
                <a:schemeClr val="dk1"/>
              </a:solidFill>
              <a:ea typeface="Calibri"/>
              <a:cs typeface="Calibri"/>
              <a:sym typeface="Calibri"/>
            </a:endParaRPr>
          </a:p>
          <a:p>
            <a:pPr marL="0" marR="0" lvl="0" indent="0" algn="l" rtl="0">
              <a:spcBef>
                <a:spcPts val="0"/>
              </a:spcBef>
              <a:buClr>
                <a:schemeClr val="dk1"/>
              </a:buClr>
              <a:buSzPct val="25000"/>
              <a:buFont typeface="Calibri"/>
              <a:buNone/>
            </a:pPr>
            <a:r>
              <a:rPr lang="en" sz="1200" b="0" i="0" u="none" strike="noStrike" cap="none" dirty="0">
                <a:solidFill>
                  <a:schemeClr val="dk1"/>
                </a:solidFill>
                <a:ea typeface="Calibri"/>
                <a:cs typeface="Calibri"/>
                <a:sym typeface="Calibri"/>
              </a:rPr>
              <a:t>Comments?  Thoughts?  Feedback?</a:t>
            </a:r>
          </a:p>
        </p:txBody>
      </p:sp>
      <p:sp>
        <p:nvSpPr>
          <p:cNvPr id="301" name="Shape 30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Myriad Pro" panose="020B0503030403020204" pitchFamily="34" charset="0"/>
                <a:ea typeface="Calibri"/>
                <a:cs typeface="Calibri"/>
                <a:sym typeface="Calibri"/>
              </a:rPr>
              <a:t>11</a:t>
            </a:fld>
            <a:endParaRPr lang="en" sz="1200" b="0" i="0" u="none" strike="noStrike" cap="none" dirty="0">
              <a:solidFill>
                <a:schemeClr val="dk1"/>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268562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Course Outline </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 </a:t>
            </a:r>
          </a:p>
          <a:p>
            <a:pPr marL="0" marR="0" lvl="0" indent="0" algn="l" rtl="0">
              <a:spcBef>
                <a:spcPts val="0"/>
              </a:spcBef>
              <a:buClr>
                <a:schemeClr val="dk1"/>
              </a:buClr>
              <a:buSzPct val="25000"/>
              <a:buFont typeface="Arial"/>
              <a:buNone/>
            </a:pPr>
            <a:r>
              <a:rPr lang="en" sz="1200" b="0" i="1" u="none" strike="noStrike" cap="none" dirty="0">
                <a:solidFill>
                  <a:schemeClr val="dk1"/>
                </a:solidFill>
                <a:ea typeface="Arial"/>
                <a:cs typeface="Arial"/>
                <a:sym typeface="Arial"/>
              </a:rPr>
              <a:t>Describes what will be covered in the workshop.   </a:t>
            </a:r>
          </a:p>
        </p:txBody>
      </p:sp>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853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Course Outline </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 </a:t>
            </a:r>
          </a:p>
          <a:p>
            <a:pPr marL="0" marR="0" lvl="0" indent="0" algn="l" rtl="0">
              <a:spcBef>
                <a:spcPts val="0"/>
              </a:spcBef>
              <a:buClr>
                <a:schemeClr val="dk1"/>
              </a:buClr>
              <a:buSzPct val="25000"/>
              <a:buFont typeface="Arial"/>
              <a:buNone/>
            </a:pPr>
            <a:r>
              <a:rPr lang="en" sz="1200" b="0" i="1" u="none" strike="noStrike" cap="none" dirty="0">
                <a:solidFill>
                  <a:schemeClr val="dk1"/>
                </a:solidFill>
                <a:ea typeface="Arial"/>
                <a:cs typeface="Arial"/>
                <a:sym typeface="Arial"/>
              </a:rPr>
              <a:t>Describes what will be covered in the workshop.   </a:t>
            </a:r>
          </a:p>
        </p:txBody>
      </p:sp>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56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We can never know exactly how it feels to walk in another person’s shoes, but we can develop empathy for the challenges faced by students with disabilities.  Research studies have shown that the way that instructors interact with students and their attitude towards students with diverse needs, has more impact than any other accommodation or support (Orr, 2009).  Instructors play a major role just by being approachable, keeping an open dialogue and creating a safe and respectful environment.</a:t>
            </a:r>
          </a:p>
          <a:p>
            <a:pPr marL="0" marR="0" lvl="0" indent="0" algn="l" rtl="0">
              <a:spcBef>
                <a:spcPts val="0"/>
              </a:spcBef>
              <a:buClr>
                <a:schemeClr val="dk1"/>
              </a:buClr>
              <a:buFont typeface="Calibri"/>
              <a:buNone/>
            </a:pPr>
            <a:endParaRPr sz="1200" b="0" i="0" u="none" strike="noStrike" cap="none" dirty="0">
              <a:solidFill>
                <a:schemeClr val="dk1"/>
              </a:solidFill>
              <a:ea typeface="Calibri"/>
              <a:cs typeface="Calibri"/>
              <a:sym typeface="Calibri"/>
            </a:endParaRPr>
          </a:p>
        </p:txBody>
      </p:sp>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505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In this video, a student reflects on their experiences in post-secondary education and talks about the things they wish their instructor knew.</a:t>
            </a:r>
          </a:p>
          <a:p>
            <a:pPr marL="0" marR="0" lvl="0" indent="0" algn="l" rtl="0">
              <a:spcBef>
                <a:spcPts val="0"/>
              </a:spcBef>
              <a:buClr>
                <a:schemeClr val="dk1"/>
              </a:buClr>
              <a:buFont typeface="Calibri"/>
              <a:buNone/>
            </a:pPr>
            <a:endParaRPr sz="1200" b="0" i="0" u="none" strike="noStrike" cap="none" dirty="0">
              <a:solidFill>
                <a:schemeClr val="dk1"/>
              </a:solidFill>
              <a:ea typeface="Calibri"/>
              <a:cs typeface="Calibri"/>
              <a:sym typeface="Calibri"/>
            </a:endParaRPr>
          </a:p>
        </p:txBody>
      </p:sp>
      <p:sp>
        <p:nvSpPr>
          <p:cNvPr id="237" name="Shape 23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400" b="0" i="0" u="none" strike="noStrike" cap="none">
                <a:solidFill>
                  <a:srgbClr val="000000"/>
                </a:solidFill>
                <a:latin typeface="Myriad Pro" panose="020B0503030403020204" pitchFamily="34" charset="0"/>
                <a:ea typeface="Calibri"/>
                <a:cs typeface="Calibri"/>
                <a:sym typeface="Calibri"/>
              </a:rPr>
              <a:t>5</a:t>
            </a:fld>
            <a:endParaRPr lang="en" sz="1400" b="0" i="0" u="none" strike="noStrike" cap="none" dirty="0">
              <a:solidFill>
                <a:srgbClr val="000000"/>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15274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600" b="0" i="0" u="none" strike="noStrike" cap="none" dirty="0">
                <a:solidFill>
                  <a:srgbClr val="000000"/>
                </a:solidFill>
                <a:ea typeface="Arial"/>
                <a:cs typeface="Arial"/>
                <a:sym typeface="Arial"/>
              </a:rPr>
              <a:t>There is not one, easy answer to this question, as each campus is unique, just as each student is unique.  Institutions will always be evolving and trying new methods as they try to improve their practice. However, there are several key characteristics that help a campus to be as inclusive as possible for students with different learning needs.</a:t>
            </a:r>
          </a:p>
          <a:p>
            <a:pPr marL="0" marR="0" lvl="0" indent="0" algn="l" rtl="0">
              <a:lnSpc>
                <a:spcPct val="100000"/>
              </a:lnSpc>
              <a:spcBef>
                <a:spcPts val="0"/>
              </a:spcBef>
              <a:spcAft>
                <a:spcPts val="0"/>
              </a:spcAft>
              <a:buClr>
                <a:schemeClr val="dk1"/>
              </a:buClr>
              <a:buFont typeface="Calibri"/>
              <a:buNone/>
            </a:pPr>
            <a:endParaRPr sz="1600" b="0" i="0" u="none" strike="noStrike" cap="none" dirty="0">
              <a:solidFill>
                <a:srgbClr val="000000"/>
              </a:solidFill>
              <a:ea typeface="Arial"/>
              <a:cs typeface="Arial"/>
              <a:sym typeface="Arial"/>
            </a:endParaRPr>
          </a:p>
          <a:p>
            <a:pPr marL="0" marR="0" lvl="0" indent="0" algn="l" rtl="0">
              <a:spcBef>
                <a:spcPts val="0"/>
              </a:spcBef>
              <a:spcAft>
                <a:spcPts val="0"/>
              </a:spcAft>
              <a:buClr>
                <a:schemeClr val="dk1"/>
              </a:buClr>
              <a:buSzPct val="25000"/>
              <a:buFont typeface="Calibri"/>
              <a:buNone/>
            </a:pPr>
            <a:r>
              <a:rPr lang="en" sz="1200" b="1" i="0" u="none" strike="noStrike" cap="none" dirty="0">
                <a:solidFill>
                  <a:schemeClr val="dk1"/>
                </a:solidFill>
                <a:ea typeface="Calibri"/>
                <a:cs typeface="Calibri"/>
                <a:sym typeface="Calibri"/>
              </a:rPr>
              <a:t>A safe, respectful environment where diverse students feel welcome.  </a:t>
            </a:r>
            <a:r>
              <a:rPr lang="en" sz="1200" b="0" i="0" u="none" strike="noStrike" cap="none" dirty="0">
                <a:solidFill>
                  <a:schemeClr val="dk1"/>
                </a:solidFill>
                <a:ea typeface="Calibri"/>
                <a:cs typeface="Calibri"/>
                <a:sym typeface="Calibri"/>
              </a:rPr>
              <a:t>An environment where students feel comfortable being themselves and where they feel that their instructors and college staff are there to help them learn.  This can be achieved through open lines of communication between staff and students, both in person and online.  Staff hold high expectations for all students, including students with disabilities, and work together to meet the diverse needs of students.</a:t>
            </a:r>
          </a:p>
          <a:p>
            <a:pPr marL="0" marR="0" lvl="0" indent="0" algn="l" rtl="0">
              <a:spcBef>
                <a:spcPts val="0"/>
              </a:spcBef>
              <a:spcAft>
                <a:spcPts val="0"/>
              </a:spcAft>
              <a:buClr>
                <a:schemeClr val="dk1"/>
              </a:buClr>
              <a:buSzPct val="25000"/>
              <a:buFont typeface="Calibri"/>
              <a:buNone/>
            </a:pPr>
            <a:r>
              <a:rPr lang="en" sz="1200" b="0" i="0" u="none" strike="noStrike" cap="none" dirty="0">
                <a:solidFill>
                  <a:schemeClr val="dk1"/>
                </a:solidFill>
                <a:ea typeface="Calibri"/>
                <a:cs typeface="Calibri"/>
                <a:sym typeface="Calibri"/>
              </a:rPr>
              <a:t> </a:t>
            </a:r>
          </a:p>
          <a:p>
            <a:pPr marL="0" marR="0" lvl="0" indent="0" algn="l" rtl="0">
              <a:spcBef>
                <a:spcPts val="0"/>
              </a:spcBef>
              <a:spcAft>
                <a:spcPts val="0"/>
              </a:spcAft>
              <a:buClr>
                <a:schemeClr val="dk1"/>
              </a:buClr>
              <a:buSzPct val="25000"/>
              <a:buFont typeface="Calibri"/>
              <a:buNone/>
            </a:pPr>
            <a:r>
              <a:rPr lang="en" sz="1200" b="1" i="0" u="none" strike="noStrike" cap="none" dirty="0">
                <a:solidFill>
                  <a:schemeClr val="dk1"/>
                </a:solidFill>
                <a:ea typeface="Calibri"/>
                <a:cs typeface="Calibri"/>
                <a:sym typeface="Calibri"/>
              </a:rPr>
              <a:t>Academic accommodations and supports that help to level the playing field for students with disabilities.  </a:t>
            </a:r>
            <a:r>
              <a:rPr lang="en" sz="1200" b="0" i="0" u="none" strike="noStrike" cap="none" dirty="0">
                <a:solidFill>
                  <a:schemeClr val="dk1"/>
                </a:solidFill>
                <a:ea typeface="Calibri"/>
                <a:cs typeface="Calibri"/>
                <a:sym typeface="Calibri"/>
              </a:rPr>
              <a:t>Instructors and the Disability Services Office work together to provide accommodations, based on the documented needs of students.  These accommodations do not change any of the essential requirements of the program, but remove barriers to learning.</a:t>
            </a:r>
          </a:p>
          <a:p>
            <a:pPr marL="0" marR="0" lvl="0" indent="0" algn="l" rtl="0">
              <a:spcBef>
                <a:spcPts val="0"/>
              </a:spcBef>
              <a:spcAft>
                <a:spcPts val="0"/>
              </a:spcAft>
              <a:buClr>
                <a:schemeClr val="dk1"/>
              </a:buClr>
              <a:buSzPct val="25000"/>
              <a:buFont typeface="Calibri"/>
              <a:buNone/>
            </a:pPr>
            <a:r>
              <a:rPr lang="en" sz="1200" b="0" i="0" u="none" strike="noStrike" cap="none" dirty="0">
                <a:solidFill>
                  <a:schemeClr val="dk1"/>
                </a:solidFill>
                <a:ea typeface="Calibri"/>
                <a:cs typeface="Calibri"/>
                <a:sym typeface="Calibri"/>
              </a:rPr>
              <a:t> </a:t>
            </a:r>
          </a:p>
          <a:p>
            <a:pPr marL="0" marR="0" lvl="0" indent="0" algn="l" rtl="0">
              <a:spcBef>
                <a:spcPts val="0"/>
              </a:spcBef>
              <a:spcAft>
                <a:spcPts val="0"/>
              </a:spcAft>
              <a:buClr>
                <a:schemeClr val="dk1"/>
              </a:buClr>
              <a:buSzPct val="25000"/>
              <a:buFont typeface="Calibri"/>
              <a:buNone/>
            </a:pPr>
            <a:r>
              <a:rPr lang="en" sz="1200" b="1" i="0" u="none" strike="noStrike" cap="none" dirty="0">
                <a:solidFill>
                  <a:schemeClr val="dk1"/>
                </a:solidFill>
                <a:ea typeface="Calibri"/>
                <a:cs typeface="Calibri"/>
                <a:sym typeface="Calibri"/>
              </a:rPr>
              <a:t>Creating inclusive learning environments and campus communities.  </a:t>
            </a:r>
            <a:r>
              <a:rPr lang="en" sz="1200" b="0" i="0" u="none" strike="noStrike" cap="none" dirty="0">
                <a:solidFill>
                  <a:schemeClr val="dk1"/>
                </a:solidFill>
                <a:ea typeface="Calibri"/>
                <a:cs typeface="Calibri"/>
                <a:sym typeface="Calibri"/>
              </a:rPr>
              <a:t>The campus environment and the courses offered are designed from the outset to be accessible to as many people as possible.  The physical space is accessible to people in wheelchairs and with visual impairments.  Courses offer flexibility and choice, so that all students can learn and demonstrate their knowledge in different ways.  Online learning environments are accessible to students who use assistive technology or have hearing impairments.</a:t>
            </a:r>
          </a:p>
          <a:p>
            <a:pPr marL="0" marR="0" lvl="0" indent="0" algn="l" rtl="0">
              <a:spcBef>
                <a:spcPts val="0"/>
              </a:spcBef>
              <a:spcAft>
                <a:spcPts val="0"/>
              </a:spcAft>
              <a:buClr>
                <a:schemeClr val="dk1"/>
              </a:buClr>
              <a:buSzPct val="25000"/>
              <a:buFont typeface="Calibri"/>
              <a:buNone/>
            </a:pPr>
            <a:r>
              <a:rPr lang="en" sz="1200" b="0" i="0" u="none" strike="noStrike" cap="none" dirty="0">
                <a:solidFill>
                  <a:schemeClr val="dk1"/>
                </a:solidFill>
                <a:ea typeface="Calibri"/>
                <a:cs typeface="Calibri"/>
                <a:sym typeface="Calibri"/>
              </a:rPr>
              <a:t> </a:t>
            </a:r>
          </a:p>
          <a:p>
            <a:pPr marL="0" marR="0" lvl="0" indent="0" algn="l" rtl="0">
              <a:spcBef>
                <a:spcPts val="0"/>
              </a:spcBef>
              <a:spcAft>
                <a:spcPts val="0"/>
              </a:spcAft>
              <a:buClr>
                <a:schemeClr val="dk1"/>
              </a:buClr>
              <a:buSzPct val="25000"/>
              <a:buFont typeface="Calibri"/>
              <a:buNone/>
            </a:pPr>
            <a:r>
              <a:rPr lang="en" sz="1200" b="1" i="0" u="none" strike="noStrike" cap="none" dirty="0">
                <a:solidFill>
                  <a:schemeClr val="dk1"/>
                </a:solidFill>
                <a:ea typeface="Calibri"/>
                <a:cs typeface="Calibri"/>
                <a:sym typeface="Calibri"/>
              </a:rPr>
              <a:t>Staff and students use a team-based approach with ongoing communication and collaboration.</a:t>
            </a:r>
            <a:r>
              <a:rPr lang="en" sz="1200" b="0" i="0" u="none" strike="noStrike" cap="none" dirty="0">
                <a:solidFill>
                  <a:schemeClr val="dk1"/>
                </a:solidFill>
                <a:ea typeface="Calibri"/>
                <a:cs typeface="Calibri"/>
                <a:sym typeface="Calibri"/>
              </a:rPr>
              <a:t>  Students feel confident discussing their learning needs as soon as they enter the program, rather than waiting until they are already having difficulties.  Disability Services staff and Instructors work together to make sure that accommodations do not interfere with the essential learning outcomes of the course.  Instructors can seek support at any time for help with assistive technology or concerns about students with disabilities in their classes.</a:t>
            </a:r>
          </a:p>
          <a:p>
            <a:pPr marL="0" marR="0" lvl="0" indent="0" algn="l" rtl="0">
              <a:lnSpc>
                <a:spcPct val="100000"/>
              </a:lnSpc>
              <a:spcBef>
                <a:spcPts val="0"/>
              </a:spcBef>
              <a:spcAft>
                <a:spcPts val="0"/>
              </a:spcAft>
              <a:buClr>
                <a:schemeClr val="dk1"/>
              </a:buClr>
              <a:buFont typeface="Calibri"/>
              <a:buNone/>
            </a:pPr>
            <a:endParaRPr sz="1600" b="0" i="0" u="none" strike="noStrike" cap="none" dirty="0">
              <a:solidFill>
                <a:srgbClr val="000000"/>
              </a:solidFill>
              <a:ea typeface="Arial"/>
              <a:cs typeface="Arial"/>
              <a:sym typeface="Arial"/>
            </a:endParaRPr>
          </a:p>
          <a:p>
            <a:pPr marL="0" marR="0" lvl="0" indent="0" algn="l" rtl="0">
              <a:spcBef>
                <a:spcPts val="0"/>
              </a:spcBef>
              <a:spcAft>
                <a:spcPts val="0"/>
              </a:spcAft>
              <a:buClr>
                <a:schemeClr val="dk1"/>
              </a:buClr>
              <a:buFont typeface="Calibri"/>
              <a:buNone/>
            </a:pPr>
            <a:endParaRPr sz="1200" b="0" i="0" u="none" strike="noStrike" cap="none" dirty="0">
              <a:solidFill>
                <a:schemeClr val="dk1"/>
              </a:solidFill>
              <a:ea typeface="Calibri"/>
              <a:cs typeface="Calibri"/>
              <a:sym typeface="Calibri"/>
            </a:endParaRPr>
          </a:p>
          <a:p>
            <a:pPr marL="0" marR="0" lvl="0" indent="0" algn="l" rtl="0">
              <a:spcBef>
                <a:spcPts val="0"/>
              </a:spcBef>
              <a:buClr>
                <a:schemeClr val="dk1"/>
              </a:buClr>
              <a:buFont typeface="Calibri"/>
              <a:buNone/>
            </a:pPr>
            <a:endParaRPr sz="1200" b="0" i="0" u="none" strike="noStrike" cap="none" dirty="0">
              <a:solidFill>
                <a:schemeClr val="dk1"/>
              </a:solidFill>
              <a:ea typeface="Calibri"/>
              <a:cs typeface="Calibri"/>
              <a:sym typeface="Calibri"/>
            </a:endParaRPr>
          </a:p>
        </p:txBody>
      </p:sp>
      <p:sp>
        <p:nvSpPr>
          <p:cNvPr id="247" name="Shape 24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Myriad Pro" panose="020B0503030403020204" pitchFamily="34" charset="0"/>
                <a:ea typeface="Calibri"/>
                <a:cs typeface="Calibri"/>
                <a:sym typeface="Calibri"/>
              </a:rPr>
              <a:t>6</a:t>
            </a:fld>
            <a:endParaRPr lang="en" sz="1200" b="0" i="0" u="none" strike="noStrike" cap="none" dirty="0">
              <a:solidFill>
                <a:schemeClr val="dk1"/>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302911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200" b="1" i="0" u="none" strike="noStrike" cap="none" dirty="0">
                <a:solidFill>
                  <a:srgbClr val="000000"/>
                </a:solidFill>
                <a:ea typeface="Arial"/>
                <a:cs typeface="Arial"/>
                <a:sym typeface="Arial"/>
              </a:rPr>
              <a:t>Group Discussion Question:</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What is your college doing to help create an inclusive campus?</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 </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You might consider:</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Physical environment and accessibility</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Accessibility of online content</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Assistive technology</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Individual accommodations</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Universal Design for Learning</a:t>
            </a:r>
          </a:p>
          <a:p>
            <a:pPr marL="342900" marR="0" lvl="0" indent="-342900" algn="l" rtl="0">
              <a:spcBef>
                <a:spcPts val="0"/>
              </a:spcBef>
              <a:spcAft>
                <a:spcPts val="0"/>
              </a:spcAft>
              <a:buClr>
                <a:schemeClr val="dk1"/>
              </a:buClr>
              <a:buSzPct val="100000"/>
              <a:buFont typeface="Arial"/>
              <a:buChar char="●"/>
            </a:pPr>
            <a:r>
              <a:rPr lang="en" sz="1200" b="0" i="0" u="none" strike="noStrike" cap="none" dirty="0">
                <a:solidFill>
                  <a:schemeClr val="dk1"/>
                </a:solidFill>
                <a:ea typeface="Calibri"/>
                <a:cs typeface="Calibri"/>
                <a:sym typeface="Calibri"/>
              </a:rPr>
              <a:t>Respect and empathy for diverse learners</a:t>
            </a:r>
          </a:p>
          <a:p>
            <a:pPr marL="0" marR="0" lvl="0" indent="0" algn="l" rtl="0">
              <a:lnSpc>
                <a:spcPct val="115000"/>
              </a:lnSpc>
              <a:spcBef>
                <a:spcPts val="0"/>
              </a:spcBef>
              <a:spcAft>
                <a:spcPts val="0"/>
              </a:spcAft>
              <a:buClr>
                <a:srgbClr val="000000"/>
              </a:buClr>
              <a:buSzPct val="25000"/>
              <a:buFont typeface="Arial"/>
              <a:buNone/>
            </a:pPr>
            <a:r>
              <a:rPr lang="en" sz="1200" b="0" i="0" u="none" strike="noStrike" cap="none" dirty="0">
                <a:solidFill>
                  <a:srgbClr val="000000"/>
                </a:solidFill>
                <a:ea typeface="Arial"/>
                <a:cs typeface="Arial"/>
                <a:sym typeface="Arial"/>
              </a:rPr>
              <a:t> </a:t>
            </a:r>
          </a:p>
          <a:p>
            <a:pPr marL="0" marR="0" lvl="0" indent="0" algn="l" rtl="0">
              <a:lnSpc>
                <a:spcPct val="115000"/>
              </a:lnSpc>
              <a:spcBef>
                <a:spcPts val="0"/>
              </a:spcBef>
              <a:spcAft>
                <a:spcPts val="0"/>
              </a:spcAft>
              <a:buClr>
                <a:srgbClr val="000000"/>
              </a:buClr>
              <a:buSzPct val="25000"/>
              <a:buFont typeface="Arial"/>
              <a:buNone/>
            </a:pPr>
            <a:r>
              <a:rPr lang="en" sz="1200" b="0" i="1" u="none" strike="noStrike" cap="none" dirty="0">
                <a:solidFill>
                  <a:srgbClr val="000000"/>
                </a:solidFill>
                <a:ea typeface="Arial"/>
                <a:cs typeface="Arial"/>
                <a:sym typeface="Arial"/>
              </a:rPr>
              <a:t>As a facilitator, you may wish to share your institution’s strategic plans, resources and/or tools around supporting students with disabilities at this point of the course.  </a:t>
            </a:r>
          </a:p>
          <a:p>
            <a:pPr marL="0" marR="0" lvl="0" indent="0" algn="l" rtl="0">
              <a:spcBef>
                <a:spcPts val="0"/>
              </a:spcBef>
              <a:buClr>
                <a:schemeClr val="dk1"/>
              </a:buClr>
              <a:buFont typeface="Calibri"/>
              <a:buNone/>
            </a:pPr>
            <a:endParaRPr sz="1200" b="0" i="0" u="none" strike="noStrike" cap="none" dirty="0">
              <a:solidFill>
                <a:schemeClr val="dk1"/>
              </a:solidFill>
              <a:ea typeface="Calibri"/>
              <a:cs typeface="Calibri"/>
              <a:sym typeface="Calibri"/>
            </a:endParaRPr>
          </a:p>
        </p:txBody>
      </p:sp>
      <p:sp>
        <p:nvSpPr>
          <p:cNvPr id="258" name="Shape 2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222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900" b="0" i="0" u="none" strike="noStrike" cap="none" dirty="0">
                <a:solidFill>
                  <a:schemeClr val="dk1"/>
                </a:solidFill>
                <a:ea typeface="Arial"/>
                <a:cs typeface="Arial"/>
                <a:sym typeface="Arial"/>
              </a:rPr>
              <a:t>As part of your college’s wider </a:t>
            </a:r>
            <a:r>
              <a:rPr lang="en" sz="900" dirty="0">
                <a:solidFill>
                  <a:schemeClr val="dk1"/>
                </a:solidFill>
              </a:rPr>
              <a:t>commitment</a:t>
            </a:r>
            <a:r>
              <a:rPr lang="en" sz="900" b="0" i="0" u="none" strike="noStrike" cap="none" dirty="0">
                <a:solidFill>
                  <a:schemeClr val="dk1"/>
                </a:solidFill>
                <a:ea typeface="Arial"/>
                <a:cs typeface="Arial"/>
                <a:sym typeface="Arial"/>
              </a:rPr>
              <a:t> to create an accessible campus, there may be steps that you can take as an instructor to support students with disabilities. </a:t>
            </a:r>
          </a:p>
        </p:txBody>
      </p:sp>
      <p:sp>
        <p:nvSpPr>
          <p:cNvPr id="269" name="Shape 2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457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000" b="0" i="0" u="none" strike="noStrike" cap="none" dirty="0">
                <a:solidFill>
                  <a:srgbClr val="000000"/>
                </a:solidFill>
                <a:ea typeface="Arial"/>
                <a:cs typeface="Arial"/>
                <a:sym typeface="Arial"/>
              </a:rPr>
              <a:t>You could consider:</a:t>
            </a:r>
          </a:p>
          <a:p>
            <a:pPr marL="342900" marR="0" lvl="0" indent="-342900" algn="l" rtl="0">
              <a:spcBef>
                <a:spcPts val="0"/>
              </a:spcBef>
              <a:spcAft>
                <a:spcPts val="0"/>
              </a:spcAft>
              <a:buClr>
                <a:schemeClr val="dk1"/>
              </a:buClr>
              <a:buSzPct val="100000"/>
              <a:buFont typeface="Arial"/>
              <a:buChar char="●"/>
            </a:pPr>
            <a:r>
              <a:rPr lang="en" sz="1000" dirty="0">
                <a:solidFill>
                  <a:schemeClr val="dk1"/>
                </a:solidFill>
                <a:ea typeface="Calibri"/>
                <a:cs typeface="Calibri"/>
                <a:sym typeface="Calibri"/>
              </a:rPr>
              <a:t>Ways to support a</a:t>
            </a:r>
            <a:r>
              <a:rPr lang="en" sz="1000" b="0" i="0" u="none" strike="noStrike" cap="none" dirty="0">
                <a:solidFill>
                  <a:schemeClr val="dk1"/>
                </a:solidFill>
                <a:ea typeface="Calibri"/>
                <a:cs typeface="Calibri"/>
                <a:sym typeface="Calibri"/>
              </a:rPr>
              <a:t>ccommodations for individual students</a:t>
            </a:r>
          </a:p>
          <a:p>
            <a:pPr marL="342900" marR="0" lvl="0" indent="-342900" algn="l" rtl="0">
              <a:spcBef>
                <a:spcPts val="0"/>
              </a:spcBef>
              <a:buClr>
                <a:schemeClr val="dk1"/>
              </a:buClr>
              <a:buSzPct val="100000"/>
              <a:buFont typeface="Arial"/>
              <a:buChar char="●"/>
            </a:pPr>
            <a:r>
              <a:rPr lang="en" sz="1000" dirty="0">
                <a:solidFill>
                  <a:schemeClr val="dk1"/>
                </a:solidFill>
              </a:rPr>
              <a:t>Committing to learn more about disabilities, how they can impact learning, and what tools are available to mitigate for these impacts and increase accessibility</a:t>
            </a:r>
          </a:p>
          <a:p>
            <a:pPr marL="342900" marR="0" lvl="0" indent="-342900" algn="l" rtl="0">
              <a:spcBef>
                <a:spcPts val="0"/>
              </a:spcBef>
              <a:buClr>
                <a:schemeClr val="dk1"/>
              </a:buClr>
              <a:buSzPct val="100000"/>
              <a:buFont typeface="Arial"/>
              <a:buChar char="●"/>
            </a:pPr>
            <a:r>
              <a:rPr lang="en" sz="1000" b="0" i="0" u="none" strike="noStrike" cap="none" dirty="0">
                <a:solidFill>
                  <a:schemeClr val="dk1"/>
                </a:solidFill>
                <a:ea typeface="Arial"/>
                <a:cs typeface="Arial"/>
                <a:sym typeface="Arial"/>
              </a:rPr>
              <a:t>Offering flexibility and choice so that courses are more accessible </a:t>
            </a:r>
            <a:r>
              <a:rPr lang="en" sz="1000" dirty="0">
                <a:solidFill>
                  <a:schemeClr val="dk1"/>
                </a:solidFill>
              </a:rPr>
              <a:t>for</a:t>
            </a:r>
            <a:r>
              <a:rPr lang="en" sz="1000" b="0" i="0" u="none" strike="noStrike" cap="none" dirty="0">
                <a:solidFill>
                  <a:schemeClr val="dk1"/>
                </a:solidFill>
                <a:ea typeface="Arial"/>
                <a:cs typeface="Arial"/>
                <a:sym typeface="Arial"/>
              </a:rPr>
              <a:t> a range of learners. </a:t>
            </a:r>
          </a:p>
        </p:txBody>
      </p:sp>
      <p:sp>
        <p:nvSpPr>
          <p:cNvPr id="279" name="Shape 2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Myriad Pro" panose="020B0503030403020204" pitchFamily="34" charset="0"/>
                <a:ea typeface="Calibri"/>
                <a:cs typeface="Calibri"/>
                <a:sym typeface="Calibri"/>
              </a:rPr>
              <a:t>9</a:t>
            </a:fld>
            <a:endParaRPr lang="en" sz="1200" b="0" i="0" u="none" strike="noStrike" cap="none" dirty="0">
              <a:solidFill>
                <a:schemeClr val="dk1"/>
              </a:solidFill>
              <a:latin typeface="Myriad Pro" panose="020B0503030403020204" pitchFamily="34" charset="0"/>
              <a:ea typeface="Calibri"/>
              <a:cs typeface="Calibri"/>
              <a:sym typeface="Calibri"/>
            </a:endParaRPr>
          </a:p>
        </p:txBody>
      </p:sp>
    </p:spTree>
    <p:extLst>
      <p:ext uri="{BB962C8B-B14F-4D97-AF65-F5344CB8AC3E}">
        <p14:creationId xmlns:p14="http://schemas.microsoft.com/office/powerpoint/2010/main" val="7275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33" name="Shape 133"/>
          <p:cNvSpPr txBox="1">
            <a:spLocks noGrp="1"/>
          </p:cNvSpPr>
          <p:nvPr>
            <p:ph type="body" idx="1"/>
          </p:nvPr>
        </p:nvSpPr>
        <p:spPr>
          <a:xfrm>
            <a:off x="342900" y="1200150"/>
            <a:ext cx="6172200" cy="3394472"/>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35" name="Shape 135"/>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36" name="Shape 136"/>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90" name="Shape 190"/>
          <p:cNvSpPr txBox="1">
            <a:spLocks noGrp="1"/>
          </p:cNvSpPr>
          <p:nvPr>
            <p:ph type="body" idx="1"/>
          </p:nvPr>
        </p:nvSpPr>
        <p:spPr>
          <a:xfrm rot="5400000">
            <a:off x="1731763" y="-188713"/>
            <a:ext cx="3394472" cy="61722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191" name="Shape 191"/>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92" name="Shape 192"/>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93" name="Shape 193"/>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rot="5400000">
            <a:off x="3549254" y="1628775"/>
            <a:ext cx="4388643" cy="15430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96" name="Shape 196"/>
          <p:cNvSpPr txBox="1">
            <a:spLocks noGrp="1"/>
          </p:cNvSpPr>
          <p:nvPr>
            <p:ph type="body" idx="1"/>
          </p:nvPr>
        </p:nvSpPr>
        <p:spPr>
          <a:xfrm rot="5400000">
            <a:off x="406004" y="142877"/>
            <a:ext cx="4388643" cy="451484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197" name="Shape 197"/>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98" name="Shape 198"/>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99" name="Shape 199"/>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514350" y="1597818"/>
            <a:ext cx="58293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39" name="Shape 139"/>
          <p:cNvSpPr txBox="1">
            <a:spLocks noGrp="1"/>
          </p:cNvSpPr>
          <p:nvPr>
            <p:ph type="subTitle" idx="1"/>
          </p:nvPr>
        </p:nvSpPr>
        <p:spPr>
          <a:xfrm>
            <a:off x="1028701" y="2914650"/>
            <a:ext cx="4800599" cy="131445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ctr" rtl="0">
              <a:spcBef>
                <a:spcPts val="420"/>
              </a:spcBef>
              <a:buClr>
                <a:srgbClr val="888888"/>
              </a:buClr>
              <a:buFont typeface="Arial"/>
              <a:buNone/>
              <a:defRPr sz="2100" b="0" i="0" u="none" strike="noStrike" cap="none">
                <a:solidFill>
                  <a:srgbClr val="888888"/>
                </a:solidFill>
                <a:latin typeface="Calibri"/>
                <a:ea typeface="Calibri"/>
                <a:cs typeface="Calibri"/>
                <a:sym typeface="Calibri"/>
              </a:defRPr>
            </a:lvl2pPr>
            <a:lvl3pPr marL="685800" marR="0" lvl="2" indent="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028700" marR="0" lvl="3"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4pPr>
            <a:lvl5pPr marL="1371600" marR="0" lvl="4"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5pPr>
            <a:lvl6pPr marL="1714500" marR="0" lvl="5"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7400" marR="0" lvl="6"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400300" marR="0" lvl="7"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3200" marR="0" lvl="8" indent="0"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endParaRPr dirty="0"/>
          </a:p>
        </p:txBody>
      </p:sp>
      <p:sp>
        <p:nvSpPr>
          <p:cNvPr id="140" name="Shape 140"/>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41" name="Shape 141"/>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42" name="Shape 142"/>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541734" y="3305175"/>
            <a:ext cx="58293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3000" b="1"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45" name="Shape 145"/>
          <p:cNvSpPr txBox="1">
            <a:spLocks noGrp="1"/>
          </p:cNvSpPr>
          <p:nvPr>
            <p:ph type="body" idx="1"/>
          </p:nvPr>
        </p:nvSpPr>
        <p:spPr>
          <a:xfrm>
            <a:off x="541734" y="2180034"/>
            <a:ext cx="5829300" cy="112514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270"/>
              </a:spcBef>
              <a:buClr>
                <a:srgbClr val="888888"/>
              </a:buClr>
              <a:buFont typeface="Arial"/>
              <a:buNone/>
              <a:defRPr sz="1350" b="0" i="0" u="none" strike="noStrike" cap="none">
                <a:solidFill>
                  <a:srgbClr val="888888"/>
                </a:solidFill>
                <a:latin typeface="Calibri"/>
                <a:ea typeface="Calibri"/>
                <a:cs typeface="Calibri"/>
                <a:sym typeface="Calibri"/>
              </a:defRPr>
            </a:lvl2pPr>
            <a:lvl3pPr marL="685800" marR="0" lvl="2" indent="0" algn="l" rtl="0">
              <a:spcBef>
                <a:spcPts val="240"/>
              </a:spcBef>
              <a:buClr>
                <a:srgbClr val="888888"/>
              </a:buClr>
              <a:buFont typeface="Arial"/>
              <a:buNone/>
              <a:defRPr sz="1200" b="0" i="0" u="none" strike="noStrike" cap="none">
                <a:solidFill>
                  <a:srgbClr val="888888"/>
                </a:solidFill>
                <a:latin typeface="Calibri"/>
                <a:ea typeface="Calibri"/>
                <a:cs typeface="Calibri"/>
                <a:sym typeface="Calibri"/>
              </a:defRPr>
            </a:lvl3pPr>
            <a:lvl4pPr marL="1028700" marR="0" lvl="3"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4pPr>
            <a:lvl5pPr marL="1371600" marR="0" lvl="4"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5pPr>
            <a:lvl6pPr marL="1714500" marR="0" lvl="5"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7400" marR="0" lvl="6"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400300" marR="0" lvl="7"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3200" marR="0" lvl="8" indent="0"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endParaRPr dirty="0"/>
          </a:p>
        </p:txBody>
      </p:sp>
      <p:sp>
        <p:nvSpPr>
          <p:cNvPr id="146" name="Shape 146"/>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47" name="Shape 147"/>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48" name="Shape 148"/>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51" name="Shape 151"/>
          <p:cNvSpPr txBox="1">
            <a:spLocks noGrp="1"/>
          </p:cNvSpPr>
          <p:nvPr>
            <p:ph type="body" idx="1"/>
          </p:nvPr>
        </p:nvSpPr>
        <p:spPr>
          <a:xfrm>
            <a:off x="342900" y="1200150"/>
            <a:ext cx="302894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152" name="Shape 152"/>
          <p:cNvSpPr txBox="1">
            <a:spLocks noGrp="1"/>
          </p:cNvSpPr>
          <p:nvPr>
            <p:ph type="body" idx="2"/>
          </p:nvPr>
        </p:nvSpPr>
        <p:spPr>
          <a:xfrm>
            <a:off x="3486151" y="1200150"/>
            <a:ext cx="302894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54" name="Shape 154"/>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55" name="Shape 155"/>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58" name="Shape 158"/>
          <p:cNvSpPr txBox="1">
            <a:spLocks noGrp="1"/>
          </p:cNvSpPr>
          <p:nvPr>
            <p:ph type="body" idx="1"/>
          </p:nvPr>
        </p:nvSpPr>
        <p:spPr>
          <a:xfrm>
            <a:off x="342900" y="1151335"/>
            <a:ext cx="3030140" cy="479821"/>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dirty="0"/>
          </a:p>
        </p:txBody>
      </p:sp>
      <p:sp>
        <p:nvSpPr>
          <p:cNvPr id="159" name="Shape 159"/>
          <p:cNvSpPr txBox="1">
            <a:spLocks noGrp="1"/>
          </p:cNvSpPr>
          <p:nvPr>
            <p:ph type="body" idx="2"/>
          </p:nvPr>
        </p:nvSpPr>
        <p:spPr>
          <a:xfrm>
            <a:off x="342900" y="1631157"/>
            <a:ext cx="3030140"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dirty="0"/>
          </a:p>
        </p:txBody>
      </p:sp>
      <p:sp>
        <p:nvSpPr>
          <p:cNvPr id="160" name="Shape 160"/>
          <p:cNvSpPr txBox="1">
            <a:spLocks noGrp="1"/>
          </p:cNvSpPr>
          <p:nvPr>
            <p:ph type="body" idx="3"/>
          </p:nvPr>
        </p:nvSpPr>
        <p:spPr>
          <a:xfrm>
            <a:off x="3483769" y="1151335"/>
            <a:ext cx="3031331" cy="479821"/>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body" idx="4"/>
          </p:nvPr>
        </p:nvSpPr>
        <p:spPr>
          <a:xfrm>
            <a:off x="3483769" y="1631157"/>
            <a:ext cx="3031331"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dirty="0"/>
          </a:p>
        </p:txBody>
      </p:sp>
      <p:sp>
        <p:nvSpPr>
          <p:cNvPr id="162" name="Shape 162"/>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63" name="Shape 163"/>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64" name="Shape 164"/>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67" name="Shape 167"/>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68" name="Shape 168"/>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69" name="Shape 169"/>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72" name="Shape 172"/>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73" name="Shape 173"/>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42900" y="204788"/>
            <a:ext cx="2256235"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76" name="Shape 176"/>
          <p:cNvSpPr txBox="1">
            <a:spLocks noGrp="1"/>
          </p:cNvSpPr>
          <p:nvPr>
            <p:ph type="body" idx="1"/>
          </p:nvPr>
        </p:nvSpPr>
        <p:spPr>
          <a:xfrm>
            <a:off x="2681287" y="204787"/>
            <a:ext cx="3833813"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177" name="Shape 177"/>
          <p:cNvSpPr txBox="1">
            <a:spLocks noGrp="1"/>
          </p:cNvSpPr>
          <p:nvPr>
            <p:ph type="body" idx="2"/>
          </p:nvPr>
        </p:nvSpPr>
        <p:spPr>
          <a:xfrm>
            <a:off x="342900" y="1076326"/>
            <a:ext cx="2256235"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dirty="0"/>
          </a:p>
        </p:txBody>
      </p:sp>
      <p:sp>
        <p:nvSpPr>
          <p:cNvPr id="178" name="Shape 178"/>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79" name="Shape 179"/>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80" name="Shape 180"/>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344217" y="3600451"/>
            <a:ext cx="41147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183" name="Shape 183"/>
          <p:cNvSpPr>
            <a:spLocks noGrp="1"/>
          </p:cNvSpPr>
          <p:nvPr>
            <p:ph type="pic" idx="2"/>
          </p:nvPr>
        </p:nvSpPr>
        <p:spPr>
          <a:xfrm>
            <a:off x="1344217" y="459581"/>
            <a:ext cx="41147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84" name="Shape 184"/>
          <p:cNvSpPr txBox="1">
            <a:spLocks noGrp="1"/>
          </p:cNvSpPr>
          <p:nvPr>
            <p:ph type="body" idx="1"/>
          </p:nvPr>
        </p:nvSpPr>
        <p:spPr>
          <a:xfrm>
            <a:off x="1344217" y="4025503"/>
            <a:ext cx="41147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Myriad Pro" panose="020B0503030403020204" pitchFamily="34" charset="0"/>
                <a:ea typeface="Myriad Pro" panose="020B0503030403020204" pitchFamily="34" charset="0"/>
                <a:cs typeface="Myriad Pro" panose="020B0503030403020204" pitchFamily="34" charset="0"/>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dirty="0"/>
          </a:p>
        </p:txBody>
      </p:sp>
      <p:sp>
        <p:nvSpPr>
          <p:cNvPr id="185" name="Shape 185"/>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86" name="Shape 186"/>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87" name="Shape 187"/>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rPr>
              <a:pPr algn="r">
                <a:buClr>
                  <a:srgbClr val="888888"/>
                </a:buClr>
                <a:buSzPct val="25000"/>
              </a:pPr>
              <a:t>‹#›</a:t>
            </a:fld>
            <a:endParaRPr lang="en" sz="900" dirty="0">
              <a:solidFill>
                <a:srgbClr val="88888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42900" y="205978"/>
            <a:ext cx="61722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27" name="Shape 127"/>
          <p:cNvSpPr txBox="1">
            <a:spLocks noGrp="1"/>
          </p:cNvSpPr>
          <p:nvPr>
            <p:ph type="body" idx="1"/>
          </p:nvPr>
        </p:nvSpPr>
        <p:spPr>
          <a:xfrm>
            <a:off x="342900" y="1200150"/>
            <a:ext cx="61722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dt" idx="10"/>
          </p:nvPr>
        </p:nvSpPr>
        <p:spPr>
          <a:xfrm>
            <a:off x="342901" y="4767263"/>
            <a:ext cx="16001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29" name="Shape 129"/>
          <p:cNvSpPr txBox="1">
            <a:spLocks noGrp="1"/>
          </p:cNvSpPr>
          <p:nvPr>
            <p:ph type="ftr" idx="11"/>
          </p:nvPr>
        </p:nvSpPr>
        <p:spPr>
          <a:xfrm>
            <a:off x="2343150" y="4767263"/>
            <a:ext cx="2171700" cy="27384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900" b="0" i="0" u="none" strike="noStrike" cap="none">
                <a:solidFill>
                  <a:srgbClr val="888888"/>
                </a:solidFill>
                <a:latin typeface="Myriad Pro" panose="020B0503030403020204" pitchFamily="34" charset="0"/>
                <a:ea typeface="Myriad Pro" panose="020B0503030403020204" pitchFamily="34" charset="0"/>
                <a:cs typeface="Arial"/>
                <a:sym typeface="Arial"/>
              </a:defRPr>
            </a:lvl1pPr>
            <a:lvl2pPr marL="342900" marR="0" lvl="1"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2pPr>
            <a:lvl3pPr marL="685800" marR="0" lvl="2"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3pPr>
            <a:lvl4pPr marL="1028700" marR="0" lvl="3"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4pPr>
            <a:lvl5pPr marL="1371600" marR="0" lvl="4"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5pPr>
            <a:lvl6pPr marL="1714500" marR="0" lvl="5"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6pPr>
            <a:lvl7pPr marL="2057400" marR="0" lvl="6"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7pPr>
            <a:lvl8pPr marL="2400300" marR="0" lvl="7"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8pPr>
            <a:lvl9pPr marL="2743200" marR="0" lvl="8"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9pPr>
          </a:lstStyle>
          <a:p>
            <a:endParaRPr lang="en-US" dirty="0"/>
          </a:p>
        </p:txBody>
      </p:sp>
      <p:sp>
        <p:nvSpPr>
          <p:cNvPr id="130" name="Shape 130"/>
          <p:cNvSpPr txBox="1">
            <a:spLocks noGrp="1"/>
          </p:cNvSpPr>
          <p:nvPr>
            <p:ph type="sldNum" idx="12"/>
          </p:nvPr>
        </p:nvSpPr>
        <p:spPr>
          <a:xfrm>
            <a:off x="4914901" y="4767263"/>
            <a:ext cx="1600199" cy="273843"/>
          </a:xfrm>
          <a:prstGeom prst="rect">
            <a:avLst/>
          </a:prstGeom>
          <a:noFill/>
          <a:ln>
            <a:noFill/>
          </a:ln>
        </p:spPr>
        <p:txBody>
          <a:bodyPr lIns="91425" tIns="45700" rIns="91425" bIns="45700" anchor="ctr" anchorCtr="0">
            <a:noAutofit/>
          </a:bodyPr>
          <a:lstStyle>
            <a:lvl1pPr>
              <a:defRPr>
                <a:latin typeface="Myriad Pro" panose="020B0503030403020204" pitchFamily="34" charset="0"/>
              </a:defRPr>
            </a:lvl1pPr>
          </a:lstStyle>
          <a:p>
            <a:pPr algn="r">
              <a:buClr>
                <a:srgbClr val="888888"/>
              </a:buClr>
              <a:buSzPct val="25000"/>
            </a:pPr>
            <a:fld id="{00000000-1234-1234-1234-123412341234}" type="slidenum">
              <a:rPr lang="en" sz="900" smtClean="0">
                <a:solidFill>
                  <a:srgbClr val="888888"/>
                </a:solidFill>
                <a:ea typeface="Calibri"/>
                <a:cs typeface="Calibri"/>
                <a:sym typeface="Calibri"/>
              </a:rPr>
              <a:pPr algn="r">
                <a:buClr>
                  <a:srgbClr val="888888"/>
                </a:buClr>
                <a:buSzPct val="25000"/>
              </a:pPr>
              <a:t>‹#›</a:t>
            </a:fld>
            <a:endParaRPr lang="en" sz="900" dirty="0">
              <a:solidFill>
                <a:srgbClr val="888888"/>
              </a:solidFill>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Myriad Pro" panose="020B0503030403020204" pitchFamily="34" charset="0"/>
          <a:ea typeface="Myriad Pro" panose="020B05030304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Myriad Pro" panose="020B0503030403020204" pitchFamily="34" charset="0"/>
          <a:ea typeface="Myriad Pro" panose="020B0503030403020204" pitchFamily="34" charset="0"/>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vimeo.com/16374479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eks3r-nE9l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2" name="Rectangle 1"/>
          <p:cNvSpPr/>
          <p:nvPr/>
        </p:nvSpPr>
        <p:spPr>
          <a:xfrm>
            <a:off x="393757" y="1468138"/>
            <a:ext cx="4208406" cy="1015663"/>
          </a:xfrm>
          <a:prstGeom prst="rect">
            <a:avLst/>
          </a:prstGeom>
        </p:spPr>
        <p:txBody>
          <a:bodyPr wrap="square">
            <a:spAutoFit/>
          </a:bodyPr>
          <a:lstStyle/>
          <a:p>
            <a:r>
              <a:rPr lang="en-CA" sz="3600" dirty="0" smtClean="0">
                <a:solidFill>
                  <a:schemeClr val="bg1"/>
                </a:solidFill>
                <a:latin typeface="Myriad Pro Light" panose="020B0403030403020204" pitchFamily="34" charset="0"/>
              </a:rPr>
              <a:t>Working Together</a:t>
            </a:r>
            <a:r>
              <a:rPr lang="en-CA" dirty="0">
                <a:solidFill>
                  <a:schemeClr val="bg1"/>
                </a:solidFill>
                <a:latin typeface="Myriad Pro" panose="020B0503030403020204" pitchFamily="34" charset="0"/>
                <a:sym typeface="Calibri"/>
              </a:rPr>
              <a:t/>
            </a:r>
            <a:br>
              <a:rPr lang="en-CA" dirty="0">
                <a:solidFill>
                  <a:schemeClr val="bg1"/>
                </a:solidFill>
                <a:latin typeface="Myriad Pro" panose="020B0503030403020204" pitchFamily="34" charset="0"/>
                <a:sym typeface="Calibri"/>
              </a:rPr>
            </a:br>
            <a:r>
              <a:rPr lang="en-CA" sz="2400" dirty="0">
                <a:solidFill>
                  <a:schemeClr val="bg1"/>
                </a:solidFill>
                <a:latin typeface="Myriad Pro" panose="020B0503030403020204" pitchFamily="34" charset="0"/>
                <a:sym typeface="Calibri"/>
              </a:rPr>
              <a:t>WORKSHOP </a:t>
            </a:r>
            <a:r>
              <a:rPr lang="en-CA" sz="2400" dirty="0" smtClean="0">
                <a:solidFill>
                  <a:schemeClr val="bg1"/>
                </a:solidFill>
                <a:latin typeface="Myriad Pro" panose="020B0503030403020204" pitchFamily="34" charset="0"/>
                <a:sym typeface="Calibri"/>
              </a:rPr>
              <a:t>4</a:t>
            </a:r>
            <a:endParaRPr lang="en-US" sz="2400" dirty="0">
              <a:latin typeface="Myriad Pro" panose="020B0503030403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302" y="4091193"/>
            <a:ext cx="1183321" cy="35160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121" y="3951938"/>
            <a:ext cx="1190730" cy="6571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99" y="4091193"/>
            <a:ext cx="1209851" cy="44007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9028" y="4044567"/>
            <a:ext cx="1260897" cy="5645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94" name="Shape 294"/>
          <p:cNvSpPr/>
          <p:nvPr/>
        </p:nvSpPr>
        <p:spPr>
          <a:xfrm>
            <a:off x="312986" y="273405"/>
            <a:ext cx="7685185" cy="207731"/>
          </a:xfrm>
          <a:prstGeom prst="rect">
            <a:avLst/>
          </a:prstGeom>
          <a:noFill/>
          <a:ln>
            <a:noFill/>
          </a:ln>
        </p:spPr>
        <p:txBody>
          <a:bodyPr lIns="68569" tIns="34275" rIns="68569" bIns="34275" anchor="t" anchorCtr="0">
            <a:noAutofit/>
          </a:bodyPr>
          <a:lstStyle/>
          <a:p>
            <a:pPr>
              <a:buClr>
                <a:srgbClr val="000000"/>
              </a:buClr>
              <a:buSzPct val="25000"/>
            </a:pPr>
            <a:r>
              <a:rPr lang="en" sz="2800" cap="all" dirty="0">
                <a:solidFill>
                  <a:schemeClr val="bg1"/>
                </a:solidFill>
                <a:latin typeface="Myriad Pro Light" panose="020B0403030403020204" pitchFamily="34" charset="0"/>
              </a:rPr>
              <a:t>Next Steps:</a:t>
            </a:r>
          </a:p>
        </p:txBody>
      </p:sp>
      <p:sp>
        <p:nvSpPr>
          <p:cNvPr id="295" name="Shape 295"/>
          <p:cNvSpPr txBox="1"/>
          <p:nvPr/>
        </p:nvSpPr>
        <p:spPr>
          <a:xfrm>
            <a:off x="312986" y="754541"/>
            <a:ext cx="6027074" cy="820143"/>
          </a:xfrm>
          <a:prstGeom prst="rect">
            <a:avLst/>
          </a:prstGeom>
          <a:noFill/>
          <a:ln>
            <a:noFill/>
          </a:ln>
        </p:spPr>
        <p:txBody>
          <a:bodyPr lIns="68569" tIns="34275" rIns="68569" bIns="34275" anchor="t" anchorCtr="0">
            <a:noAutofit/>
          </a:bodyPr>
          <a:lstStyle/>
          <a:p>
            <a:pPr>
              <a:buClr>
                <a:srgbClr val="000000"/>
              </a:buClr>
              <a:buSzPct val="25000"/>
            </a:pPr>
            <a:r>
              <a:rPr lang="en" sz="2000" dirty="0">
                <a:solidFill>
                  <a:schemeClr val="bg1"/>
                </a:solidFill>
                <a:latin typeface="Myriad Pro" panose="020B0503030403020204" pitchFamily="34" charset="0"/>
              </a:rPr>
              <a:t>Once you have identified some goals, think about some practical steps that you could take </a:t>
            </a:r>
            <a:r>
              <a:rPr lang="en" sz="2000" dirty="0" smtClean="0">
                <a:solidFill>
                  <a:schemeClr val="bg1"/>
                </a:solidFill>
                <a:latin typeface="Myriad Pro" panose="020B0503030403020204" pitchFamily="34" charset="0"/>
              </a:rPr>
              <a:t>in </a:t>
            </a:r>
            <a:r>
              <a:rPr lang="en" sz="2000" dirty="0">
                <a:solidFill>
                  <a:schemeClr val="bg1"/>
                </a:solidFill>
                <a:latin typeface="Myriad Pro" panose="020B0503030403020204" pitchFamily="34" charset="0"/>
              </a:rPr>
              <a:t>order to achieve those goals.  Try to put a completion date next to each step, to indicate a time when it could realistically be achieved.</a:t>
            </a:r>
          </a:p>
          <a:p>
            <a:pPr>
              <a:lnSpc>
                <a:spcPct val="115000"/>
              </a:lnSpc>
              <a:buClr>
                <a:schemeClr val="dk1"/>
              </a:buClr>
              <a:buSzPct val="25000"/>
            </a:pPr>
            <a:r>
              <a:rPr lang="en" sz="1500" dirty="0">
                <a:solidFill>
                  <a:schemeClr val="dk1"/>
                </a:solidFill>
                <a:latin typeface="Myriad Pro" panose="020B0503030403020204" pitchFamily="34" charset="0"/>
                <a:ea typeface="Calibri"/>
                <a:cs typeface="Calibri"/>
                <a:sym typeface="Calibri"/>
              </a:rPr>
              <a:t>	</a:t>
            </a:r>
          </a:p>
          <a:p>
            <a:pPr>
              <a:buClr>
                <a:srgbClr val="000000"/>
              </a:buClr>
            </a:pPr>
            <a:endParaRPr sz="1500" dirty="0">
              <a:solidFill>
                <a:schemeClr val="dk1"/>
              </a:solidFill>
              <a:latin typeface="Myriad Pro" panose="020B0503030403020204" pitchFamily="34" charset="0"/>
              <a:ea typeface="Calibri"/>
              <a:cs typeface="Calibri"/>
              <a:sym typeface="Calibri"/>
            </a:endParaRPr>
          </a:p>
          <a:p>
            <a:pPr>
              <a:buClr>
                <a:srgbClr val="000000"/>
              </a:buClr>
            </a:pPr>
            <a:endParaRPr sz="1500" b="1" dirty="0">
              <a:solidFill>
                <a:schemeClr val="dk1"/>
              </a:solidFill>
              <a:latin typeface="Myriad Pro" panose="020B0503030403020204" pitchFamily="34" charset="0"/>
              <a:ea typeface="Calibri"/>
              <a:cs typeface="Calibri"/>
              <a:sym typeface="Calibri"/>
            </a:endParaRPr>
          </a:p>
        </p:txBody>
      </p:sp>
      <p:sp>
        <p:nvSpPr>
          <p:cNvPr id="296" name="Shape 296"/>
          <p:cNvSpPr/>
          <p:nvPr/>
        </p:nvSpPr>
        <p:spPr>
          <a:xfrm>
            <a:off x="312986" y="2467884"/>
            <a:ext cx="7685185" cy="207731"/>
          </a:xfrm>
          <a:prstGeom prst="rect">
            <a:avLst/>
          </a:prstGeom>
          <a:noFill/>
          <a:ln>
            <a:noFill/>
          </a:ln>
        </p:spPr>
        <p:txBody>
          <a:bodyPr lIns="68569" tIns="34275" rIns="68569" bIns="34275" anchor="t" anchorCtr="0">
            <a:noAutofit/>
          </a:bodyPr>
          <a:lstStyle/>
          <a:p>
            <a:pPr>
              <a:buClr>
                <a:srgbClr val="000000"/>
              </a:buClr>
              <a:buSzPct val="25000"/>
            </a:pPr>
            <a:r>
              <a:rPr lang="en" sz="2800" cap="all" dirty="0">
                <a:solidFill>
                  <a:schemeClr val="bg1"/>
                </a:solidFill>
                <a:latin typeface="Myriad Pro Light" panose="020B0403030403020204" pitchFamily="34" charset="0"/>
              </a:rPr>
              <a:t>Resources Needed:</a:t>
            </a:r>
          </a:p>
        </p:txBody>
      </p:sp>
      <p:sp>
        <p:nvSpPr>
          <p:cNvPr id="297" name="Shape 297"/>
          <p:cNvSpPr txBox="1"/>
          <p:nvPr/>
        </p:nvSpPr>
        <p:spPr>
          <a:xfrm>
            <a:off x="312986" y="2992040"/>
            <a:ext cx="6027074" cy="820143"/>
          </a:xfrm>
          <a:prstGeom prst="rect">
            <a:avLst/>
          </a:prstGeom>
          <a:noFill/>
          <a:ln>
            <a:noFill/>
          </a:ln>
        </p:spPr>
        <p:txBody>
          <a:bodyPr lIns="68569" tIns="34275" rIns="68569" bIns="34275" anchor="t" anchorCtr="0">
            <a:noAutofit/>
          </a:bodyPr>
          <a:lstStyle/>
          <a:p>
            <a:pPr>
              <a:buClr>
                <a:srgbClr val="000000"/>
              </a:buClr>
              <a:buSzPct val="25000"/>
            </a:pPr>
            <a:r>
              <a:rPr lang="en" sz="2000" dirty="0">
                <a:solidFill>
                  <a:schemeClr val="bg1"/>
                </a:solidFill>
                <a:latin typeface="Myriad Pro" panose="020B0503030403020204" pitchFamily="34" charset="0"/>
              </a:rPr>
              <a:t>Finally, think about any further information, supports or resources that you will need to achieve your goal.  Where could you find these resources?  What do you need from your institution or colleagues to move forward?</a:t>
            </a:r>
          </a:p>
          <a:p>
            <a:pPr>
              <a:lnSpc>
                <a:spcPct val="115000"/>
              </a:lnSpc>
              <a:buClr>
                <a:schemeClr val="dk1"/>
              </a:buClr>
              <a:buSzPct val="25000"/>
            </a:pPr>
            <a:r>
              <a:rPr lang="en" sz="1500" dirty="0">
                <a:solidFill>
                  <a:schemeClr val="dk1"/>
                </a:solidFill>
                <a:latin typeface="Myriad Pro" panose="020B0503030403020204" pitchFamily="34" charset="0"/>
                <a:ea typeface="Calibri"/>
                <a:cs typeface="Calibri"/>
                <a:sym typeface="Calibri"/>
              </a:rPr>
              <a:t>	</a:t>
            </a:r>
          </a:p>
          <a:p>
            <a:pPr>
              <a:buClr>
                <a:srgbClr val="000000"/>
              </a:buClr>
            </a:pPr>
            <a:endParaRPr sz="1500" dirty="0">
              <a:solidFill>
                <a:schemeClr val="dk1"/>
              </a:solidFill>
              <a:latin typeface="Myriad Pro" panose="020B0503030403020204" pitchFamily="34" charset="0"/>
              <a:ea typeface="Calibri"/>
              <a:cs typeface="Calibri"/>
              <a:sym typeface="Calibri"/>
            </a:endParaRPr>
          </a:p>
          <a:p>
            <a:pPr>
              <a:buClr>
                <a:srgbClr val="000000"/>
              </a:buClr>
            </a:pPr>
            <a:endParaRPr sz="1500" b="1" dirty="0">
              <a:solidFill>
                <a:schemeClr val="dk1"/>
              </a:solidFill>
              <a:latin typeface="Myriad Pro" panose="020B050303040302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306" name="Shape 306" descr="https://openclipart.org/download/216995/3d-perspective-grid-very-long.svg"/>
          <p:cNvSpPr/>
          <p:nvPr/>
        </p:nvSpPr>
        <p:spPr>
          <a:xfrm>
            <a:off x="116681" y="561677"/>
            <a:ext cx="228599" cy="171450"/>
          </a:xfrm>
          <a:prstGeom prst="rect">
            <a:avLst/>
          </a:prstGeom>
          <a:noFill/>
          <a:ln>
            <a:noFill/>
          </a:ln>
        </p:spPr>
        <p:txBody>
          <a:bodyPr lIns="68569" tIns="34275" rIns="68569" bIns="34275" anchor="t" anchorCtr="0">
            <a:noAutofit/>
          </a:bodyPr>
          <a:lstStyle/>
          <a:p>
            <a:pPr>
              <a:buClr>
                <a:srgbClr val="000000"/>
              </a:buClr>
            </a:pPr>
            <a:endParaRPr sz="1350" dirty="0">
              <a:solidFill>
                <a:schemeClr val="dk1"/>
              </a:solidFill>
              <a:latin typeface="Myriad Pro" panose="020B0503030403020204" pitchFamily="34" charset="0"/>
              <a:ea typeface="Calibri"/>
              <a:cs typeface="Calibri"/>
              <a:sym typeface="Calibri"/>
            </a:endParaRPr>
          </a:p>
        </p:txBody>
      </p:sp>
      <p:sp>
        <p:nvSpPr>
          <p:cNvPr id="307" name="Shape 307"/>
          <p:cNvSpPr txBox="1"/>
          <p:nvPr/>
        </p:nvSpPr>
        <p:spPr>
          <a:xfrm>
            <a:off x="619937" y="865655"/>
            <a:ext cx="5618125" cy="294311"/>
          </a:xfrm>
          <a:prstGeom prst="rect">
            <a:avLst/>
          </a:prstGeom>
          <a:noFill/>
          <a:ln>
            <a:noFill/>
          </a:ln>
        </p:spPr>
        <p:txBody>
          <a:bodyPr lIns="68569" tIns="34275" rIns="68569" bIns="34275" anchor="t" anchorCtr="0">
            <a:noAutofit/>
          </a:bodyPr>
          <a:lstStyle/>
          <a:p>
            <a:pPr algn="ctr">
              <a:buClr>
                <a:schemeClr val="lt1"/>
              </a:buClr>
              <a:buSzPct val="25000"/>
            </a:pPr>
            <a:r>
              <a:rPr lang="en" sz="2400" dirty="0">
                <a:solidFill>
                  <a:schemeClr val="lt1"/>
                </a:solidFill>
                <a:latin typeface="Myriad Pro Light" panose="020B0403030403020204" pitchFamily="34" charset="0"/>
                <a:ea typeface="Calibri"/>
                <a:cs typeface="Calibri"/>
                <a:sym typeface="Calibri"/>
              </a:rPr>
              <a:t>Thank you very much for your time </a:t>
            </a:r>
            <a:r>
              <a:rPr lang="en" sz="2400" dirty="0" smtClean="0">
                <a:solidFill>
                  <a:schemeClr val="lt1"/>
                </a:solidFill>
                <a:latin typeface="Myriad Pro Light" panose="020B0403030403020204" pitchFamily="34" charset="0"/>
                <a:ea typeface="Calibri"/>
                <a:cs typeface="Calibri"/>
                <a:sym typeface="Calibri"/>
              </a:rPr>
              <a:t/>
            </a:r>
            <a:br>
              <a:rPr lang="en" sz="2400" dirty="0" smtClean="0">
                <a:solidFill>
                  <a:schemeClr val="lt1"/>
                </a:solidFill>
                <a:latin typeface="Myriad Pro Light" panose="020B0403030403020204" pitchFamily="34" charset="0"/>
                <a:ea typeface="Calibri"/>
                <a:cs typeface="Calibri"/>
                <a:sym typeface="Calibri"/>
              </a:rPr>
            </a:br>
            <a:r>
              <a:rPr lang="en" sz="2400" dirty="0" smtClean="0">
                <a:solidFill>
                  <a:schemeClr val="lt1"/>
                </a:solidFill>
                <a:latin typeface="Myriad Pro Light" panose="020B0403030403020204" pitchFamily="34" charset="0"/>
                <a:ea typeface="Calibri"/>
                <a:cs typeface="Calibri"/>
                <a:sym typeface="Calibri"/>
              </a:rPr>
              <a:t>and </a:t>
            </a:r>
            <a:r>
              <a:rPr lang="en" sz="2400" dirty="0">
                <a:solidFill>
                  <a:schemeClr val="lt1"/>
                </a:solidFill>
                <a:latin typeface="Myriad Pro Light" panose="020B0403030403020204" pitchFamily="34" charset="0"/>
                <a:ea typeface="Calibri"/>
                <a:cs typeface="Calibri"/>
                <a:sym typeface="Calibri"/>
              </a:rPr>
              <a:t>feedback</a:t>
            </a:r>
          </a:p>
        </p:txBody>
      </p:sp>
      <p:sp>
        <p:nvSpPr>
          <p:cNvPr id="309" name="Shape 309"/>
          <p:cNvSpPr/>
          <p:nvPr/>
        </p:nvSpPr>
        <p:spPr>
          <a:xfrm>
            <a:off x="116681" y="1717310"/>
            <a:ext cx="6335973" cy="1007584"/>
          </a:xfrm>
          <a:prstGeom prst="rect">
            <a:avLst/>
          </a:prstGeom>
          <a:noFill/>
          <a:ln>
            <a:noFill/>
          </a:ln>
        </p:spPr>
        <p:txBody>
          <a:bodyPr lIns="68569" tIns="34275" rIns="68569" bIns="34275" anchor="t" anchorCtr="0">
            <a:noAutofit/>
          </a:bodyPr>
          <a:lstStyle/>
          <a:p>
            <a:pPr algn="ctr">
              <a:lnSpc>
                <a:spcPct val="115000"/>
              </a:lnSpc>
              <a:buClr>
                <a:schemeClr val="lt1"/>
              </a:buClr>
              <a:buSzPct val="25000"/>
            </a:pPr>
            <a:r>
              <a:rPr lang="en" sz="1800" dirty="0">
                <a:solidFill>
                  <a:schemeClr val="bg1"/>
                </a:solidFill>
                <a:latin typeface="Myriad Pro" panose="020B0503030403020204" pitchFamily="34" charset="0"/>
              </a:rPr>
              <a:t>For further resources, please refer to the SSWD website that was produced alongside this course. </a:t>
            </a:r>
          </a:p>
          <a:p>
            <a:pPr algn="ctr">
              <a:lnSpc>
                <a:spcPct val="115000"/>
              </a:lnSpc>
              <a:buClr>
                <a:schemeClr val="lt1"/>
              </a:buClr>
              <a:buSzPct val="25000"/>
            </a:pPr>
            <a:r>
              <a:rPr lang="en" sz="1800" dirty="0" smtClean="0">
                <a:solidFill>
                  <a:schemeClr val="bg1"/>
                </a:solidFill>
                <a:latin typeface="Myriad Pro" panose="020B0503030403020204" pitchFamily="34" charset="0"/>
              </a:rPr>
              <a:t> </a:t>
            </a:r>
            <a:r>
              <a:rPr lang="en" sz="1800" dirty="0">
                <a:solidFill>
                  <a:schemeClr val="bg1"/>
                </a:solidFill>
                <a:latin typeface="Myriad Pro" panose="020B0503030403020204" pitchFamily="34" charset="0"/>
              </a:rPr>
              <a:t>It has a wealth of information about accommodating students with disabilities, as well as links to exciting projects that are happening in BC.</a:t>
            </a:r>
          </a:p>
          <a:p>
            <a:pPr algn="ctr">
              <a:lnSpc>
                <a:spcPct val="115000"/>
              </a:lnSpc>
              <a:buClr>
                <a:schemeClr val="lt1"/>
              </a:buClr>
              <a:buSzPct val="25000"/>
            </a:pPr>
            <a:r>
              <a:rPr lang="en" sz="1200" b="1" dirty="0">
                <a:solidFill>
                  <a:schemeClr val="lt1"/>
                </a:solidFill>
                <a:latin typeface="Myriad Pro" panose="020B0503030403020204" pitchFamily="34" charset="0"/>
              </a:rPr>
              <a:t> </a:t>
            </a:r>
          </a:p>
        </p:txBody>
      </p:sp>
      <p:sp>
        <p:nvSpPr>
          <p:cNvPr id="311" name="Shape 311"/>
          <p:cNvSpPr txBox="1"/>
          <p:nvPr/>
        </p:nvSpPr>
        <p:spPr>
          <a:xfrm>
            <a:off x="2267460" y="3697613"/>
            <a:ext cx="3056366" cy="328936"/>
          </a:xfrm>
          <a:prstGeom prst="rect">
            <a:avLst/>
          </a:prstGeom>
          <a:noFill/>
          <a:ln>
            <a:noFill/>
          </a:ln>
        </p:spPr>
        <p:txBody>
          <a:bodyPr lIns="68569" tIns="34275" rIns="68569" bIns="34275" anchor="t" anchorCtr="0">
            <a:noAutofit/>
          </a:bodyPr>
          <a:lstStyle/>
          <a:p>
            <a:pPr>
              <a:buClr>
                <a:srgbClr val="0070C0"/>
              </a:buClr>
              <a:buSzPct val="25000"/>
            </a:pPr>
            <a:r>
              <a:rPr lang="en" sz="2000" dirty="0">
                <a:solidFill>
                  <a:srgbClr val="0070C0"/>
                </a:solidFill>
                <a:latin typeface="Myriad Pro" panose="020B0503030403020204" pitchFamily="34" charset="0"/>
              </a:rPr>
              <a:t>https://sswd.jibc.ca/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216" name="Shape 216"/>
          <p:cNvSpPr txBox="1"/>
          <p:nvPr/>
        </p:nvSpPr>
        <p:spPr>
          <a:xfrm>
            <a:off x="76200" y="707005"/>
            <a:ext cx="4282526" cy="363561"/>
          </a:xfrm>
          <a:prstGeom prst="rect">
            <a:avLst/>
          </a:prstGeom>
          <a:noFill/>
          <a:ln>
            <a:noFill/>
          </a:ln>
        </p:spPr>
        <p:txBody>
          <a:bodyPr lIns="68569" tIns="34275" rIns="68569" bIns="34275" anchor="t" anchorCtr="0">
            <a:noAutofit/>
          </a:bodyPr>
          <a:lstStyle/>
          <a:p>
            <a:pPr algn="ctr">
              <a:buClr>
                <a:schemeClr val="dk1"/>
              </a:buClr>
              <a:buSzPct val="25000"/>
            </a:pPr>
            <a:r>
              <a:rPr lang="en" sz="3600" cap="all" dirty="0">
                <a:solidFill>
                  <a:schemeClr val="bg1"/>
                </a:solidFill>
                <a:latin typeface="Myriad Pro Light" panose="020B0403030403020204" pitchFamily="34" charset="0"/>
                <a:ea typeface="Calibri"/>
                <a:cs typeface="Calibri"/>
                <a:sym typeface="Calibri"/>
              </a:rPr>
              <a:t>Course Objectives</a:t>
            </a:r>
          </a:p>
        </p:txBody>
      </p:sp>
      <p:sp>
        <p:nvSpPr>
          <p:cNvPr id="217" name="Shape 217"/>
          <p:cNvSpPr txBox="1"/>
          <p:nvPr/>
        </p:nvSpPr>
        <p:spPr>
          <a:xfrm>
            <a:off x="301958" y="1405722"/>
            <a:ext cx="6251242" cy="2475677"/>
          </a:xfrm>
          <a:prstGeom prst="rect">
            <a:avLst/>
          </a:prstGeom>
          <a:noFill/>
          <a:ln>
            <a:noFill/>
          </a:ln>
        </p:spPr>
        <p:txBody>
          <a:bodyPr lIns="68569" tIns="34275" rIns="68569" bIns="34275" anchor="t" anchorCtr="0">
            <a:noAutofit/>
          </a:bodyPr>
          <a:lstStyle/>
          <a:p>
            <a:pPr>
              <a:buClr>
                <a:schemeClr val="lt1"/>
              </a:buClr>
              <a:buSzPct val="25000"/>
            </a:pPr>
            <a:r>
              <a:rPr lang="en" sz="1800" dirty="0">
                <a:solidFill>
                  <a:schemeClr val="bg1"/>
                </a:solidFill>
                <a:latin typeface="Myriad Pro" panose="020B0503030403020204" pitchFamily="34" charset="0"/>
              </a:rPr>
              <a:t>This lesson will introduce a team-based approach to supporting students with disabilities.  It will also give opportunities to reflect on the services for students with disabilities in your institution and in your classroom.  Finally, it will help to identify some ‘next steps’ that institutions and instructors can take to make learning more accessible.</a:t>
            </a:r>
          </a:p>
          <a:p>
            <a:pPr>
              <a:buClr>
                <a:srgbClr val="000000"/>
              </a:buClr>
            </a:pPr>
            <a:endParaRPr sz="1050" dirty="0">
              <a:solidFill>
                <a:schemeClr val="tx1">
                  <a:lumMod val="65000"/>
                  <a:lumOff val="35000"/>
                </a:schemeClr>
              </a:solidFill>
              <a:latin typeface="Myriad Pro" panose="020B0503030403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24" name="Shape 224"/>
          <p:cNvSpPr txBox="1"/>
          <p:nvPr/>
        </p:nvSpPr>
        <p:spPr>
          <a:xfrm>
            <a:off x="-84170" y="497364"/>
            <a:ext cx="6421390" cy="363600"/>
          </a:xfrm>
          <a:prstGeom prst="rect">
            <a:avLst/>
          </a:prstGeom>
          <a:noFill/>
          <a:ln>
            <a:noFill/>
          </a:ln>
        </p:spPr>
        <p:txBody>
          <a:bodyPr lIns="68569" tIns="34275" rIns="68569" bIns="34275" anchor="t" anchorCtr="0">
            <a:noAutofit/>
          </a:bodyPr>
          <a:lstStyle/>
          <a:p>
            <a:pPr algn="ctr">
              <a:buClr>
                <a:schemeClr val="dk1"/>
              </a:buClr>
              <a:buSzPct val="25000"/>
            </a:pPr>
            <a:r>
              <a:rPr lang="en" sz="3600" cap="all" dirty="0">
                <a:solidFill>
                  <a:schemeClr val="bg1"/>
                </a:solidFill>
                <a:latin typeface="Myriad Pro Light" panose="020B0403030403020204" pitchFamily="34" charset="0"/>
                <a:ea typeface="Calibri"/>
                <a:cs typeface="Calibri"/>
                <a:sym typeface="Calibri"/>
              </a:rPr>
              <a:t>In this workshop we will:</a:t>
            </a:r>
          </a:p>
          <a:p>
            <a:pPr algn="ctr">
              <a:buClr>
                <a:schemeClr val="dk1"/>
              </a:buClr>
            </a:pPr>
            <a:endParaRPr sz="3600" b="1" dirty="0">
              <a:solidFill>
                <a:schemeClr val="dk1"/>
              </a:solidFill>
              <a:latin typeface="Myriad Pro" panose="020B0503030403020204" pitchFamily="34" charset="0"/>
              <a:ea typeface="Calibri"/>
              <a:cs typeface="Calibri"/>
              <a:sym typeface="Calibri"/>
            </a:endParaRPr>
          </a:p>
        </p:txBody>
      </p:sp>
      <p:sp>
        <p:nvSpPr>
          <p:cNvPr id="225" name="Shape 225"/>
          <p:cNvSpPr txBox="1"/>
          <p:nvPr/>
        </p:nvSpPr>
        <p:spPr>
          <a:xfrm>
            <a:off x="379275" y="1522100"/>
            <a:ext cx="5494500" cy="2250000"/>
          </a:xfrm>
          <a:prstGeom prst="rect">
            <a:avLst/>
          </a:prstGeom>
          <a:noFill/>
          <a:ln>
            <a:noFill/>
          </a:ln>
        </p:spPr>
        <p:txBody>
          <a:bodyPr lIns="68569" tIns="68569" rIns="68569" bIns="68569" anchor="ctr" anchorCtr="0">
            <a:noAutofit/>
          </a:bodyPr>
          <a:lstStyle/>
          <a:p>
            <a:pPr marL="400050" indent="-342900">
              <a:buClr>
                <a:schemeClr val="lt1"/>
              </a:buClr>
              <a:buSzPct val="100000"/>
              <a:buFont typeface="Arial" panose="020B0604020202020204" pitchFamily="34" charset="0"/>
              <a:buChar char="•"/>
            </a:pPr>
            <a:r>
              <a:rPr lang="en" sz="2000" dirty="0">
                <a:solidFill>
                  <a:schemeClr val="lt1"/>
                </a:solidFill>
                <a:latin typeface="Myriad Pro" panose="020B0503030403020204" pitchFamily="34" charset="0"/>
              </a:rPr>
              <a:t>Consider what is involved in working towards and realizing an accessible classroom &amp; campus</a:t>
            </a:r>
          </a:p>
          <a:p>
            <a:pPr marL="400050" indent="-342900">
              <a:buClr>
                <a:schemeClr val="lt1"/>
              </a:buClr>
              <a:buSzPct val="100000"/>
              <a:buFont typeface="Arial" panose="020B0604020202020204" pitchFamily="34" charset="0"/>
              <a:buChar char="•"/>
            </a:pPr>
            <a:r>
              <a:rPr lang="en" sz="2000" dirty="0">
                <a:solidFill>
                  <a:schemeClr val="lt1"/>
                </a:solidFill>
                <a:latin typeface="Myriad Pro" panose="020B0503030403020204" pitchFamily="34" charset="0"/>
              </a:rPr>
              <a:t>Hear about student perspectives on what is most important for them, and see an example of what a strong commitment to access can look like</a:t>
            </a:r>
          </a:p>
          <a:p>
            <a:pPr marL="400050" indent="-342900">
              <a:buClr>
                <a:schemeClr val="lt1"/>
              </a:buClr>
              <a:buSzPct val="100000"/>
              <a:buFont typeface="Arial" panose="020B0604020202020204" pitchFamily="34" charset="0"/>
              <a:buChar char="•"/>
            </a:pPr>
            <a:r>
              <a:rPr lang="en" sz="2000" dirty="0">
                <a:solidFill>
                  <a:schemeClr val="lt1"/>
                </a:solidFill>
                <a:latin typeface="Myriad Pro" panose="020B0503030403020204" pitchFamily="34" charset="0"/>
              </a:rPr>
              <a:t>Think about your own goals &amp; what you would need to make them happen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7705618" cy="5143500"/>
          </a:xfrm>
          <a:prstGeom prst="rect">
            <a:avLst/>
          </a:prstGeom>
        </p:spPr>
      </p:pic>
      <p:sp>
        <p:nvSpPr>
          <p:cNvPr id="5" name="Oval 4"/>
          <p:cNvSpPr/>
          <p:nvPr/>
        </p:nvSpPr>
        <p:spPr>
          <a:xfrm>
            <a:off x="-63930" y="793750"/>
            <a:ext cx="3632200" cy="3632200"/>
          </a:xfrm>
          <a:prstGeom prst="ellipse">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Shape 232"/>
          <p:cNvSpPr txBox="1"/>
          <p:nvPr/>
        </p:nvSpPr>
        <p:spPr>
          <a:xfrm>
            <a:off x="539320" y="1233487"/>
            <a:ext cx="6858001" cy="675185"/>
          </a:xfrm>
          <a:prstGeom prst="rect">
            <a:avLst/>
          </a:prstGeom>
          <a:noFill/>
          <a:ln>
            <a:noFill/>
          </a:ln>
        </p:spPr>
        <p:txBody>
          <a:bodyPr lIns="68569" tIns="34275" rIns="68569" bIns="34275" anchor="t" anchorCtr="0">
            <a:noAutofit/>
          </a:bodyPr>
          <a:lstStyle/>
          <a:p>
            <a:pPr>
              <a:buClr>
                <a:schemeClr val="lt1"/>
              </a:buClr>
              <a:buSzPct val="25000"/>
            </a:pPr>
            <a:r>
              <a:rPr lang="en" sz="3600" cap="all" dirty="0">
                <a:solidFill>
                  <a:schemeClr val="lt1"/>
                </a:solidFill>
                <a:latin typeface="Myriad Pro Light" panose="020B0403030403020204" pitchFamily="34" charset="0"/>
              </a:rPr>
              <a:t>Creating </a:t>
            </a:r>
            <a:r>
              <a:rPr lang="en" sz="3600" cap="all" dirty="0" smtClean="0">
                <a:solidFill>
                  <a:schemeClr val="lt1"/>
                </a:solidFill>
                <a:latin typeface="Myriad Pro Light" panose="020B0403030403020204" pitchFamily="34" charset="0"/>
              </a:rPr>
              <a:t/>
            </a:r>
            <a:br>
              <a:rPr lang="en" sz="3600" cap="all" dirty="0" smtClean="0">
                <a:solidFill>
                  <a:schemeClr val="lt1"/>
                </a:solidFill>
                <a:latin typeface="Myriad Pro Light" panose="020B0403030403020204" pitchFamily="34" charset="0"/>
              </a:rPr>
            </a:br>
            <a:r>
              <a:rPr lang="en" sz="3600" cap="all" dirty="0" smtClean="0">
                <a:solidFill>
                  <a:schemeClr val="lt1"/>
                </a:solidFill>
                <a:latin typeface="Myriad Pro Light" panose="020B0403030403020204" pitchFamily="34" charset="0"/>
              </a:rPr>
              <a:t>Inclusive </a:t>
            </a:r>
            <a:br>
              <a:rPr lang="en" sz="3600" cap="all" dirty="0" smtClean="0">
                <a:solidFill>
                  <a:schemeClr val="lt1"/>
                </a:solidFill>
                <a:latin typeface="Myriad Pro Light" panose="020B0403030403020204" pitchFamily="34" charset="0"/>
              </a:rPr>
            </a:br>
            <a:r>
              <a:rPr lang="en" sz="3600" cap="all" dirty="0" smtClean="0">
                <a:solidFill>
                  <a:schemeClr val="lt1"/>
                </a:solidFill>
                <a:latin typeface="Myriad Pro Light" panose="020B0403030403020204" pitchFamily="34" charset="0"/>
              </a:rPr>
              <a:t>Campuses </a:t>
            </a:r>
            <a:endParaRPr lang="en" sz="3600" cap="all" dirty="0">
              <a:solidFill>
                <a:schemeClr val="lt1"/>
              </a:solidFill>
              <a:latin typeface="Myriad Pro Light" panose="020B0403030403020204" pitchFamily="34" charset="0"/>
            </a:endParaRPr>
          </a:p>
        </p:txBody>
      </p:sp>
      <p:sp>
        <p:nvSpPr>
          <p:cNvPr id="233" name="Shape 233"/>
          <p:cNvSpPr txBox="1"/>
          <p:nvPr/>
        </p:nvSpPr>
        <p:spPr>
          <a:xfrm>
            <a:off x="598407" y="2831196"/>
            <a:ext cx="6625526" cy="1439797"/>
          </a:xfrm>
          <a:prstGeom prst="rect">
            <a:avLst/>
          </a:prstGeom>
          <a:noFill/>
          <a:ln>
            <a:noFill/>
          </a:ln>
        </p:spPr>
        <p:txBody>
          <a:bodyPr lIns="68569" tIns="34275" rIns="68569" bIns="34275" anchor="t" anchorCtr="0">
            <a:noAutofit/>
          </a:bodyPr>
          <a:lstStyle/>
          <a:p>
            <a:pPr>
              <a:buClr>
                <a:srgbClr val="000000"/>
              </a:buClr>
              <a:buSzPct val="25000"/>
            </a:pPr>
            <a:r>
              <a:rPr lang="en" sz="1800" dirty="0">
                <a:solidFill>
                  <a:schemeClr val="bg1"/>
                </a:solidFill>
                <a:latin typeface="Myriad Pro" panose="020B0503030403020204" pitchFamily="34" charset="0"/>
              </a:rPr>
              <a:t>How does it feel to be </a:t>
            </a:r>
            <a:r>
              <a:rPr lang="en" sz="1800" dirty="0" smtClean="0">
                <a:solidFill>
                  <a:schemeClr val="bg1"/>
                </a:solidFill>
                <a:latin typeface="Myriad Pro" panose="020B0503030403020204" pitchFamily="34" charset="0"/>
              </a:rPr>
              <a:t/>
            </a:r>
            <a:br>
              <a:rPr lang="en" sz="1800" dirty="0" smtClean="0">
                <a:solidFill>
                  <a:schemeClr val="bg1"/>
                </a:solidFill>
                <a:latin typeface="Myriad Pro" panose="020B0503030403020204" pitchFamily="34" charset="0"/>
              </a:rPr>
            </a:br>
            <a:r>
              <a:rPr lang="en" sz="1800" dirty="0" smtClean="0">
                <a:solidFill>
                  <a:schemeClr val="bg1"/>
                </a:solidFill>
                <a:latin typeface="Myriad Pro" panose="020B0503030403020204" pitchFamily="34" charset="0"/>
              </a:rPr>
              <a:t>a </a:t>
            </a:r>
            <a:r>
              <a:rPr lang="en" sz="1800" dirty="0">
                <a:solidFill>
                  <a:schemeClr val="bg1"/>
                </a:solidFill>
                <a:latin typeface="Myriad Pro" panose="020B0503030403020204" pitchFamily="34" charset="0"/>
              </a:rPr>
              <a:t>student with a disability </a:t>
            </a:r>
            <a:r>
              <a:rPr lang="en" sz="1800" dirty="0" smtClean="0">
                <a:solidFill>
                  <a:schemeClr val="bg1"/>
                </a:solidFill>
                <a:latin typeface="Myriad Pro" panose="020B0503030403020204" pitchFamily="34" charset="0"/>
              </a:rPr>
              <a:t/>
            </a:r>
            <a:br>
              <a:rPr lang="en" sz="1800" dirty="0" smtClean="0">
                <a:solidFill>
                  <a:schemeClr val="bg1"/>
                </a:solidFill>
                <a:latin typeface="Myriad Pro" panose="020B0503030403020204" pitchFamily="34" charset="0"/>
              </a:rPr>
            </a:br>
            <a:r>
              <a:rPr lang="en" sz="1800" dirty="0" smtClean="0">
                <a:solidFill>
                  <a:schemeClr val="bg1"/>
                </a:solidFill>
                <a:latin typeface="Myriad Pro" panose="020B0503030403020204" pitchFamily="34" charset="0"/>
              </a:rPr>
              <a:t>in </a:t>
            </a:r>
            <a:r>
              <a:rPr lang="en" sz="1800" dirty="0">
                <a:solidFill>
                  <a:schemeClr val="bg1"/>
                </a:solidFill>
                <a:latin typeface="Myriad Pro" panose="020B0503030403020204" pitchFamily="34" charset="0"/>
              </a:rPr>
              <a:t>your institution?</a:t>
            </a:r>
          </a:p>
          <a:p>
            <a:pPr>
              <a:buClr>
                <a:srgbClr val="000000"/>
              </a:buClr>
            </a:pPr>
            <a:endParaRPr sz="1800" b="1" dirty="0">
              <a:solidFill>
                <a:schemeClr val="dk1"/>
              </a:solidFill>
              <a:latin typeface="Myriad Pro" panose="020B050303040302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40" name="Shape 240"/>
          <p:cNvSpPr txBox="1">
            <a:spLocks noGrp="1"/>
          </p:cNvSpPr>
          <p:nvPr>
            <p:ph type="title" idx="4294967295"/>
          </p:nvPr>
        </p:nvSpPr>
        <p:spPr>
          <a:xfrm>
            <a:off x="254000" y="494375"/>
            <a:ext cx="6172200" cy="642938"/>
          </a:xfrm>
          <a:prstGeom prst="rect">
            <a:avLst/>
          </a:prstGeom>
          <a:noFill/>
          <a:ln>
            <a:noFill/>
          </a:ln>
        </p:spPr>
        <p:txBody>
          <a:bodyPr lIns="68569" tIns="34275" rIns="68569" bIns="34275" anchor="ctr" anchorCtr="0">
            <a:noAutofit/>
          </a:bodyPr>
          <a:lstStyle/>
          <a:p>
            <a:pPr algn="l">
              <a:buSzPct val="25000"/>
            </a:pPr>
            <a:r>
              <a:rPr lang="en" sz="3600" cap="all" dirty="0">
                <a:solidFill>
                  <a:schemeClr val="bg1"/>
                </a:solidFill>
                <a:latin typeface="Myriad Pro Light" panose="020B0403030403020204" pitchFamily="34" charset="0"/>
              </a:rPr>
              <a:t>What I Wish My </a:t>
            </a:r>
            <a:r>
              <a:rPr lang="en" sz="3600" cap="all" dirty="0" smtClean="0">
                <a:solidFill>
                  <a:schemeClr val="bg1"/>
                </a:solidFill>
                <a:latin typeface="Myriad Pro Light" panose="020B0403030403020204" pitchFamily="34" charset="0"/>
              </a:rPr>
              <a:t/>
            </a:r>
            <a:br>
              <a:rPr lang="en" sz="3600" cap="all" dirty="0" smtClean="0">
                <a:solidFill>
                  <a:schemeClr val="bg1"/>
                </a:solidFill>
                <a:latin typeface="Myriad Pro Light" panose="020B0403030403020204" pitchFamily="34" charset="0"/>
              </a:rPr>
            </a:br>
            <a:r>
              <a:rPr lang="en" sz="3600" cap="all" dirty="0" smtClean="0">
                <a:solidFill>
                  <a:schemeClr val="bg1"/>
                </a:solidFill>
                <a:latin typeface="Myriad Pro Light" panose="020B0403030403020204" pitchFamily="34" charset="0"/>
              </a:rPr>
              <a:t>Instructors </a:t>
            </a:r>
            <a:r>
              <a:rPr lang="en" sz="3600" cap="all" dirty="0">
                <a:solidFill>
                  <a:schemeClr val="bg1"/>
                </a:solidFill>
                <a:latin typeface="Myriad Pro Light" panose="020B0403030403020204" pitchFamily="34" charset="0"/>
              </a:rPr>
              <a:t>Knew</a:t>
            </a:r>
          </a:p>
        </p:txBody>
      </p:sp>
      <p:sp>
        <p:nvSpPr>
          <p:cNvPr id="241" name="Shape 241"/>
          <p:cNvSpPr txBox="1">
            <a:spLocks noGrp="1"/>
          </p:cNvSpPr>
          <p:nvPr>
            <p:ph type="body" idx="4294967295"/>
          </p:nvPr>
        </p:nvSpPr>
        <p:spPr>
          <a:xfrm>
            <a:off x="298450" y="1535987"/>
            <a:ext cx="2743200" cy="900113"/>
          </a:xfrm>
          <a:prstGeom prst="rect">
            <a:avLst/>
          </a:prstGeom>
          <a:noFill/>
          <a:ln>
            <a:noFill/>
          </a:ln>
        </p:spPr>
        <p:txBody>
          <a:bodyPr lIns="68569" tIns="34275" rIns="68569" bIns="34275" anchor="t" anchorCtr="0">
            <a:noAutofit/>
          </a:bodyPr>
          <a:lstStyle/>
          <a:p>
            <a:pPr marL="0" indent="0">
              <a:lnSpc>
                <a:spcPct val="90000"/>
              </a:lnSpc>
              <a:spcBef>
                <a:spcPts val="300"/>
              </a:spcBef>
              <a:buSzPct val="25000"/>
              <a:buNone/>
            </a:pPr>
            <a:r>
              <a:rPr lang="en" sz="1500" u="sng" dirty="0" smtClean="0">
                <a:solidFill>
                  <a:schemeClr val="bg1"/>
                </a:solidFill>
                <a:latin typeface="Myriad Pro" panose="020B0503030403020204" pitchFamily="34" charset="0"/>
                <a:hlinkClick r:id="rId4"/>
              </a:rPr>
              <a:t>https</a:t>
            </a:r>
            <a:r>
              <a:rPr lang="en" sz="1500" u="sng" dirty="0">
                <a:solidFill>
                  <a:schemeClr val="bg1"/>
                </a:solidFill>
                <a:latin typeface="Myriad Pro" panose="020B0503030403020204" pitchFamily="34" charset="0"/>
                <a:hlinkClick r:id="rId4"/>
              </a:rPr>
              <a:t>://vimeo.com/163744795</a:t>
            </a:r>
          </a:p>
          <a:p>
            <a:pPr marL="0" indent="0">
              <a:lnSpc>
                <a:spcPct val="90000"/>
              </a:lnSpc>
              <a:buSzPct val="25000"/>
              <a:buNone/>
            </a:pPr>
            <a:endParaRPr dirty="0">
              <a:latin typeface="Myriad Pro" panose="020B0503030403020204" pitchFamily="34" charset="0"/>
            </a:endParaRPr>
          </a:p>
        </p:txBody>
      </p:sp>
      <p:sp>
        <p:nvSpPr>
          <p:cNvPr id="243" name="Shape 243"/>
          <p:cNvSpPr txBox="1"/>
          <p:nvPr/>
        </p:nvSpPr>
        <p:spPr>
          <a:xfrm>
            <a:off x="332337" y="1999206"/>
            <a:ext cx="6015525" cy="2282400"/>
          </a:xfrm>
          <a:prstGeom prst="rect">
            <a:avLst/>
          </a:prstGeom>
          <a:noFill/>
          <a:ln>
            <a:noFill/>
          </a:ln>
        </p:spPr>
        <p:txBody>
          <a:bodyPr lIns="68569" tIns="34275" rIns="68569" bIns="34275" anchor="t" anchorCtr="0">
            <a:noAutofit/>
          </a:bodyPr>
          <a:lstStyle/>
          <a:p>
            <a:pPr>
              <a:lnSpc>
                <a:spcPct val="115000"/>
              </a:lnSpc>
              <a:buClr>
                <a:srgbClr val="000000"/>
              </a:buClr>
              <a:buSzPct val="25000"/>
            </a:pPr>
            <a:r>
              <a:rPr lang="en" sz="1800" dirty="0">
                <a:solidFill>
                  <a:schemeClr val="bg1"/>
                </a:solidFill>
                <a:latin typeface="Myriad Pro" panose="020B0503030403020204" pitchFamily="34" charset="0"/>
              </a:rPr>
              <a:t>As you watch the video, think about the following questions:</a:t>
            </a:r>
          </a:p>
          <a:p>
            <a:pPr>
              <a:lnSpc>
                <a:spcPct val="115000"/>
              </a:lnSpc>
              <a:buClr>
                <a:schemeClr val="bg1"/>
              </a:buClr>
              <a:buSzPct val="25000"/>
            </a:pPr>
            <a:r>
              <a:rPr lang="en" sz="1800" dirty="0">
                <a:solidFill>
                  <a:schemeClr val="bg1"/>
                </a:solidFill>
                <a:latin typeface="Myriad Pro" panose="020B0503030403020204" pitchFamily="34" charset="0"/>
              </a:rPr>
              <a:t> </a:t>
            </a:r>
          </a:p>
          <a:p>
            <a:pPr marL="257175" indent="-257175">
              <a:buClr>
                <a:schemeClr val="bg1"/>
              </a:buClr>
              <a:buSzPct val="100000"/>
              <a:buFont typeface="Arial"/>
              <a:buChar char="●"/>
            </a:pPr>
            <a:r>
              <a:rPr lang="en" sz="1800" dirty="0">
                <a:solidFill>
                  <a:schemeClr val="bg1"/>
                </a:solidFill>
                <a:latin typeface="Myriad Pro" panose="020B0503030403020204" pitchFamily="34" charset="0"/>
              </a:rPr>
              <a:t>What meant the most to these students in terms of their interactions with their instructors</a:t>
            </a:r>
            <a:r>
              <a:rPr lang="en" sz="1800" dirty="0" smtClean="0">
                <a:solidFill>
                  <a:schemeClr val="bg1"/>
                </a:solidFill>
                <a:latin typeface="Myriad Pro" panose="020B0503030403020204" pitchFamily="34" charset="0"/>
              </a:rPr>
              <a:t>?</a:t>
            </a:r>
          </a:p>
          <a:p>
            <a:pPr marL="257175" indent="-257175">
              <a:buClr>
                <a:schemeClr val="bg1"/>
              </a:buClr>
              <a:buSzPct val="100000"/>
              <a:buFont typeface="Arial"/>
              <a:buChar char="●"/>
            </a:pPr>
            <a:endParaRPr lang="en" sz="1800" dirty="0">
              <a:solidFill>
                <a:schemeClr val="bg1"/>
              </a:solidFill>
              <a:latin typeface="Myriad Pro" panose="020B0503030403020204" pitchFamily="34" charset="0"/>
            </a:endParaRPr>
          </a:p>
          <a:p>
            <a:pPr marL="257175" indent="-257175">
              <a:buClr>
                <a:schemeClr val="bg1"/>
              </a:buClr>
              <a:buSzPct val="100000"/>
              <a:buFont typeface="Arial"/>
              <a:buChar char="●"/>
            </a:pPr>
            <a:r>
              <a:rPr lang="en" sz="1800" dirty="0">
                <a:solidFill>
                  <a:schemeClr val="bg1"/>
                </a:solidFill>
                <a:latin typeface="Myriad Pro" panose="020B0503030403020204" pitchFamily="34" charset="0"/>
              </a:rPr>
              <a:t>What did you learn from their reflections &amp; experience?</a:t>
            </a:r>
          </a:p>
          <a:p>
            <a:pPr marL="257175" indent="-257175">
              <a:buClr>
                <a:srgbClr val="000000"/>
              </a:buClr>
            </a:pPr>
            <a:endParaRPr sz="1350" dirty="0">
              <a:latin typeface="Myriad Pro" panose="020B0503030403020204" pitchFamily="34" charset="0"/>
            </a:endParaRPr>
          </a:p>
          <a:p>
            <a:endParaRPr sz="1050" dirty="0">
              <a:latin typeface="Myriad Pro" panose="020B0503030403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52" name="Shape 252"/>
          <p:cNvSpPr/>
          <p:nvPr/>
        </p:nvSpPr>
        <p:spPr>
          <a:xfrm>
            <a:off x="280471" y="647402"/>
            <a:ext cx="6642338" cy="913121"/>
          </a:xfrm>
          <a:prstGeom prst="rect">
            <a:avLst/>
          </a:prstGeom>
          <a:noFill/>
          <a:ln>
            <a:noFill/>
          </a:ln>
        </p:spPr>
        <p:txBody>
          <a:bodyPr lIns="68569" tIns="34275" rIns="68569" bIns="34275" anchor="t" anchorCtr="0">
            <a:noAutofit/>
          </a:bodyPr>
          <a:lstStyle/>
          <a:p>
            <a:pPr>
              <a:buClr>
                <a:schemeClr val="lt1"/>
              </a:buClr>
              <a:buSzPct val="25000"/>
            </a:pPr>
            <a:r>
              <a:rPr lang="en" sz="3600" cap="all" dirty="0">
                <a:solidFill>
                  <a:schemeClr val="lt1"/>
                </a:solidFill>
                <a:latin typeface="Myriad Pro Light" panose="020B0403030403020204" pitchFamily="34" charset="0"/>
              </a:rPr>
              <a:t>What does an inclusive campus look like?</a:t>
            </a:r>
          </a:p>
        </p:txBody>
      </p:sp>
      <p:sp>
        <p:nvSpPr>
          <p:cNvPr id="253" name="Shape 253" descr="https://openclipart.org/download/216995/3d-perspective-grid-very-long.svg"/>
          <p:cNvSpPr/>
          <p:nvPr/>
        </p:nvSpPr>
        <p:spPr>
          <a:xfrm>
            <a:off x="116681" y="561677"/>
            <a:ext cx="228599" cy="171450"/>
          </a:xfrm>
          <a:prstGeom prst="rect">
            <a:avLst/>
          </a:prstGeom>
          <a:noFill/>
          <a:ln>
            <a:noFill/>
          </a:ln>
        </p:spPr>
        <p:txBody>
          <a:bodyPr lIns="68569" tIns="34275" rIns="68569" bIns="34275" anchor="t" anchorCtr="0">
            <a:noAutofit/>
          </a:bodyPr>
          <a:lstStyle/>
          <a:p>
            <a:pPr>
              <a:buClr>
                <a:srgbClr val="000000"/>
              </a:buClr>
            </a:pPr>
            <a:endParaRPr sz="1350" dirty="0">
              <a:solidFill>
                <a:schemeClr val="dk1"/>
              </a:solidFill>
              <a:latin typeface="Myriad Pro" panose="020B0503030403020204" pitchFamily="34" charset="0"/>
              <a:ea typeface="Calibri"/>
              <a:cs typeface="Calibri"/>
              <a:sym typeface="Calibri"/>
            </a:endParaRPr>
          </a:p>
        </p:txBody>
      </p:sp>
      <p:sp>
        <p:nvSpPr>
          <p:cNvPr id="255" name="Shape 255"/>
          <p:cNvSpPr txBox="1"/>
          <p:nvPr/>
        </p:nvSpPr>
        <p:spPr>
          <a:xfrm>
            <a:off x="371888" y="1917745"/>
            <a:ext cx="5971762" cy="1436931"/>
          </a:xfrm>
          <a:prstGeom prst="rect">
            <a:avLst/>
          </a:prstGeom>
          <a:noFill/>
          <a:ln>
            <a:noFill/>
          </a:ln>
        </p:spPr>
        <p:txBody>
          <a:bodyPr lIns="68569" tIns="34275" rIns="68569" bIns="34275" anchor="t" anchorCtr="0">
            <a:noAutofit/>
          </a:bodyPr>
          <a:lstStyle/>
          <a:p>
            <a:pPr marL="257175" indent="-257175">
              <a:buClr>
                <a:schemeClr val="bg1"/>
              </a:buClr>
              <a:buSzPct val="100000"/>
              <a:buFont typeface="Arial"/>
              <a:buChar char="•"/>
            </a:pPr>
            <a:r>
              <a:rPr lang="en" sz="1800" dirty="0">
                <a:solidFill>
                  <a:schemeClr val="bg1"/>
                </a:solidFill>
                <a:latin typeface="Myriad Pro" panose="020B0503030403020204" pitchFamily="34" charset="0"/>
              </a:rPr>
              <a:t>A safe, respectful environment where diverse students feel welcome. </a:t>
            </a:r>
          </a:p>
          <a:p>
            <a:pPr marL="257175" indent="-257175">
              <a:buClr>
                <a:schemeClr val="bg1"/>
              </a:buClr>
              <a:buSzPct val="100000"/>
              <a:buFont typeface="Arial"/>
              <a:buChar char="•"/>
            </a:pPr>
            <a:r>
              <a:rPr lang="en" sz="1800" dirty="0">
                <a:solidFill>
                  <a:schemeClr val="bg1"/>
                </a:solidFill>
                <a:latin typeface="Myriad Pro" panose="020B0503030403020204" pitchFamily="34" charset="0"/>
              </a:rPr>
              <a:t>Academic accommodations and supports that help to level the playing field for students with disabilities. </a:t>
            </a:r>
          </a:p>
          <a:p>
            <a:pPr marL="257175" indent="-257175">
              <a:buClr>
                <a:schemeClr val="bg1"/>
              </a:buClr>
              <a:buSzPct val="100000"/>
              <a:buFont typeface="Arial"/>
              <a:buChar char="•"/>
            </a:pPr>
            <a:r>
              <a:rPr lang="en" sz="1800" dirty="0">
                <a:solidFill>
                  <a:schemeClr val="bg1"/>
                </a:solidFill>
                <a:latin typeface="Myriad Pro" panose="020B0503030403020204" pitchFamily="34" charset="0"/>
              </a:rPr>
              <a:t>Creating inclusive learning environments and campus communities. </a:t>
            </a:r>
          </a:p>
          <a:p>
            <a:pPr marL="257175" indent="-257175">
              <a:buClr>
                <a:schemeClr val="bg1"/>
              </a:buClr>
              <a:buSzPct val="100000"/>
              <a:buFont typeface="Arial"/>
              <a:buChar char="•"/>
            </a:pPr>
            <a:r>
              <a:rPr lang="en" sz="1800" dirty="0">
                <a:solidFill>
                  <a:schemeClr val="bg1"/>
                </a:solidFill>
                <a:latin typeface="Myriad Pro" panose="020B0503030403020204" pitchFamily="34" charset="0"/>
              </a:rPr>
              <a:t>Staff and students use a team-based approach with ongoing communication and collaboration.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64" name="Shape 264"/>
          <p:cNvSpPr/>
          <p:nvPr/>
        </p:nvSpPr>
        <p:spPr>
          <a:xfrm>
            <a:off x="384912" y="2178714"/>
            <a:ext cx="6240575" cy="1612800"/>
          </a:xfrm>
          <a:prstGeom prst="rect">
            <a:avLst/>
          </a:prstGeom>
          <a:noFill/>
          <a:ln>
            <a:noFill/>
          </a:ln>
        </p:spPr>
        <p:txBody>
          <a:bodyPr lIns="68569" tIns="34275" rIns="68569" bIns="34275" anchor="t" anchorCtr="0">
            <a:noAutofit/>
          </a:bodyPr>
          <a:lstStyle/>
          <a:p>
            <a:pPr>
              <a:buClr>
                <a:srgbClr val="000000"/>
              </a:buClr>
              <a:buSzPct val="25000"/>
            </a:pPr>
            <a:r>
              <a:rPr lang="en" sz="2000" dirty="0">
                <a:solidFill>
                  <a:schemeClr val="bg1"/>
                </a:solidFill>
                <a:latin typeface="Myriad Pro" panose="020B0503030403020204" pitchFamily="34" charset="0"/>
              </a:rPr>
              <a:t>The college in this video is working to make sure that its online </a:t>
            </a:r>
            <a:r>
              <a:rPr lang="en" sz="2000" dirty="0" smtClean="0">
                <a:solidFill>
                  <a:schemeClr val="bg1"/>
                </a:solidFill>
                <a:latin typeface="Myriad Pro" panose="020B0503030403020204" pitchFamily="34" charset="0"/>
              </a:rPr>
              <a:t>content </a:t>
            </a:r>
            <a:r>
              <a:rPr lang="en" sz="2000" dirty="0">
                <a:solidFill>
                  <a:schemeClr val="bg1"/>
                </a:solidFill>
                <a:latin typeface="Myriad Pro" panose="020B0503030403020204" pitchFamily="34" charset="0"/>
              </a:rPr>
              <a:t>is accessible to all students. </a:t>
            </a:r>
            <a:endParaRPr lang="en" sz="2000" dirty="0" smtClean="0">
              <a:solidFill>
                <a:schemeClr val="bg1"/>
              </a:solidFill>
              <a:latin typeface="Myriad Pro" panose="020B0503030403020204" pitchFamily="34" charset="0"/>
            </a:endParaRPr>
          </a:p>
          <a:p>
            <a:pPr>
              <a:buClr>
                <a:srgbClr val="000000"/>
              </a:buClr>
              <a:buSzPct val="25000"/>
            </a:pPr>
            <a:endParaRPr lang="en" sz="2000" dirty="0">
              <a:latin typeface="Myriad Pro" panose="020B0503030403020204" pitchFamily="34" charset="0"/>
            </a:endParaRPr>
          </a:p>
          <a:p>
            <a:pPr>
              <a:buClr>
                <a:srgbClr val="000000"/>
              </a:buClr>
              <a:buSzPct val="25000"/>
            </a:pPr>
            <a:r>
              <a:rPr lang="en" u="sng" dirty="0">
                <a:solidFill>
                  <a:schemeClr val="hlink"/>
                </a:solidFill>
                <a:latin typeface="Myriad Pro" panose="020B0503030403020204" pitchFamily="34" charset="0"/>
                <a:hlinkClick r:id="rId4"/>
              </a:rPr>
              <a:t>https://www.youtube.com/watch?v=eks3r-nE9lU</a:t>
            </a:r>
          </a:p>
          <a:p>
            <a:pPr>
              <a:buClr>
                <a:srgbClr val="000000"/>
              </a:buClr>
              <a:buSzPct val="25000"/>
            </a:pPr>
            <a:r>
              <a:rPr lang="en" sz="1500" dirty="0">
                <a:latin typeface="Myriad Pro" panose="020B0503030403020204" pitchFamily="34" charset="0"/>
              </a:rPr>
              <a:t> </a:t>
            </a:r>
          </a:p>
        </p:txBody>
      </p:sp>
      <p:sp>
        <p:nvSpPr>
          <p:cNvPr id="265" name="Shape 265"/>
          <p:cNvSpPr txBox="1"/>
          <p:nvPr/>
        </p:nvSpPr>
        <p:spPr>
          <a:xfrm>
            <a:off x="185660" y="385261"/>
            <a:ext cx="6639077" cy="882934"/>
          </a:xfrm>
          <a:prstGeom prst="rect">
            <a:avLst/>
          </a:prstGeom>
          <a:noFill/>
          <a:ln>
            <a:noFill/>
          </a:ln>
        </p:spPr>
        <p:txBody>
          <a:bodyPr lIns="68569" tIns="34275" rIns="68569" bIns="34275" anchor="t" anchorCtr="0">
            <a:noAutofit/>
          </a:bodyPr>
          <a:lstStyle/>
          <a:p>
            <a:pPr>
              <a:buClr>
                <a:schemeClr val="lt1"/>
              </a:buClr>
              <a:buSzPct val="25000"/>
            </a:pPr>
            <a:r>
              <a:rPr lang="en" sz="3600" cap="all" dirty="0">
                <a:solidFill>
                  <a:schemeClr val="lt1"/>
                </a:solidFill>
                <a:latin typeface="Myriad Pro Light" panose="020B0403030403020204" pitchFamily="34" charset="0"/>
              </a:rPr>
              <a:t>An example of a college </a:t>
            </a:r>
          </a:p>
          <a:p>
            <a:pPr>
              <a:buClr>
                <a:schemeClr val="lt1"/>
              </a:buClr>
              <a:buSzPct val="25000"/>
            </a:pPr>
            <a:r>
              <a:rPr lang="en" sz="3600" cap="all" dirty="0">
                <a:solidFill>
                  <a:schemeClr val="lt1"/>
                </a:solidFill>
                <a:latin typeface="Myriad Pro Light" panose="020B0403030403020204" pitchFamily="34" charset="0"/>
              </a:rPr>
              <a:t>working to be more inclusive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74" name="Shape 274"/>
          <p:cNvSpPr/>
          <p:nvPr/>
        </p:nvSpPr>
        <p:spPr>
          <a:xfrm>
            <a:off x="228599" y="1960102"/>
            <a:ext cx="6515100" cy="2142413"/>
          </a:xfrm>
          <a:prstGeom prst="rect">
            <a:avLst/>
          </a:prstGeom>
          <a:noFill/>
          <a:ln>
            <a:noFill/>
          </a:ln>
        </p:spPr>
        <p:txBody>
          <a:bodyPr lIns="68569" tIns="34275" rIns="68569" bIns="34275" anchor="t" anchorCtr="0">
            <a:noAutofit/>
          </a:bodyPr>
          <a:lstStyle/>
          <a:p>
            <a:pPr>
              <a:buClr>
                <a:srgbClr val="000000"/>
              </a:buClr>
              <a:buSzPct val="25000"/>
            </a:pPr>
            <a:r>
              <a:rPr lang="en" sz="2000" dirty="0" smtClean="0">
                <a:solidFill>
                  <a:schemeClr val="bg1"/>
                </a:solidFill>
                <a:latin typeface="Myriad Pro" panose="020B0503030403020204" pitchFamily="34" charset="0"/>
              </a:rPr>
              <a:t>In </a:t>
            </a:r>
            <a:r>
              <a:rPr lang="en" sz="2000" dirty="0">
                <a:solidFill>
                  <a:schemeClr val="bg1"/>
                </a:solidFill>
                <a:latin typeface="Myriad Pro" panose="020B0503030403020204" pitchFamily="34" charset="0"/>
              </a:rPr>
              <a:t>this last section, you will have some time to set some personal goals and think about next steps.  </a:t>
            </a:r>
          </a:p>
          <a:p>
            <a:pPr>
              <a:buClr>
                <a:srgbClr val="000000"/>
              </a:buClr>
            </a:pPr>
            <a:endParaRPr sz="2000" dirty="0">
              <a:solidFill>
                <a:schemeClr val="bg1"/>
              </a:solidFill>
              <a:latin typeface="Myriad Pro" panose="020B0503030403020204" pitchFamily="34" charset="0"/>
            </a:endParaRPr>
          </a:p>
          <a:p>
            <a:pPr>
              <a:buClr>
                <a:srgbClr val="000000"/>
              </a:buClr>
              <a:buSzPct val="25000"/>
            </a:pPr>
            <a:r>
              <a:rPr lang="en" sz="2000" dirty="0">
                <a:solidFill>
                  <a:schemeClr val="bg1"/>
                </a:solidFill>
                <a:latin typeface="Myriad Pro" panose="020B0503030403020204" pitchFamily="34" charset="0"/>
              </a:rPr>
              <a:t>You will also have an opportunity to give feedback to your institution about the information, supports and resources that you need to achieve these goals.</a:t>
            </a:r>
          </a:p>
        </p:txBody>
      </p:sp>
      <p:sp>
        <p:nvSpPr>
          <p:cNvPr id="275" name="Shape 275"/>
          <p:cNvSpPr txBox="1"/>
          <p:nvPr/>
        </p:nvSpPr>
        <p:spPr>
          <a:xfrm>
            <a:off x="228599" y="277671"/>
            <a:ext cx="6311901" cy="813684"/>
          </a:xfrm>
          <a:prstGeom prst="rect">
            <a:avLst/>
          </a:prstGeom>
          <a:noFill/>
          <a:ln>
            <a:noFill/>
          </a:ln>
        </p:spPr>
        <p:txBody>
          <a:bodyPr lIns="68569" tIns="34275" rIns="68569" bIns="34275" anchor="t" anchorCtr="0">
            <a:noAutofit/>
          </a:bodyPr>
          <a:lstStyle/>
          <a:p>
            <a:pPr>
              <a:buClr>
                <a:srgbClr val="000000"/>
              </a:buClr>
            </a:pPr>
            <a:endParaRPr sz="1050" dirty="0">
              <a:latin typeface="Myriad Pro" panose="020B0503030403020204" pitchFamily="34" charset="0"/>
            </a:endParaRPr>
          </a:p>
          <a:p>
            <a:pPr>
              <a:buClr>
                <a:srgbClr val="000000"/>
              </a:buClr>
              <a:buSzPct val="25000"/>
            </a:pPr>
            <a:r>
              <a:rPr lang="en" sz="3600" cap="all" dirty="0">
                <a:solidFill>
                  <a:schemeClr val="bg1"/>
                </a:solidFill>
                <a:latin typeface="Myriad Pro Light" panose="020B0403030403020204" pitchFamily="34" charset="0"/>
              </a:rPr>
              <a:t>Personal Goals </a:t>
            </a:r>
            <a:r>
              <a:rPr lang="en" sz="3600" cap="all" dirty="0" smtClean="0">
                <a:solidFill>
                  <a:schemeClr val="bg1"/>
                </a:solidFill>
                <a:latin typeface="Myriad Pro Light" panose="020B0403030403020204" pitchFamily="34" charset="0"/>
              </a:rPr>
              <a:t>&amp; </a:t>
            </a:r>
            <a:r>
              <a:rPr lang="en" sz="3600" cap="all" dirty="0">
                <a:solidFill>
                  <a:schemeClr val="bg1"/>
                </a:solidFill>
                <a:latin typeface="Myriad Pro Light" panose="020B0403030403020204" pitchFamily="34" charset="0"/>
              </a:rPr>
              <a:t>Next Steps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 y="0"/>
            <a:ext cx="6858000" cy="5143500"/>
          </a:xfrm>
          <a:prstGeom prst="rect">
            <a:avLst/>
          </a:prstGeom>
          <a:ln>
            <a:solidFill>
              <a:srgbClr val="435363"/>
            </a:solidFill>
          </a:ln>
        </p:spPr>
      </p:pic>
      <p:sp>
        <p:nvSpPr>
          <p:cNvPr id="284" name="Shape 284"/>
          <p:cNvSpPr/>
          <p:nvPr/>
        </p:nvSpPr>
        <p:spPr>
          <a:xfrm>
            <a:off x="344736" y="916744"/>
            <a:ext cx="7685185" cy="207731"/>
          </a:xfrm>
          <a:prstGeom prst="rect">
            <a:avLst/>
          </a:prstGeom>
          <a:noFill/>
          <a:ln>
            <a:noFill/>
          </a:ln>
        </p:spPr>
        <p:txBody>
          <a:bodyPr lIns="68569" tIns="34275" rIns="68569" bIns="34275" anchor="t" anchorCtr="0">
            <a:noAutofit/>
          </a:bodyPr>
          <a:lstStyle/>
          <a:p>
            <a:pPr>
              <a:buClr>
                <a:srgbClr val="000000"/>
              </a:buClr>
              <a:buSzPct val="25000"/>
            </a:pPr>
            <a:r>
              <a:rPr lang="en" sz="3600" cap="all" dirty="0">
                <a:solidFill>
                  <a:schemeClr val="bg1"/>
                </a:solidFill>
                <a:latin typeface="Myriad Pro Light" panose="020B0403030403020204" pitchFamily="34" charset="0"/>
              </a:rPr>
              <a:t>Personal Goals:</a:t>
            </a:r>
          </a:p>
        </p:txBody>
      </p:sp>
      <p:sp>
        <p:nvSpPr>
          <p:cNvPr id="285" name="Shape 285"/>
          <p:cNvSpPr txBox="1"/>
          <p:nvPr/>
        </p:nvSpPr>
        <p:spPr>
          <a:xfrm>
            <a:off x="415462" y="1745766"/>
            <a:ext cx="6027074" cy="2568712"/>
          </a:xfrm>
          <a:prstGeom prst="rect">
            <a:avLst/>
          </a:prstGeom>
          <a:noFill/>
          <a:ln>
            <a:noFill/>
          </a:ln>
        </p:spPr>
        <p:txBody>
          <a:bodyPr lIns="68569" tIns="34275" rIns="68569" bIns="34275" anchor="t" anchorCtr="0">
            <a:noAutofit/>
          </a:bodyPr>
          <a:lstStyle/>
          <a:p>
            <a:pPr>
              <a:lnSpc>
                <a:spcPct val="115000"/>
              </a:lnSpc>
              <a:buClr>
                <a:srgbClr val="000000"/>
              </a:buClr>
              <a:buSzPct val="25000"/>
            </a:pPr>
            <a:r>
              <a:rPr lang="en" sz="2000" dirty="0">
                <a:solidFill>
                  <a:schemeClr val="bg1"/>
                </a:solidFill>
                <a:latin typeface="Myriad Pro" panose="020B0503030403020204" pitchFamily="34" charset="0"/>
              </a:rPr>
              <a:t>In order to be achievable, goals should be specific and realistic.  </a:t>
            </a:r>
          </a:p>
          <a:p>
            <a:pPr>
              <a:lnSpc>
                <a:spcPct val="115000"/>
              </a:lnSpc>
              <a:buClr>
                <a:srgbClr val="000000"/>
              </a:buClr>
            </a:pPr>
            <a:endParaRPr sz="2000" dirty="0">
              <a:solidFill>
                <a:schemeClr val="bg1"/>
              </a:solidFill>
              <a:latin typeface="Myriad Pro" panose="020B0503030403020204" pitchFamily="34" charset="0"/>
            </a:endParaRPr>
          </a:p>
          <a:p>
            <a:pPr>
              <a:lnSpc>
                <a:spcPct val="115000"/>
              </a:lnSpc>
              <a:buClr>
                <a:srgbClr val="000000"/>
              </a:buClr>
              <a:buSzPct val="25000"/>
            </a:pPr>
            <a:r>
              <a:rPr lang="en" sz="2000" dirty="0">
                <a:solidFill>
                  <a:schemeClr val="bg1"/>
                </a:solidFill>
                <a:latin typeface="Myriad Pro" panose="020B0503030403020204" pitchFamily="34" charset="0"/>
              </a:rPr>
              <a:t>What are some practical changes that you would like to make in your own practice, to make your classroom as accessible as possible for all students? </a:t>
            </a:r>
            <a:r>
              <a:rPr lang="en" sz="2000" dirty="0">
                <a:solidFill>
                  <a:schemeClr val="tx1">
                    <a:lumMod val="65000"/>
                    <a:lumOff val="35000"/>
                  </a:schemeClr>
                </a:solidFill>
                <a:latin typeface="Myriad Pro" panose="020B0503030403020204" pitchFamily="34" charset="0"/>
                <a:ea typeface="Calibri"/>
                <a:cs typeface="Calibri"/>
                <a:sym typeface="Calibri"/>
              </a:rPr>
              <a:t>	</a:t>
            </a:r>
          </a:p>
          <a:p>
            <a:pPr>
              <a:buClr>
                <a:srgbClr val="000000"/>
              </a:buClr>
            </a:pPr>
            <a:endParaRPr sz="1500" dirty="0">
              <a:solidFill>
                <a:schemeClr val="dk1"/>
              </a:solidFill>
              <a:latin typeface="Myriad Pro" panose="020B0503030403020204" pitchFamily="34" charset="0"/>
              <a:ea typeface="Calibri"/>
              <a:cs typeface="Calibri"/>
              <a:sym typeface="Calibri"/>
            </a:endParaRPr>
          </a:p>
          <a:p>
            <a:pPr>
              <a:buClr>
                <a:srgbClr val="000000"/>
              </a:buClr>
            </a:pPr>
            <a:endParaRPr sz="1500" b="1" dirty="0">
              <a:solidFill>
                <a:schemeClr val="dk1"/>
              </a:solidFill>
              <a:latin typeface="Myriad Pro" panose="020B050303040302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943</Words>
  <Application>Microsoft Office PowerPoint</Application>
  <PresentationFormat>Custom</PresentationFormat>
  <Paragraphs>104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Myriad Pro</vt:lpstr>
      <vt:lpstr>Myriad Pro Light</vt:lpstr>
      <vt:lpstr>1_Office Theme</vt:lpstr>
      <vt:lpstr>PowerPoint Presentation</vt:lpstr>
      <vt:lpstr>PowerPoint Presentation</vt:lpstr>
      <vt:lpstr>PowerPoint Presentation</vt:lpstr>
      <vt:lpstr>PowerPoint Presentation</vt:lpstr>
      <vt:lpstr>What I Wish My  Instructors Knew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workshop 4</dc:title>
  <dc:creator>Myriam Spencer</dc:creator>
  <cp:lastModifiedBy>casinstall</cp:lastModifiedBy>
  <cp:revision>11</cp:revision>
  <dcterms:modified xsi:type="dcterms:W3CDTF">2017-04-24T19:08:39Z</dcterms:modified>
</cp:coreProperties>
</file>