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29"/>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Lst>
  <p:sldSz cx="9144000" cy="6858000" type="screen4x3"/>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11" d="100"/>
          <a:sy n="111" d="100"/>
        </p:scale>
        <p:origin x="504" y="15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2971799" cy="458788"/>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Clr>
                <a:schemeClr val="dk1"/>
              </a:buClr>
              <a:buFont typeface="Calibri"/>
              <a:buNone/>
              <a:defRPr sz="1200" b="0" i="0" u="none" strike="noStrike" cap="none">
                <a:solidFill>
                  <a:schemeClr val="dk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4" name="Shape 4"/>
          <p:cNvSpPr txBox="1">
            <a:spLocks noGrp="1"/>
          </p:cNvSpPr>
          <p:nvPr>
            <p:ph type="dt" idx="10"/>
          </p:nvPr>
        </p:nvSpPr>
        <p:spPr>
          <a:xfrm>
            <a:off x="3884612" y="0"/>
            <a:ext cx="2971799" cy="458788"/>
          </a:xfrm>
          <a:prstGeom prst="rect">
            <a:avLst/>
          </a:prstGeom>
          <a:noFill/>
          <a:ln>
            <a:noFill/>
          </a:ln>
        </p:spPr>
        <p:txBody>
          <a:bodyPr lIns="91425" tIns="91425" rIns="91425" bIns="91425" anchor="t" anchorCtr="0"/>
          <a:lstStyle>
            <a:lvl1pPr marL="0" marR="0" lvl="0" indent="0" algn="r" rtl="0">
              <a:lnSpc>
                <a:spcPct val="100000"/>
              </a:lnSpc>
              <a:spcBef>
                <a:spcPts val="0"/>
              </a:spcBef>
              <a:spcAft>
                <a:spcPts val="0"/>
              </a:spcAft>
              <a:buClr>
                <a:schemeClr val="dk1"/>
              </a:buClr>
              <a:buFont typeface="Calibri"/>
              <a:buNone/>
              <a:defRPr sz="1200" b="0" i="0" u="none" strike="noStrike" cap="none">
                <a:solidFill>
                  <a:schemeClr val="dk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5" name="Shape 5"/>
          <p:cNvSpPr>
            <a:spLocks noGrp="1" noRot="1" noChangeAspect="1"/>
          </p:cNvSpPr>
          <p:nvPr>
            <p:ph type="sldImg" idx="3"/>
          </p:nvPr>
        </p:nvSpPr>
        <p:spPr>
          <a:xfrm>
            <a:off x="1371600" y="1143000"/>
            <a:ext cx="4114800" cy="3086098"/>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 name="Shape 6"/>
          <p:cNvSpPr txBox="1">
            <a:spLocks noGrp="1"/>
          </p:cNvSpPr>
          <p:nvPr>
            <p:ph type="body" idx="1"/>
          </p:nvPr>
        </p:nvSpPr>
        <p:spPr>
          <a:xfrm>
            <a:off x="685800" y="4400550"/>
            <a:ext cx="5486399" cy="3600450"/>
          </a:xfrm>
          <a:prstGeom prst="rect">
            <a:avLst/>
          </a:prstGeom>
          <a:noFill/>
          <a:ln>
            <a:noFill/>
          </a:ln>
        </p:spPr>
        <p:txBody>
          <a:bodyPr lIns="91425" tIns="91425" rIns="91425" bIns="91425" anchor="t" anchorCtr="0"/>
          <a:lstStyle>
            <a:lvl1pPr marL="0" marR="0" lvl="0" indent="0" algn="l" rtl="0">
              <a:spcBef>
                <a:spcPts val="0"/>
              </a:spcBef>
              <a:buClr>
                <a:schemeClr val="dk1"/>
              </a:buClr>
              <a:buFont typeface="Calibri"/>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Clr>
                <a:schemeClr val="dk1"/>
              </a:buClr>
              <a:buFont typeface="Calibri"/>
              <a:buNone/>
              <a:defRPr sz="1200" b="0" i="0" u="none" strike="noStrike" cap="none">
                <a:solidFill>
                  <a:schemeClr val="dk1"/>
                </a:solidFill>
                <a:latin typeface="Calibri"/>
                <a:ea typeface="Calibri"/>
                <a:cs typeface="Calibri"/>
                <a:sym typeface="Calibri"/>
              </a:defRPr>
            </a:lvl2pPr>
            <a:lvl3pPr marL="914400" marR="0" lvl="2" indent="0" algn="l" rtl="0">
              <a:spcBef>
                <a:spcPts val="0"/>
              </a:spcBef>
              <a:buClr>
                <a:schemeClr val="dk1"/>
              </a:buClr>
              <a:buFont typeface="Calibri"/>
              <a:buNone/>
              <a:defRPr sz="1200" b="0" i="0" u="none" strike="noStrike" cap="none">
                <a:solidFill>
                  <a:schemeClr val="dk1"/>
                </a:solidFill>
                <a:latin typeface="Calibri"/>
                <a:ea typeface="Calibri"/>
                <a:cs typeface="Calibri"/>
                <a:sym typeface="Calibri"/>
              </a:defRPr>
            </a:lvl3pPr>
            <a:lvl4pPr marL="1371600" marR="0" lvl="3" indent="0" algn="l" rtl="0">
              <a:spcBef>
                <a:spcPts val="0"/>
              </a:spcBef>
              <a:buClr>
                <a:schemeClr val="dk1"/>
              </a:buClr>
              <a:buFont typeface="Calibri"/>
              <a:buNone/>
              <a:defRPr sz="1200" b="0" i="0" u="none" strike="noStrike" cap="none">
                <a:solidFill>
                  <a:schemeClr val="dk1"/>
                </a:solidFill>
                <a:latin typeface="Calibri"/>
                <a:ea typeface="Calibri"/>
                <a:cs typeface="Calibri"/>
                <a:sym typeface="Calibri"/>
              </a:defRPr>
            </a:lvl4pPr>
            <a:lvl5pPr marL="1828800" marR="0" lvl="4" indent="0" algn="l" rtl="0">
              <a:spcBef>
                <a:spcPts val="0"/>
              </a:spcBef>
              <a:buClr>
                <a:schemeClr val="dk1"/>
              </a:buClr>
              <a:buFont typeface="Calibri"/>
              <a:buNone/>
              <a:defRPr sz="1200" b="0" i="0" u="none" strike="noStrike" cap="none">
                <a:solidFill>
                  <a:schemeClr val="dk1"/>
                </a:solidFill>
                <a:latin typeface="Calibri"/>
                <a:ea typeface="Calibri"/>
                <a:cs typeface="Calibri"/>
                <a:sym typeface="Calibri"/>
              </a:defRPr>
            </a:lvl5pPr>
            <a:lvl6pPr marL="2286000" marR="0" lvl="5" indent="0" algn="l" rtl="0">
              <a:spcBef>
                <a:spcPts val="0"/>
              </a:spcBef>
              <a:buClr>
                <a:schemeClr val="dk1"/>
              </a:buClr>
              <a:buFont typeface="Calibri"/>
              <a:buNone/>
              <a:defRPr sz="1200" b="0" i="0" u="none" strike="noStrike" cap="none">
                <a:solidFill>
                  <a:schemeClr val="dk1"/>
                </a:solidFill>
                <a:latin typeface="Calibri"/>
                <a:ea typeface="Calibri"/>
                <a:cs typeface="Calibri"/>
                <a:sym typeface="Calibri"/>
              </a:defRPr>
            </a:lvl6pPr>
            <a:lvl7pPr marL="2743200" marR="0" lvl="6" indent="0" algn="l" rtl="0">
              <a:spcBef>
                <a:spcPts val="0"/>
              </a:spcBef>
              <a:buClr>
                <a:schemeClr val="dk1"/>
              </a:buClr>
              <a:buFont typeface="Calibri"/>
              <a:buNone/>
              <a:defRPr sz="1200" b="0" i="0" u="none" strike="noStrike" cap="none">
                <a:solidFill>
                  <a:schemeClr val="dk1"/>
                </a:solidFill>
                <a:latin typeface="Calibri"/>
                <a:ea typeface="Calibri"/>
                <a:cs typeface="Calibri"/>
                <a:sym typeface="Calibri"/>
              </a:defRPr>
            </a:lvl7pPr>
            <a:lvl8pPr marL="3200400" marR="0" lvl="7" indent="0" algn="l" rtl="0">
              <a:spcBef>
                <a:spcPts val="0"/>
              </a:spcBef>
              <a:buClr>
                <a:schemeClr val="dk1"/>
              </a:buClr>
              <a:buFont typeface="Calibri"/>
              <a:buNone/>
              <a:defRPr sz="1200" b="0" i="0" u="none" strike="noStrike" cap="none">
                <a:solidFill>
                  <a:schemeClr val="dk1"/>
                </a:solidFill>
                <a:latin typeface="Calibri"/>
                <a:ea typeface="Calibri"/>
                <a:cs typeface="Calibri"/>
                <a:sym typeface="Calibri"/>
              </a:defRPr>
            </a:lvl8pPr>
            <a:lvl9pPr marL="3657600" marR="0" lvl="8" indent="0" algn="l" rtl="0">
              <a:spcBef>
                <a:spcPts val="0"/>
              </a:spcBef>
              <a:buClr>
                <a:schemeClr val="dk1"/>
              </a:buClr>
              <a:buFont typeface="Calibri"/>
              <a:buNone/>
              <a:defRPr sz="1200" b="0" i="0" u="none" strike="noStrike" cap="none">
                <a:solidFill>
                  <a:schemeClr val="dk1"/>
                </a:solidFill>
                <a:latin typeface="Calibri"/>
                <a:ea typeface="Calibri"/>
                <a:cs typeface="Calibri"/>
                <a:sym typeface="Calibri"/>
              </a:defRPr>
            </a:lvl9pPr>
          </a:lstStyle>
          <a:p>
            <a:endParaRPr/>
          </a:p>
        </p:txBody>
      </p:sp>
      <p:sp>
        <p:nvSpPr>
          <p:cNvPr id="7" name="Shape 7"/>
          <p:cNvSpPr txBox="1">
            <a:spLocks noGrp="1"/>
          </p:cNvSpPr>
          <p:nvPr>
            <p:ph type="ftr" idx="11"/>
          </p:nvPr>
        </p:nvSpPr>
        <p:spPr>
          <a:xfrm>
            <a:off x="0" y="8685213"/>
            <a:ext cx="2971799" cy="458785"/>
          </a:xfrm>
          <a:prstGeom prst="rect">
            <a:avLst/>
          </a:prstGeom>
          <a:noFill/>
          <a:ln>
            <a:noFill/>
          </a:ln>
        </p:spPr>
        <p:txBody>
          <a:bodyPr lIns="91425" tIns="91425" rIns="91425" bIns="91425" anchor="b" anchorCtr="0"/>
          <a:lstStyle>
            <a:lvl1pPr marL="0" marR="0" lvl="0" indent="0" algn="l" rtl="0">
              <a:lnSpc>
                <a:spcPct val="100000"/>
              </a:lnSpc>
              <a:spcBef>
                <a:spcPts val="0"/>
              </a:spcBef>
              <a:spcAft>
                <a:spcPts val="0"/>
              </a:spcAft>
              <a:buClr>
                <a:schemeClr val="dk1"/>
              </a:buClr>
              <a:buFont typeface="Calibri"/>
              <a:buNone/>
              <a:defRPr sz="1200" b="0" i="0" u="none" strike="noStrike" cap="none">
                <a:solidFill>
                  <a:schemeClr val="dk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8" name="Shape 8"/>
          <p:cNvSpPr txBox="1">
            <a:spLocks noGrp="1"/>
          </p:cNvSpPr>
          <p:nvPr>
            <p:ph type="sldNum" idx="12"/>
          </p:nvPr>
        </p:nvSpPr>
        <p:spPr>
          <a:xfrm>
            <a:off x="3884612" y="8685213"/>
            <a:ext cx="2971799" cy="458785"/>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CA" sz="1200" b="0" i="0" u="none" strike="noStrike" cap="none">
                <a:solidFill>
                  <a:schemeClr val="dk1"/>
                </a:solidFill>
                <a:latin typeface="Calibri"/>
                <a:ea typeface="Calibri"/>
                <a:cs typeface="Calibri"/>
                <a:sym typeface="Calibri"/>
              </a:rPr>
              <a:t>‹#›</a:t>
            </a:fld>
            <a:endParaRPr lang="en-CA"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635089957"/>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sswdcourse.jibc.ca/wp-content/uploads/2016/03/Three-Principles-of-UDL.pdf"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Shape 85"/>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86" name="Shape 86"/>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lnSpc>
                <a:spcPct val="115000"/>
              </a:lnSpc>
              <a:spcBef>
                <a:spcPts val="0"/>
              </a:spcBef>
              <a:spcAft>
                <a:spcPts val="0"/>
              </a:spcAft>
              <a:buClr>
                <a:srgbClr val="000000"/>
              </a:buClr>
              <a:buSzPct val="25000"/>
              <a:buFont typeface="Arial"/>
              <a:buNone/>
            </a:pPr>
            <a:r>
              <a:rPr lang="en-CA" sz="1200" b="0" i="0" u="none" strike="noStrike" cap="none">
                <a:solidFill>
                  <a:srgbClr val="000000"/>
                </a:solidFill>
                <a:latin typeface="Arial"/>
                <a:ea typeface="Arial"/>
                <a:cs typeface="Arial"/>
                <a:sym typeface="Arial"/>
              </a:rPr>
              <a:t>Introduction</a:t>
            </a:r>
          </a:p>
          <a:p>
            <a:pPr marL="0" marR="0" lvl="0" indent="0" algn="l" rtl="0">
              <a:lnSpc>
                <a:spcPct val="115000"/>
              </a:lnSpc>
              <a:spcBef>
                <a:spcPts val="0"/>
              </a:spcBef>
              <a:spcAft>
                <a:spcPts val="0"/>
              </a:spcAft>
              <a:buClr>
                <a:srgbClr val="000000"/>
              </a:buClr>
              <a:buSzPct val="25000"/>
              <a:buFont typeface="Arial"/>
              <a:buNone/>
            </a:pPr>
            <a:r>
              <a:rPr lang="en-CA" sz="1200" b="0" i="0" u="none" strike="noStrike" cap="none">
                <a:solidFill>
                  <a:srgbClr val="000000"/>
                </a:solidFill>
                <a:latin typeface="Arial"/>
                <a:ea typeface="Arial"/>
                <a:cs typeface="Arial"/>
                <a:sym typeface="Arial"/>
              </a:rPr>
              <a:t> </a:t>
            </a:r>
          </a:p>
          <a:p>
            <a:pPr marL="0" marR="0" lvl="0" indent="0" algn="l" rtl="0">
              <a:lnSpc>
                <a:spcPct val="115000"/>
              </a:lnSpc>
              <a:spcBef>
                <a:spcPts val="0"/>
              </a:spcBef>
              <a:spcAft>
                <a:spcPts val="0"/>
              </a:spcAft>
              <a:buClr>
                <a:srgbClr val="000000"/>
              </a:buClr>
              <a:buSzPct val="25000"/>
              <a:buFont typeface="Arial"/>
              <a:buNone/>
            </a:pPr>
            <a:r>
              <a:rPr lang="en-CA">
                <a:solidFill>
                  <a:srgbClr val="000000"/>
                </a:solidFill>
                <a:latin typeface="Arial"/>
                <a:ea typeface="Arial"/>
                <a:cs typeface="Arial"/>
                <a:sym typeface="Arial"/>
              </a:rPr>
              <a:t>It can be challenging for instructors to know where to start in improving the accessibility and inclusiveness of their classrooms for students with disabilities. </a:t>
            </a:r>
            <a:r>
              <a:rPr lang="en-CA" sz="1200" b="0" i="0" u="none" strike="noStrike" cap="none">
                <a:solidFill>
                  <a:srgbClr val="000000"/>
                </a:solidFill>
                <a:latin typeface="Arial"/>
                <a:ea typeface="Arial"/>
                <a:cs typeface="Arial"/>
                <a:sym typeface="Arial"/>
              </a:rPr>
              <a:t>The aim of this workshop is to provide instructors with practical “rubber hits the road” tools for supporting students with disabilities. One of the intentions of this workshop is to demonstrate that by making learning environments more inclusive, all students will be better served – not just those with a disability.  If instructors are willing to make an initial time investment, be aware and empathetic and work together, it is very likely that they will be able to deliver more effective lessons and assessments to a broader audience and everyone will benefit.  This workshop helps to consider options for flexible teaching and evaluation methods that accommodate a variety of learning needs. </a:t>
            </a:r>
            <a:r>
              <a:rPr lang="en-CA">
                <a:solidFill>
                  <a:srgbClr val="000000"/>
                </a:solidFill>
                <a:latin typeface="Arial"/>
                <a:ea typeface="Arial"/>
                <a:cs typeface="Arial"/>
                <a:sym typeface="Arial"/>
              </a:rPr>
              <a:t>(consider environments too)</a:t>
            </a:r>
          </a:p>
        </p:txBody>
      </p:sp>
      <p:sp>
        <p:nvSpPr>
          <p:cNvPr id="87" name="Shape 87"/>
          <p:cNvSpPr txBox="1">
            <a:spLocks noGrp="1"/>
          </p:cNvSpPr>
          <p:nvPr>
            <p:ph type="sldNum" idx="12"/>
          </p:nvPr>
        </p:nvSpPr>
        <p:spPr>
          <a:xfrm>
            <a:off x="3884612" y="8685213"/>
            <a:ext cx="2971799" cy="458785"/>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CA" sz="1200" b="0" i="0" u="none" strike="noStrike" cap="none">
                <a:solidFill>
                  <a:schemeClr val="dk1"/>
                </a:solidFill>
                <a:latin typeface="Calibri"/>
                <a:ea typeface="Calibri"/>
                <a:cs typeface="Calibri"/>
                <a:sym typeface="Calibri"/>
              </a:rPr>
              <a:t>1</a:t>
            </a:fld>
            <a:endParaRPr lang="en-CA"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8111021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Shape 169"/>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70" name="Shape 170"/>
          <p:cNvSpPr txBox="1">
            <a:spLocks noGrp="1"/>
          </p:cNvSpPr>
          <p:nvPr>
            <p:ph type="body" idx="1"/>
          </p:nvPr>
        </p:nvSpPr>
        <p:spPr>
          <a:xfrm>
            <a:off x="685800" y="4400550"/>
            <a:ext cx="5486399" cy="3600599"/>
          </a:xfrm>
          <a:prstGeom prst="rect">
            <a:avLst/>
          </a:prstGeom>
          <a:noFill/>
          <a:ln>
            <a:noFill/>
          </a:ln>
        </p:spPr>
        <p:txBody>
          <a:bodyPr lIns="91425" tIns="91425" rIns="91425" bIns="91425" anchor="t" anchorCtr="0">
            <a:noAutofit/>
          </a:bodyPr>
          <a:lstStyle/>
          <a:p>
            <a:pPr marL="0" marR="0" lvl="0" indent="0" algn="l" rtl="0">
              <a:lnSpc>
                <a:spcPct val="115000"/>
              </a:lnSpc>
              <a:spcBef>
                <a:spcPts val="0"/>
              </a:spcBef>
              <a:spcAft>
                <a:spcPts val="0"/>
              </a:spcAft>
              <a:buClr>
                <a:srgbClr val="333333"/>
              </a:buClr>
              <a:buSzPct val="25000"/>
              <a:buFont typeface="Arial"/>
              <a:buNone/>
            </a:pPr>
            <a:r>
              <a:rPr lang="en-CA" sz="1200" b="0" i="0" u="none" strike="noStrike" cap="none">
                <a:solidFill>
                  <a:srgbClr val="333333"/>
                </a:solidFill>
                <a:latin typeface="Arial"/>
                <a:ea typeface="Arial"/>
                <a:cs typeface="Arial"/>
                <a:sym typeface="Arial"/>
              </a:rPr>
              <a:t>Architectural or physical barriers</a:t>
            </a:r>
          </a:p>
          <a:p>
            <a:pPr marL="0" marR="0" lvl="0" indent="0" algn="l" rtl="0">
              <a:lnSpc>
                <a:spcPct val="115000"/>
              </a:lnSpc>
              <a:spcBef>
                <a:spcPts val="0"/>
              </a:spcBef>
              <a:spcAft>
                <a:spcPts val="0"/>
              </a:spcAft>
              <a:buClr>
                <a:srgbClr val="000000"/>
              </a:buClr>
              <a:buSzPct val="25000"/>
              <a:buFont typeface="Arial"/>
              <a:buNone/>
            </a:pPr>
            <a:r>
              <a:rPr lang="en-CA" sz="1200" b="0" i="0" u="none" strike="noStrike" cap="none">
                <a:solidFill>
                  <a:srgbClr val="000000"/>
                </a:solidFill>
                <a:latin typeface="Arial"/>
                <a:ea typeface="Arial"/>
                <a:cs typeface="Arial"/>
                <a:sym typeface="Arial"/>
              </a:rPr>
              <a:t> </a:t>
            </a:r>
          </a:p>
          <a:p>
            <a:pPr marL="0" marR="0" lvl="0" indent="0" algn="l" rtl="0">
              <a:lnSpc>
                <a:spcPct val="115000"/>
              </a:lnSpc>
              <a:spcBef>
                <a:spcPts val="0"/>
              </a:spcBef>
              <a:spcAft>
                <a:spcPts val="0"/>
              </a:spcAft>
              <a:buClr>
                <a:srgbClr val="000000"/>
              </a:buClr>
              <a:buSzPct val="25000"/>
              <a:buFont typeface="Arial"/>
              <a:buNone/>
            </a:pPr>
            <a:r>
              <a:rPr lang="en-CA">
                <a:solidFill>
                  <a:srgbClr val="000000"/>
                </a:solidFill>
                <a:latin typeface="Arial"/>
                <a:ea typeface="Arial"/>
                <a:cs typeface="Arial"/>
                <a:sym typeface="Arial"/>
              </a:rPr>
              <a:t>Depending on the age of your school’s infrastructure, it can be an ongoing process </a:t>
            </a:r>
            <a:r>
              <a:rPr lang="en-CA" sz="1200" b="0" i="0" u="none" strike="noStrike" cap="none">
                <a:solidFill>
                  <a:srgbClr val="000000"/>
                </a:solidFill>
                <a:latin typeface="Arial"/>
                <a:ea typeface="Arial"/>
                <a:cs typeface="Arial"/>
                <a:sym typeface="Arial"/>
              </a:rPr>
              <a:t>to improve accessibility throughout the campus</a:t>
            </a:r>
            <a:r>
              <a:rPr lang="en-CA">
                <a:solidFill>
                  <a:srgbClr val="000000"/>
                </a:solidFill>
                <a:latin typeface="Arial"/>
                <a:ea typeface="Arial"/>
                <a:cs typeface="Arial"/>
                <a:sym typeface="Arial"/>
              </a:rPr>
              <a:t> especially for buildings that were not originally constructed with accessibility in mind</a:t>
            </a:r>
            <a:r>
              <a:rPr lang="en-CA" sz="1200" b="0" i="0" u="none" strike="noStrike" cap="none">
                <a:solidFill>
                  <a:srgbClr val="000000"/>
                </a:solidFill>
                <a:latin typeface="Arial"/>
                <a:ea typeface="Arial"/>
                <a:cs typeface="Arial"/>
                <a:sym typeface="Arial"/>
              </a:rPr>
              <a:t>. </a:t>
            </a:r>
            <a:r>
              <a:rPr lang="en-CA">
                <a:solidFill>
                  <a:srgbClr val="000000"/>
                </a:solidFill>
                <a:latin typeface="Arial"/>
                <a:ea typeface="Arial"/>
                <a:cs typeface="Arial"/>
                <a:sym typeface="Arial"/>
              </a:rPr>
              <a:t>In some cases physical barriers can be removed with the assistance of the Disability Service Coordinator. This can include arrangements for accessible parking, or arrangements for specialized seating in the classroom to address chronic pain issues. Many architectural barriers can be expensive to implement and so may not always be feasible. Making your Disability Services Office aware of these barriers can help start the conversation around what changes can be reasonably made. Thinking about issues of accessibility should also be part of the planning process when renovations and re-organizations are being planned.</a:t>
            </a:r>
          </a:p>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171" name="Shape 171"/>
          <p:cNvSpPr txBox="1">
            <a:spLocks noGrp="1"/>
          </p:cNvSpPr>
          <p:nvPr>
            <p:ph type="sldNum" idx="12"/>
          </p:nvPr>
        </p:nvSpPr>
        <p:spPr>
          <a:xfrm>
            <a:off x="3884612" y="8685213"/>
            <a:ext cx="2971799" cy="458699"/>
          </a:xfrm>
          <a:prstGeom prst="rect">
            <a:avLst/>
          </a:prstGeom>
          <a:noFill/>
          <a:ln>
            <a:noFill/>
          </a:ln>
        </p:spPr>
        <p:txBody>
          <a:bodyPr lIns="91425" tIns="45700" rIns="91425" bIns="45700" anchor="b"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CA" sz="1400" b="0" i="0" u="none" strike="noStrike" cap="none">
                <a:solidFill>
                  <a:srgbClr val="000000"/>
                </a:solidFill>
                <a:latin typeface="Arial"/>
                <a:ea typeface="Arial"/>
                <a:cs typeface="Arial"/>
                <a:sym typeface="Arial"/>
              </a:rPr>
              <a:t>10</a:t>
            </a:fld>
            <a:endParaRPr lang="en-CA"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6912858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Shape 178"/>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79" name="Shape 179"/>
          <p:cNvSpPr txBox="1">
            <a:spLocks noGrp="1"/>
          </p:cNvSpPr>
          <p:nvPr>
            <p:ph type="body" idx="1"/>
          </p:nvPr>
        </p:nvSpPr>
        <p:spPr>
          <a:xfrm>
            <a:off x="685800" y="4400550"/>
            <a:ext cx="5486399" cy="3600599"/>
          </a:xfrm>
          <a:prstGeom prst="rect">
            <a:avLst/>
          </a:prstGeom>
          <a:noFill/>
          <a:ln>
            <a:noFill/>
          </a:ln>
        </p:spPr>
        <p:txBody>
          <a:bodyPr lIns="91425" tIns="91425" rIns="91425" bIns="91425" anchor="t" anchorCtr="0">
            <a:noAutofit/>
          </a:bodyPr>
          <a:lstStyle/>
          <a:p>
            <a:pPr marL="0" marR="0" lvl="0" indent="0" algn="l" rtl="0">
              <a:lnSpc>
                <a:spcPct val="115000"/>
              </a:lnSpc>
              <a:spcBef>
                <a:spcPts val="0"/>
              </a:spcBef>
              <a:spcAft>
                <a:spcPts val="0"/>
              </a:spcAft>
              <a:buClr>
                <a:srgbClr val="000000"/>
              </a:buClr>
              <a:buSzPct val="25000"/>
              <a:buFont typeface="Arial"/>
              <a:buNone/>
            </a:pPr>
            <a:r>
              <a:rPr lang="en-CA" sz="1200" b="0" i="0" u="none" strike="noStrike" cap="none">
                <a:solidFill>
                  <a:srgbClr val="000000"/>
                </a:solidFill>
                <a:latin typeface="Arial"/>
                <a:ea typeface="Arial"/>
                <a:cs typeface="Arial"/>
                <a:sym typeface="Arial"/>
              </a:rPr>
              <a:t>Information or communications</a:t>
            </a:r>
            <a:r>
              <a:rPr lang="en-CA" sz="1200" b="0" i="0" u="none" strike="noStrike" cap="none">
                <a:solidFill>
                  <a:srgbClr val="333333"/>
                </a:solidFill>
                <a:latin typeface="Arial"/>
                <a:ea typeface="Arial"/>
                <a:cs typeface="Arial"/>
                <a:sym typeface="Arial"/>
              </a:rPr>
              <a:t> barriers</a:t>
            </a:r>
          </a:p>
          <a:p>
            <a:pPr marL="0" marR="0" lvl="0" indent="0" algn="l" rtl="0">
              <a:lnSpc>
                <a:spcPct val="115000"/>
              </a:lnSpc>
              <a:spcBef>
                <a:spcPts val="0"/>
              </a:spcBef>
              <a:spcAft>
                <a:spcPts val="0"/>
              </a:spcAft>
              <a:buClr>
                <a:srgbClr val="000000"/>
              </a:buClr>
              <a:buSzPct val="25000"/>
              <a:buFont typeface="Arial"/>
              <a:buNone/>
            </a:pPr>
            <a:endParaRPr>
              <a:solidFill>
                <a:srgbClr val="333333"/>
              </a:solidFill>
              <a:latin typeface="Arial"/>
              <a:ea typeface="Arial"/>
              <a:cs typeface="Arial"/>
              <a:sym typeface="Arial"/>
            </a:endParaRPr>
          </a:p>
          <a:p>
            <a:pPr marL="0" marR="0" lvl="0" indent="0" algn="l" rtl="0">
              <a:lnSpc>
                <a:spcPct val="115000"/>
              </a:lnSpc>
              <a:spcBef>
                <a:spcPts val="0"/>
              </a:spcBef>
              <a:spcAft>
                <a:spcPts val="0"/>
              </a:spcAft>
              <a:buClr>
                <a:srgbClr val="000000"/>
              </a:buClr>
              <a:buSzPct val="25000"/>
              <a:buFont typeface="Arial"/>
              <a:buNone/>
            </a:pPr>
            <a:r>
              <a:rPr lang="en-CA">
                <a:solidFill>
                  <a:srgbClr val="333333"/>
                </a:solidFill>
                <a:latin typeface="Arial"/>
                <a:ea typeface="Arial"/>
                <a:cs typeface="Arial"/>
                <a:sym typeface="Arial"/>
              </a:rPr>
              <a:t>Students with disabilities often experience difficulty in processing information in the classroom or in course materials due to the functional impacts of their disability. Some of these barriers are again addressed through academic accommodation (eg. more time for test writing). However, there are still many things that you can consider and do in your classes that can help students in a variety of situations to access information more fully. Some of the best approaches to improving information processing relate to presenting your course goals, content, key concepts, and expectations in a variety of mediums. This helps to ensure that students have the opportunity to access information in a way that is accessible to them. For example, providing your course powerpoint in advance on the course website will allow a student with a visual impairment to access this information ahead of time and to put the powerpoint on their own device so that they are aware of the visual content as it is being presented in class. This approach could also help a student with a learning disability, who needs more time to process written information, by allowing them to take time in advance of class to read the slide content at their own pace. Ensuring that you provide explanations of key concepts in a multi-modal approach, visual, oral, and in a take-away form such as a handout (for later review), is another example of recognizing a diversity of information processing needs. These approaches will help all students in your class as well since all students have certain approaches that work best for them.  </a:t>
            </a:r>
          </a:p>
          <a:p>
            <a:pPr marL="0" marR="0" lvl="0" indent="0" algn="l" rtl="0">
              <a:lnSpc>
                <a:spcPct val="115000"/>
              </a:lnSpc>
              <a:spcBef>
                <a:spcPts val="0"/>
              </a:spcBef>
              <a:spcAft>
                <a:spcPts val="0"/>
              </a:spcAft>
              <a:buClr>
                <a:srgbClr val="000000"/>
              </a:buClr>
              <a:buSzPct val="25000"/>
              <a:buFont typeface="Arial"/>
              <a:buNone/>
            </a:pPr>
            <a:r>
              <a:rPr lang="en-CA" sz="1200" b="0" i="0" u="none" strike="noStrike" cap="none">
                <a:solidFill>
                  <a:srgbClr val="000000"/>
                </a:solidFill>
                <a:latin typeface="Arial"/>
                <a:ea typeface="Arial"/>
                <a:cs typeface="Arial"/>
                <a:sym typeface="Arial"/>
              </a:rPr>
              <a:t> </a:t>
            </a:r>
          </a:p>
          <a:p>
            <a:pPr marL="0" marR="0" lvl="0" indent="0" algn="l" rtl="0">
              <a:lnSpc>
                <a:spcPct val="115000"/>
              </a:lnSpc>
              <a:spcBef>
                <a:spcPts val="0"/>
              </a:spcBef>
              <a:spcAft>
                <a:spcPts val="0"/>
              </a:spcAft>
              <a:buClr>
                <a:srgbClr val="000000"/>
              </a:buClr>
              <a:buSzPct val="25000"/>
              <a:buFont typeface="Arial"/>
              <a:buNone/>
            </a:pPr>
            <a:r>
              <a:rPr lang="en-CA">
                <a:solidFill>
                  <a:srgbClr val="000000"/>
                </a:solidFill>
                <a:latin typeface="Arial"/>
                <a:ea typeface="Arial"/>
                <a:cs typeface="Arial"/>
                <a:sym typeface="Arial"/>
              </a:rPr>
              <a:t>In addition,  course o</a:t>
            </a:r>
            <a:r>
              <a:rPr lang="en-CA" sz="1200" b="0" i="0" u="none" strike="noStrike" cap="none">
                <a:solidFill>
                  <a:srgbClr val="000000"/>
                </a:solidFill>
                <a:latin typeface="Arial"/>
                <a:ea typeface="Arial"/>
                <a:cs typeface="Arial"/>
                <a:sym typeface="Arial"/>
              </a:rPr>
              <a:t>bjectives should be simple and clear and feedback welcome and easy to provide.</a:t>
            </a:r>
          </a:p>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180" name="Shape 180"/>
          <p:cNvSpPr txBox="1">
            <a:spLocks noGrp="1"/>
          </p:cNvSpPr>
          <p:nvPr>
            <p:ph type="sldNum" idx="12"/>
          </p:nvPr>
        </p:nvSpPr>
        <p:spPr>
          <a:xfrm>
            <a:off x="3884612" y="8685213"/>
            <a:ext cx="2971799" cy="458699"/>
          </a:xfrm>
          <a:prstGeom prst="rect">
            <a:avLst/>
          </a:prstGeom>
          <a:noFill/>
          <a:ln>
            <a:noFill/>
          </a:ln>
        </p:spPr>
        <p:txBody>
          <a:bodyPr lIns="91425" tIns="45700" rIns="91425" bIns="45700" anchor="b"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CA" sz="1400" b="0" i="0" u="none" strike="noStrike" cap="none">
                <a:solidFill>
                  <a:srgbClr val="000000"/>
                </a:solidFill>
                <a:latin typeface="Arial"/>
                <a:ea typeface="Arial"/>
                <a:cs typeface="Arial"/>
                <a:sym typeface="Arial"/>
              </a:rPr>
              <a:t>11</a:t>
            </a:fld>
            <a:endParaRPr lang="en-CA"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7483371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Shape 187"/>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88" name="Shape 188"/>
          <p:cNvSpPr txBox="1">
            <a:spLocks noGrp="1"/>
          </p:cNvSpPr>
          <p:nvPr>
            <p:ph type="body" idx="1"/>
          </p:nvPr>
        </p:nvSpPr>
        <p:spPr>
          <a:xfrm>
            <a:off x="685800" y="4400550"/>
            <a:ext cx="5486399" cy="3600599"/>
          </a:xfrm>
          <a:prstGeom prst="rect">
            <a:avLst/>
          </a:prstGeom>
          <a:noFill/>
          <a:ln>
            <a:noFill/>
          </a:ln>
        </p:spPr>
        <p:txBody>
          <a:bodyPr lIns="91425" tIns="91425" rIns="91425" bIns="91425" anchor="t" anchorCtr="0">
            <a:noAutofit/>
          </a:bodyPr>
          <a:lstStyle/>
          <a:p>
            <a:pPr marL="0" marR="0" lvl="0" indent="0" algn="l" rtl="0">
              <a:lnSpc>
                <a:spcPct val="115000"/>
              </a:lnSpc>
              <a:spcBef>
                <a:spcPts val="0"/>
              </a:spcBef>
              <a:spcAft>
                <a:spcPts val="0"/>
              </a:spcAft>
              <a:buClr>
                <a:srgbClr val="000000"/>
              </a:buClr>
              <a:buSzPct val="25000"/>
              <a:buFont typeface="Arial"/>
              <a:buNone/>
            </a:pPr>
            <a:r>
              <a:rPr lang="en-CA" sz="1200" b="0" i="0" u="none" strike="noStrike" cap="none">
                <a:solidFill>
                  <a:srgbClr val="000000"/>
                </a:solidFill>
                <a:latin typeface="Arial"/>
                <a:ea typeface="Arial"/>
                <a:cs typeface="Arial"/>
                <a:sym typeface="Arial"/>
              </a:rPr>
              <a:t>Technological Barriers</a:t>
            </a:r>
          </a:p>
          <a:p>
            <a:pPr marL="0" marR="0" lvl="0" indent="0" algn="l" rtl="0">
              <a:lnSpc>
                <a:spcPct val="115000"/>
              </a:lnSpc>
              <a:spcBef>
                <a:spcPts val="0"/>
              </a:spcBef>
              <a:spcAft>
                <a:spcPts val="0"/>
              </a:spcAft>
              <a:buClr>
                <a:srgbClr val="000000"/>
              </a:buClr>
              <a:buSzPct val="25000"/>
              <a:buFont typeface="Arial"/>
              <a:buNone/>
            </a:pPr>
            <a:r>
              <a:rPr lang="en-CA" sz="1200" b="0" i="0" u="none" strike="noStrike" cap="none">
                <a:solidFill>
                  <a:srgbClr val="000000"/>
                </a:solidFill>
                <a:latin typeface="Arial"/>
                <a:ea typeface="Arial"/>
                <a:cs typeface="Arial"/>
                <a:sym typeface="Arial"/>
              </a:rPr>
              <a:t> </a:t>
            </a:r>
          </a:p>
          <a:p>
            <a:pPr marL="0" marR="0" lvl="0" indent="0" algn="l" rtl="0">
              <a:lnSpc>
                <a:spcPct val="115000"/>
              </a:lnSpc>
              <a:spcBef>
                <a:spcPts val="0"/>
              </a:spcBef>
              <a:spcAft>
                <a:spcPts val="0"/>
              </a:spcAft>
              <a:buClr>
                <a:srgbClr val="333333"/>
              </a:buClr>
              <a:buSzPct val="25000"/>
              <a:buFont typeface="Arial"/>
              <a:buNone/>
            </a:pPr>
            <a:r>
              <a:rPr lang="en-CA" sz="1200" b="0" i="0" u="none" strike="noStrike" cap="none">
                <a:solidFill>
                  <a:srgbClr val="333333"/>
                </a:solidFill>
                <a:highlight>
                  <a:srgbClr val="FFFFFF"/>
                </a:highlight>
                <a:latin typeface="Arial"/>
                <a:ea typeface="Arial"/>
                <a:cs typeface="Arial"/>
                <a:sym typeface="Arial"/>
              </a:rPr>
              <a:t>Technology barriers can occur when a device or technological platform is not accessible to its intended audience and cannot be used with an assistive device.</a:t>
            </a:r>
            <a:r>
              <a:rPr lang="en-CA" sz="1200" b="0" i="0" u="none" strike="noStrike" cap="none">
                <a:solidFill>
                  <a:srgbClr val="333333"/>
                </a:solidFill>
                <a:latin typeface="Arial"/>
                <a:ea typeface="Arial"/>
                <a:cs typeface="Arial"/>
                <a:sym typeface="Arial"/>
              </a:rPr>
              <a:t>  Discussions with specific students may be required to see what actually works best for them and if they are able to access current course materials with the technology that they are using.</a:t>
            </a:r>
          </a:p>
          <a:p>
            <a:pPr marL="0" marR="0" lvl="0" indent="0" algn="l" rtl="0">
              <a:lnSpc>
                <a:spcPct val="115000"/>
              </a:lnSpc>
              <a:spcBef>
                <a:spcPts val="0"/>
              </a:spcBef>
              <a:spcAft>
                <a:spcPts val="0"/>
              </a:spcAft>
              <a:buClr>
                <a:srgbClr val="333333"/>
              </a:buClr>
              <a:buSzPct val="25000"/>
              <a:buFont typeface="Arial"/>
              <a:buNone/>
            </a:pPr>
            <a:endParaRPr>
              <a:solidFill>
                <a:srgbClr val="333333"/>
              </a:solidFill>
              <a:latin typeface="Arial"/>
              <a:ea typeface="Arial"/>
              <a:cs typeface="Arial"/>
              <a:sym typeface="Arial"/>
            </a:endParaRPr>
          </a:p>
          <a:p>
            <a:pPr marL="0" marR="0" lvl="0" indent="0" algn="l" rtl="0">
              <a:lnSpc>
                <a:spcPct val="115000"/>
              </a:lnSpc>
              <a:spcBef>
                <a:spcPts val="0"/>
              </a:spcBef>
              <a:spcAft>
                <a:spcPts val="0"/>
              </a:spcAft>
              <a:buClr>
                <a:srgbClr val="333333"/>
              </a:buClr>
              <a:buSzPct val="25000"/>
              <a:buFont typeface="Arial"/>
              <a:buNone/>
            </a:pPr>
            <a:r>
              <a:rPr lang="en-CA">
                <a:solidFill>
                  <a:srgbClr val="333333"/>
                </a:solidFill>
                <a:latin typeface="Arial"/>
                <a:ea typeface="Arial"/>
                <a:cs typeface="Arial"/>
                <a:sym typeface="Arial"/>
              </a:rPr>
              <a:t>Sometimes the way current technology is being used can also create unintended barriers. For example, if students are not able to see the full screen during demonstrations because of classroom setup. This creates barriers for all students but can magnify existing barriers for students who are already experiencing other impacts of their disability. Working to find solutions to these issues when they are identified is important. </a:t>
            </a:r>
          </a:p>
          <a:p>
            <a:pPr marL="0" marR="0" lvl="0" indent="0" algn="l" rtl="0">
              <a:lnSpc>
                <a:spcPct val="115000"/>
              </a:lnSpc>
              <a:spcBef>
                <a:spcPts val="0"/>
              </a:spcBef>
              <a:spcAft>
                <a:spcPts val="0"/>
              </a:spcAft>
              <a:buClr>
                <a:srgbClr val="333333"/>
              </a:buClr>
              <a:buSzPct val="25000"/>
              <a:buFont typeface="Arial"/>
              <a:buNone/>
            </a:pPr>
            <a:endParaRPr>
              <a:solidFill>
                <a:srgbClr val="333333"/>
              </a:solidFill>
              <a:latin typeface="Arial"/>
              <a:ea typeface="Arial"/>
              <a:cs typeface="Arial"/>
              <a:sym typeface="Arial"/>
            </a:endParaRPr>
          </a:p>
          <a:p>
            <a:pPr marL="0" marR="0" lvl="0" indent="0" algn="l" rtl="0">
              <a:lnSpc>
                <a:spcPct val="115000"/>
              </a:lnSpc>
              <a:spcBef>
                <a:spcPts val="0"/>
              </a:spcBef>
              <a:spcAft>
                <a:spcPts val="0"/>
              </a:spcAft>
              <a:buClr>
                <a:srgbClr val="333333"/>
              </a:buClr>
              <a:buSzPct val="25000"/>
              <a:buFont typeface="Arial"/>
              <a:buNone/>
            </a:pPr>
            <a:r>
              <a:rPr lang="en-CA">
                <a:solidFill>
                  <a:srgbClr val="333333"/>
                </a:solidFill>
                <a:latin typeface="Arial"/>
                <a:ea typeface="Arial"/>
                <a:cs typeface="Arial"/>
                <a:sym typeface="Arial"/>
              </a:rPr>
              <a:t>Technology also provides many opportunities for improving access. Taking time to consider how technology can improve accessibility by discussing with your instructional team, Disability Services staff, and IT staff, can be a good start. </a:t>
            </a:r>
          </a:p>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189" name="Shape 189"/>
          <p:cNvSpPr txBox="1">
            <a:spLocks noGrp="1"/>
          </p:cNvSpPr>
          <p:nvPr>
            <p:ph type="sldNum" idx="12"/>
          </p:nvPr>
        </p:nvSpPr>
        <p:spPr>
          <a:xfrm>
            <a:off x="3884612" y="8685213"/>
            <a:ext cx="2971799" cy="458699"/>
          </a:xfrm>
          <a:prstGeom prst="rect">
            <a:avLst/>
          </a:prstGeom>
          <a:noFill/>
          <a:ln>
            <a:noFill/>
          </a:ln>
        </p:spPr>
        <p:txBody>
          <a:bodyPr lIns="91425" tIns="45700" rIns="91425" bIns="45700" anchor="b"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CA" sz="1400" b="0" i="0" u="none" strike="noStrike" cap="none">
                <a:solidFill>
                  <a:srgbClr val="000000"/>
                </a:solidFill>
                <a:latin typeface="Arial"/>
                <a:ea typeface="Arial"/>
                <a:cs typeface="Arial"/>
                <a:sym typeface="Arial"/>
              </a:rPr>
              <a:t>12</a:t>
            </a:fld>
            <a:endParaRPr lang="en-CA"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8699567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Shape 196"/>
          <p:cNvSpPr txBox="1">
            <a:spLocks noGrp="1"/>
          </p:cNvSpPr>
          <p:nvPr>
            <p:ph type="body" idx="1"/>
          </p:nvPr>
        </p:nvSpPr>
        <p:spPr>
          <a:xfrm>
            <a:off x="685800" y="4400550"/>
            <a:ext cx="5486399" cy="3600450"/>
          </a:xfrm>
          <a:prstGeom prst="rect">
            <a:avLst/>
          </a:prstGeom>
          <a:noFill/>
          <a:ln>
            <a:noFill/>
          </a:ln>
        </p:spPr>
        <p:txBody>
          <a:bodyPr lIns="91425" tIns="91425" rIns="91425" bIns="91425" anchor="t" anchorCtr="0">
            <a:noAutofit/>
          </a:bodyPr>
          <a:lstStyle/>
          <a:p>
            <a:pPr marL="0" marR="0" lvl="0" indent="0" algn="l" rtl="0">
              <a:lnSpc>
                <a:spcPct val="115000"/>
              </a:lnSpc>
              <a:spcBef>
                <a:spcPts val="0"/>
              </a:spcBef>
              <a:spcAft>
                <a:spcPts val="0"/>
              </a:spcAft>
              <a:buClr>
                <a:srgbClr val="000000"/>
              </a:buClr>
              <a:buSzPct val="25000"/>
              <a:buFont typeface="Arial"/>
              <a:buNone/>
            </a:pPr>
            <a:r>
              <a:rPr lang="en-CA" sz="1200" b="0" i="0" u="none" strike="noStrike" cap="none">
                <a:solidFill>
                  <a:srgbClr val="000000"/>
                </a:solidFill>
                <a:latin typeface="Arial"/>
                <a:ea typeface="Arial"/>
                <a:cs typeface="Arial"/>
                <a:sym typeface="Arial"/>
              </a:rPr>
              <a:t>Following two slides:  Scenario Activity</a:t>
            </a:r>
          </a:p>
          <a:p>
            <a:pPr marL="0" marR="0" lvl="0" indent="0" algn="l" rtl="0">
              <a:lnSpc>
                <a:spcPct val="115000"/>
              </a:lnSpc>
              <a:spcBef>
                <a:spcPts val="0"/>
              </a:spcBef>
              <a:spcAft>
                <a:spcPts val="0"/>
              </a:spcAft>
              <a:buClr>
                <a:srgbClr val="000000"/>
              </a:buClr>
              <a:buSzPct val="25000"/>
              <a:buFont typeface="Arial"/>
              <a:buNone/>
            </a:pPr>
            <a:endParaRPr>
              <a:solidFill>
                <a:srgbClr val="000000"/>
              </a:solidFill>
              <a:latin typeface="Arial"/>
              <a:ea typeface="Arial"/>
              <a:cs typeface="Arial"/>
              <a:sym typeface="Arial"/>
            </a:endParaRPr>
          </a:p>
          <a:p>
            <a:pPr marL="0" marR="0" lvl="0" indent="0" algn="l" rtl="0">
              <a:lnSpc>
                <a:spcPct val="115000"/>
              </a:lnSpc>
              <a:spcBef>
                <a:spcPts val="0"/>
              </a:spcBef>
              <a:spcAft>
                <a:spcPts val="0"/>
              </a:spcAft>
              <a:buClr>
                <a:srgbClr val="000000"/>
              </a:buClr>
              <a:buSzPct val="25000"/>
              <a:buFont typeface="Arial"/>
              <a:buNone/>
            </a:pPr>
            <a:r>
              <a:rPr lang="en-CA">
                <a:solidFill>
                  <a:srgbClr val="000000"/>
                </a:solidFill>
                <a:latin typeface="Arial"/>
                <a:ea typeface="Arial"/>
                <a:cs typeface="Arial"/>
                <a:sym typeface="Arial"/>
              </a:rPr>
              <a:t>Now that we have reviewed these five classroom elements with respect to accessibility, let’s try using the tool to assess a learning scenario. </a:t>
            </a:r>
          </a:p>
          <a:p>
            <a:pPr marL="0" marR="0" lvl="0" indent="0" algn="l" rtl="0">
              <a:lnSpc>
                <a:spcPct val="115000"/>
              </a:lnSpc>
              <a:spcBef>
                <a:spcPts val="0"/>
              </a:spcBef>
              <a:spcAft>
                <a:spcPts val="0"/>
              </a:spcAft>
              <a:buClr>
                <a:srgbClr val="000000"/>
              </a:buClr>
              <a:buSzPct val="25000"/>
              <a:buFont typeface="Arial"/>
              <a:buNone/>
            </a:pPr>
            <a:endParaRPr>
              <a:solidFill>
                <a:srgbClr val="000000"/>
              </a:solidFill>
              <a:latin typeface="Arial"/>
              <a:ea typeface="Arial"/>
              <a:cs typeface="Arial"/>
              <a:sym typeface="Arial"/>
            </a:endParaRPr>
          </a:p>
          <a:p>
            <a:pPr marL="0" marR="0" lvl="0" indent="0" algn="l" rtl="0">
              <a:lnSpc>
                <a:spcPct val="115000"/>
              </a:lnSpc>
              <a:spcBef>
                <a:spcPts val="0"/>
              </a:spcBef>
              <a:spcAft>
                <a:spcPts val="0"/>
              </a:spcAft>
              <a:buClr>
                <a:srgbClr val="000000"/>
              </a:buClr>
              <a:buSzPct val="25000"/>
              <a:buFont typeface="Arial"/>
              <a:buNone/>
            </a:pPr>
            <a:r>
              <a:rPr lang="en-CA">
                <a:solidFill>
                  <a:srgbClr val="000000"/>
                </a:solidFill>
                <a:latin typeface="Arial"/>
                <a:ea typeface="Arial"/>
                <a:cs typeface="Arial"/>
                <a:sym typeface="Arial"/>
              </a:rPr>
              <a:t>Facilitator can use the above scenario or can ask participants to draw from their own experience to discuss and ‘try out’ this tool. </a:t>
            </a:r>
          </a:p>
          <a:p>
            <a:pPr marL="0" marR="0" lvl="0" indent="0" algn="l" rtl="0">
              <a:lnSpc>
                <a:spcPct val="115000"/>
              </a:lnSpc>
              <a:spcBef>
                <a:spcPts val="0"/>
              </a:spcBef>
              <a:spcAft>
                <a:spcPts val="0"/>
              </a:spcAft>
              <a:buClr>
                <a:srgbClr val="000000"/>
              </a:buClr>
              <a:buSzPct val="25000"/>
              <a:buFont typeface="Arial"/>
              <a:buNone/>
            </a:pPr>
            <a:endParaRPr>
              <a:solidFill>
                <a:srgbClr val="000000"/>
              </a:solidFill>
              <a:latin typeface="Arial"/>
              <a:ea typeface="Arial"/>
              <a:cs typeface="Arial"/>
              <a:sym typeface="Arial"/>
            </a:endParaRPr>
          </a:p>
          <a:p>
            <a:pPr marL="0" marR="0" lvl="0" indent="0" algn="l" rtl="0">
              <a:lnSpc>
                <a:spcPct val="115000"/>
              </a:lnSpc>
              <a:spcBef>
                <a:spcPts val="0"/>
              </a:spcBef>
              <a:spcAft>
                <a:spcPts val="0"/>
              </a:spcAft>
              <a:buClr>
                <a:srgbClr val="000000"/>
              </a:buClr>
              <a:buSzPct val="25000"/>
              <a:buFont typeface="Arial"/>
              <a:buNone/>
            </a:pPr>
            <a:r>
              <a:rPr lang="en-CA" sz="1200" b="0" i="0" u="none" strike="noStrike" cap="none">
                <a:solidFill>
                  <a:srgbClr val="000000"/>
                </a:solidFill>
                <a:latin typeface="Arial"/>
                <a:ea typeface="Arial"/>
                <a:cs typeface="Arial"/>
                <a:sym typeface="Arial"/>
              </a:rPr>
              <a:t>Suggestions are given on the ne</a:t>
            </a:r>
            <a:r>
              <a:rPr lang="en-CA">
                <a:solidFill>
                  <a:srgbClr val="000000"/>
                </a:solidFill>
                <a:latin typeface="Arial"/>
                <a:ea typeface="Arial"/>
                <a:cs typeface="Arial"/>
                <a:sym typeface="Arial"/>
              </a:rPr>
              <a:t>x</a:t>
            </a:r>
            <a:r>
              <a:rPr lang="en-CA" sz="1200" b="0" i="0" u="none" strike="noStrike" cap="none">
                <a:solidFill>
                  <a:srgbClr val="000000"/>
                </a:solidFill>
                <a:latin typeface="Arial"/>
                <a:ea typeface="Arial"/>
                <a:cs typeface="Arial"/>
                <a:sym typeface="Arial"/>
              </a:rPr>
              <a:t>t slide for possible approaches to the scenario presented on this slide </a:t>
            </a:r>
            <a:r>
              <a:rPr lang="en-CA">
                <a:solidFill>
                  <a:srgbClr val="000000"/>
                </a:solidFill>
                <a:latin typeface="Arial"/>
                <a:ea typeface="Arial"/>
                <a:cs typeface="Arial"/>
                <a:sym typeface="Arial"/>
              </a:rPr>
              <a:t>H</a:t>
            </a:r>
            <a:r>
              <a:rPr lang="en-CA" sz="1200" b="0" i="0" u="none" strike="noStrike" cap="none">
                <a:solidFill>
                  <a:srgbClr val="000000"/>
                </a:solidFill>
                <a:latin typeface="Arial"/>
                <a:ea typeface="Arial"/>
                <a:cs typeface="Arial"/>
                <a:sym typeface="Arial"/>
              </a:rPr>
              <a:t>owever, this is a wonderful opportunity learn from your workshop participants by asking for their ideas and kindling an open discussion of what has worked in the past or not and the lessons learned from participants experiences.  What worked?  Why? What might you do differently next time?</a:t>
            </a:r>
          </a:p>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197" name="Shape 197"/>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9293596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Shape 205"/>
          <p:cNvSpPr txBox="1">
            <a:spLocks noGrp="1"/>
          </p:cNvSpPr>
          <p:nvPr>
            <p:ph type="body" idx="1"/>
          </p:nvPr>
        </p:nvSpPr>
        <p:spPr>
          <a:xfrm>
            <a:off x="685800" y="4400550"/>
            <a:ext cx="5486399" cy="360045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r>
              <a:rPr lang="en-CA" sz="1200" b="0" i="0" u="none" strike="noStrike" cap="none">
                <a:solidFill>
                  <a:schemeClr val="dk1"/>
                </a:solidFill>
                <a:latin typeface="Calibri"/>
                <a:ea typeface="Calibri"/>
                <a:cs typeface="Calibri"/>
                <a:sym typeface="Calibri"/>
              </a:rPr>
              <a:t>See previous slide</a:t>
            </a:r>
          </a:p>
        </p:txBody>
      </p:sp>
      <p:sp>
        <p:nvSpPr>
          <p:cNvPr id="206" name="Shape 206"/>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23036310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Shape 214"/>
          <p:cNvSpPr txBox="1">
            <a:spLocks noGrp="1"/>
          </p:cNvSpPr>
          <p:nvPr>
            <p:ph type="body" idx="1"/>
          </p:nvPr>
        </p:nvSpPr>
        <p:spPr>
          <a:xfrm>
            <a:off x="685800" y="4400550"/>
            <a:ext cx="5486399" cy="3600450"/>
          </a:xfrm>
          <a:prstGeom prst="rect">
            <a:avLst/>
          </a:prstGeom>
          <a:noFill/>
          <a:ln>
            <a:noFill/>
          </a:ln>
        </p:spPr>
        <p:txBody>
          <a:bodyPr lIns="91425" tIns="91425" rIns="91425" bIns="91425" anchor="t" anchorCtr="0">
            <a:noAutofit/>
          </a:bodyPr>
          <a:lstStyle/>
          <a:p>
            <a:pPr marL="0" marR="0" lvl="0" indent="0" algn="l" rtl="0">
              <a:spcBef>
                <a:spcPts val="0"/>
              </a:spcBef>
              <a:spcAft>
                <a:spcPts val="0"/>
              </a:spcAft>
              <a:buClr>
                <a:schemeClr val="dk1"/>
              </a:buClr>
              <a:buSzPct val="25000"/>
              <a:buFont typeface="Calibri"/>
              <a:buNone/>
            </a:pPr>
            <a:r>
              <a:rPr lang="en-CA" sz="1200" b="0" i="0" u="none" strike="noStrike" cap="none">
                <a:solidFill>
                  <a:schemeClr val="dk1"/>
                </a:solidFill>
                <a:latin typeface="Calibri"/>
                <a:ea typeface="Calibri"/>
                <a:cs typeface="Calibri"/>
                <a:sym typeface="Calibri"/>
              </a:rPr>
              <a:t>UDL is a framework being used in many educational institutions to help instructors and staff assess their learning environments and make improvements to increase accessibility and inclusiveness for diverse learners.  An important concept to introduce here to participants is that UDL is something that, whether they realize it or not, is already </a:t>
            </a:r>
            <a:r>
              <a:rPr lang="en-CA"/>
              <a:t>gaining significant ground</a:t>
            </a:r>
            <a:r>
              <a:rPr lang="en-CA" sz="1200" b="0" i="0" u="none" strike="noStrike" cap="none">
                <a:solidFill>
                  <a:schemeClr val="dk1"/>
                </a:solidFill>
                <a:latin typeface="Calibri"/>
                <a:ea typeface="Calibri"/>
                <a:cs typeface="Calibri"/>
                <a:sym typeface="Calibri"/>
              </a:rPr>
              <a:t> in society.  Small changes can make a big impact to ALL students.  </a:t>
            </a:r>
          </a:p>
          <a:p>
            <a:pPr marL="0" marR="0" lvl="0" indent="0" algn="l" rtl="0">
              <a:spcBef>
                <a:spcPts val="0"/>
              </a:spcBef>
              <a:spcAft>
                <a:spcPts val="0"/>
              </a:spcAft>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ct val="25000"/>
              <a:buFont typeface="Calibri"/>
              <a:buNone/>
            </a:pPr>
            <a:r>
              <a:rPr lang="en-CA" sz="1200" b="0" i="0" u="none" strike="noStrike" cap="none">
                <a:solidFill>
                  <a:schemeClr val="dk1"/>
                </a:solidFill>
                <a:latin typeface="Calibri"/>
                <a:ea typeface="Calibri"/>
                <a:cs typeface="Calibri"/>
                <a:sym typeface="Calibri"/>
              </a:rPr>
              <a:t>In architecture, this approach focuses on thinking about meeting the needs of diverse individuals during the design phase instead of trying to react to barriers or needs after the fact. The result is designs that are flexible and provide a variety of options for use. For example, an architect may consider how people who have difficulty with mobility will access a building while designing the building, providing ramps and automatic door options at various entrances for example. This provides a great benefit to these individuals but also to others such as families with strollers or delivery personnel. Also, because this access was built into the design at the start, there is no need to react to this barrier after the fact, which can be much more costly and potentially less well integrated into the building design.  </a:t>
            </a:r>
          </a:p>
          <a:p>
            <a:pPr marL="0" marR="0" lvl="0" indent="0" algn="l" rtl="0">
              <a:spcBef>
                <a:spcPts val="0"/>
              </a:spcBef>
              <a:spcAft>
                <a:spcPts val="0"/>
              </a:spcAft>
              <a:buClr>
                <a:schemeClr val="dk1"/>
              </a:buClr>
              <a:buSzPct val="25000"/>
              <a:buFont typeface="Calibri"/>
              <a:buNone/>
            </a:pPr>
            <a:r>
              <a:rPr lang="en-CA" sz="1200" b="0" i="0" u="none" strike="noStrike" cap="none">
                <a:solidFill>
                  <a:schemeClr val="dk1"/>
                </a:solidFill>
                <a:latin typeface="Calibri"/>
                <a:ea typeface="Calibri"/>
                <a:cs typeface="Calibri"/>
                <a:sym typeface="Calibri"/>
              </a:rPr>
              <a:t> </a:t>
            </a:r>
          </a:p>
          <a:p>
            <a:pPr marL="0" marR="0" lvl="0" indent="0" algn="l" rtl="0">
              <a:spcBef>
                <a:spcPts val="0"/>
              </a:spcBef>
              <a:spcAft>
                <a:spcPts val="0"/>
              </a:spcAft>
              <a:buClr>
                <a:schemeClr val="dk1"/>
              </a:buClr>
              <a:buSzPct val="25000"/>
              <a:buFont typeface="Calibri"/>
              <a:buNone/>
            </a:pPr>
            <a:r>
              <a:rPr lang="en-CA" sz="1200" b="0" i="0" u="none" strike="noStrike" cap="none">
                <a:solidFill>
                  <a:schemeClr val="dk1"/>
                </a:solidFill>
                <a:latin typeface="Calibri"/>
                <a:ea typeface="Calibri"/>
                <a:cs typeface="Calibri"/>
                <a:sym typeface="Calibri"/>
              </a:rPr>
              <a:t>In a similar way, Universal Design for Learning (UDL) provides an outline of how College &amp; University staff and faculty can take a proactive approach to planning their courses and programs by thinking about the needs of a range of students when they are designing or modifying their courses. </a:t>
            </a:r>
          </a:p>
          <a:p>
            <a:pPr marL="0" marR="0" lvl="0" indent="0" algn="l" rtl="0">
              <a:spcBef>
                <a:spcPts val="0"/>
              </a:spcBef>
              <a:spcAft>
                <a:spcPts val="0"/>
              </a:spcAft>
              <a:buClr>
                <a:schemeClr val="dk1"/>
              </a:buClr>
              <a:buSzPct val="25000"/>
              <a:buFont typeface="Calibri"/>
              <a:buNone/>
            </a:pPr>
            <a:endParaRPr/>
          </a:p>
          <a:p>
            <a:pPr marL="0" marR="0" lvl="0" indent="0" algn="l" rtl="0">
              <a:spcBef>
                <a:spcPts val="0"/>
              </a:spcBef>
              <a:spcAft>
                <a:spcPts val="0"/>
              </a:spcAft>
              <a:buClr>
                <a:schemeClr val="dk1"/>
              </a:buClr>
              <a:buSzPct val="25000"/>
              <a:buFont typeface="Calibri"/>
              <a:buNone/>
            </a:pPr>
            <a:r>
              <a:rPr lang="en-CA" sz="1200" b="0" i="0" u="none" strike="noStrike" cap="none">
                <a:solidFill>
                  <a:schemeClr val="dk1"/>
                </a:solidFill>
                <a:latin typeface="Calibri"/>
                <a:ea typeface="Calibri"/>
                <a:cs typeface="Calibri"/>
                <a:sym typeface="Calibri"/>
              </a:rPr>
              <a:t>In the previous section, we introduced a tool that can help you to look at how accessible your classroom and course is for diverse learners. In this section, we will talk about some of the benefits of UDL for yourself and your students, as another approach to exploring and implementing changes to im</a:t>
            </a:r>
            <a:r>
              <a:rPr lang="en-CA"/>
              <a:t>prove access and inclusiveness in your classrooms. We </a:t>
            </a:r>
            <a:r>
              <a:rPr lang="en-CA" sz="1200" b="0" i="0" u="none" strike="noStrike" cap="none">
                <a:solidFill>
                  <a:schemeClr val="dk1"/>
                </a:solidFill>
                <a:latin typeface="Calibri"/>
                <a:ea typeface="Calibri"/>
                <a:cs typeface="Calibri"/>
                <a:sym typeface="Calibri"/>
              </a:rPr>
              <a:t> will look at the principles behind UDL, and how you can use </a:t>
            </a:r>
            <a:r>
              <a:rPr lang="en-CA"/>
              <a:t>these principles</a:t>
            </a:r>
            <a:r>
              <a:rPr lang="en-CA" sz="1200" b="0" i="0" u="none" strike="noStrike" cap="none">
                <a:solidFill>
                  <a:schemeClr val="dk1"/>
                </a:solidFill>
                <a:latin typeface="Calibri"/>
                <a:ea typeface="Calibri"/>
                <a:cs typeface="Calibri"/>
                <a:sym typeface="Calibri"/>
              </a:rPr>
              <a:t> in your course planning.</a:t>
            </a:r>
          </a:p>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215" name="Shape 215"/>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22511691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Shape 229"/>
          <p:cNvSpPr txBox="1">
            <a:spLocks noGrp="1"/>
          </p:cNvSpPr>
          <p:nvPr>
            <p:ph type="body" idx="1"/>
          </p:nvPr>
        </p:nvSpPr>
        <p:spPr>
          <a:xfrm>
            <a:off x="685800" y="4400550"/>
            <a:ext cx="5486399" cy="360045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r>
              <a:rPr lang="en-CA" sz="1200" b="0" i="0" u="none" strike="noStrike" cap="none">
                <a:solidFill>
                  <a:schemeClr val="dk1"/>
                </a:solidFill>
                <a:latin typeface="Calibri"/>
                <a:ea typeface="Calibri"/>
                <a:cs typeface="Calibri"/>
                <a:sym typeface="Calibri"/>
              </a:rPr>
              <a:t>Researchers determined that when principles of universal design were applied to the learning environment, it improved opportunities for learning for all students. A course designed using UDL principles is more flexible and student-centred, enabling the students to make choices or be more involved in the learning process by providing multiple ways to access content and express their learning. </a:t>
            </a:r>
          </a:p>
        </p:txBody>
      </p:sp>
      <p:sp>
        <p:nvSpPr>
          <p:cNvPr id="230" name="Shape 230"/>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23627671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Shape 239"/>
          <p:cNvSpPr txBox="1">
            <a:spLocks noGrp="1"/>
          </p:cNvSpPr>
          <p:nvPr>
            <p:ph type="body" idx="1"/>
          </p:nvPr>
        </p:nvSpPr>
        <p:spPr>
          <a:xfrm>
            <a:off x="685800" y="4400550"/>
            <a:ext cx="5486399" cy="3600450"/>
          </a:xfrm>
          <a:prstGeom prst="rect">
            <a:avLst/>
          </a:prstGeom>
          <a:noFill/>
          <a:ln>
            <a:noFill/>
          </a:ln>
        </p:spPr>
        <p:txBody>
          <a:bodyPr lIns="91425" tIns="91425" rIns="91425" bIns="91425" anchor="t" anchorCtr="0">
            <a:noAutofit/>
          </a:bodyPr>
          <a:lstStyle/>
          <a:p>
            <a:pPr marL="0" marR="0" lvl="0" indent="0" algn="l" rtl="0">
              <a:lnSpc>
                <a:spcPct val="115000"/>
              </a:lnSpc>
              <a:spcBef>
                <a:spcPts val="0"/>
              </a:spcBef>
              <a:spcAft>
                <a:spcPts val="0"/>
              </a:spcAft>
              <a:buClr>
                <a:srgbClr val="000000"/>
              </a:buClr>
              <a:buSzPct val="25000"/>
              <a:buFont typeface="Arial"/>
              <a:buNone/>
            </a:pPr>
            <a:r>
              <a:rPr lang="en-CA" sz="1200" b="1" i="0" u="none" strike="noStrike" cap="none">
                <a:solidFill>
                  <a:srgbClr val="000000"/>
                </a:solidFill>
                <a:latin typeface="Arial"/>
                <a:ea typeface="Arial"/>
                <a:cs typeface="Arial"/>
                <a:sym typeface="Arial"/>
              </a:rPr>
              <a:t>Provides increased flexibility &amp; options for all students</a:t>
            </a:r>
          </a:p>
          <a:p>
            <a:pPr marL="0" marR="0" lvl="0" indent="0" algn="l" rtl="0">
              <a:lnSpc>
                <a:spcPct val="115000"/>
              </a:lnSpc>
              <a:spcBef>
                <a:spcPts val="0"/>
              </a:spcBef>
              <a:spcAft>
                <a:spcPts val="0"/>
              </a:spcAft>
              <a:buClr>
                <a:srgbClr val="000000"/>
              </a:buClr>
              <a:buSzPct val="25000"/>
              <a:buFont typeface="Arial"/>
              <a:buNone/>
            </a:pPr>
            <a:r>
              <a:rPr lang="en-CA" sz="1200" b="0" i="0" u="none" strike="noStrike" cap="none">
                <a:solidFill>
                  <a:srgbClr val="000000"/>
                </a:solidFill>
                <a:latin typeface="Arial"/>
                <a:ea typeface="Arial"/>
                <a:cs typeface="Arial"/>
                <a:sym typeface="Arial"/>
              </a:rPr>
              <a:t>Using this approach, instructors do not consider that all students learn in the same way. Instead they consider that their students will have a variety of learning styles, strengths and weaknesses, and personal characteristics, that will influence how they take in knowledge, use it, and express it. In recognizing this, instructors:</a:t>
            </a:r>
          </a:p>
          <a:p>
            <a:pPr marL="342900" marR="0" lvl="0" indent="-342900" algn="l" rtl="0">
              <a:spcBef>
                <a:spcPts val="0"/>
              </a:spcBef>
              <a:spcAft>
                <a:spcPts val="0"/>
              </a:spcAft>
              <a:buClr>
                <a:schemeClr val="dk1"/>
              </a:buClr>
              <a:buSzPct val="100000"/>
              <a:buFont typeface="Arial"/>
              <a:buChar char="●"/>
            </a:pPr>
            <a:r>
              <a:rPr lang="en-CA" sz="1200" b="0" i="0" u="none" strike="noStrike" cap="none">
                <a:solidFill>
                  <a:schemeClr val="dk1"/>
                </a:solidFill>
                <a:latin typeface="Calibri"/>
                <a:ea typeface="Calibri"/>
                <a:cs typeface="Calibri"/>
                <a:sym typeface="Calibri"/>
              </a:rPr>
              <a:t>present their materials using a variety of methods, both for teaching and course materials consider how the classroom setting will be experienced by different students, and</a:t>
            </a:r>
          </a:p>
          <a:p>
            <a:pPr marL="342900" marR="0" lvl="0" indent="-342900" algn="l" rtl="0">
              <a:spcBef>
                <a:spcPts val="0"/>
              </a:spcBef>
              <a:spcAft>
                <a:spcPts val="0"/>
              </a:spcAft>
              <a:buClr>
                <a:schemeClr val="dk1"/>
              </a:buClr>
              <a:buSzPct val="100000"/>
              <a:buFont typeface="Arial"/>
              <a:buChar char="●"/>
            </a:pPr>
            <a:r>
              <a:rPr lang="en-CA" sz="1200" b="0" i="0" u="none" strike="noStrike" cap="none">
                <a:solidFill>
                  <a:schemeClr val="dk1"/>
                </a:solidFill>
                <a:latin typeface="Calibri"/>
                <a:ea typeface="Calibri"/>
                <a:cs typeface="Calibri"/>
                <a:sym typeface="Calibri"/>
              </a:rPr>
              <a:t>provide a variety of options for learning supports and for assessment (assignments and tests).</a:t>
            </a:r>
          </a:p>
          <a:p>
            <a:pPr marL="0" marR="0" lvl="0" indent="0" algn="l" rtl="0">
              <a:spcBef>
                <a:spcPts val="0"/>
              </a:spcBef>
              <a:spcAft>
                <a:spcPts val="0"/>
              </a:spcAft>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lt1"/>
              </a:buClr>
              <a:buSzPct val="25000"/>
              <a:buFont typeface="Arial"/>
              <a:buNone/>
            </a:pPr>
            <a:r>
              <a:rPr lang="en-CA" sz="1200" b="1" i="0" u="none" strike="noStrike" cap="none">
                <a:solidFill>
                  <a:schemeClr val="lt1"/>
                </a:solidFill>
                <a:latin typeface="Arial"/>
                <a:ea typeface="Arial"/>
                <a:cs typeface="Arial"/>
                <a:sym typeface="Arial"/>
              </a:rPr>
              <a:t>1.  Reduces or eliminates the need for individual accommodations</a:t>
            </a:r>
          </a:p>
          <a:p>
            <a:pPr marL="0" marR="0" lvl="0" indent="0" algn="l" rtl="0">
              <a:lnSpc>
                <a:spcPct val="115000"/>
              </a:lnSpc>
              <a:spcBef>
                <a:spcPts val="0"/>
              </a:spcBef>
              <a:spcAft>
                <a:spcPts val="0"/>
              </a:spcAft>
              <a:buClr>
                <a:srgbClr val="000000"/>
              </a:buClr>
              <a:buSzPct val="25000"/>
              <a:buFont typeface="Arial"/>
              <a:buNone/>
            </a:pPr>
            <a:r>
              <a:rPr lang="en-CA" sz="1200" b="0" i="0" u="none" strike="noStrike" cap="none">
                <a:solidFill>
                  <a:srgbClr val="000000"/>
                </a:solidFill>
                <a:latin typeface="Arial"/>
                <a:ea typeface="Arial"/>
                <a:cs typeface="Arial"/>
                <a:sym typeface="Arial"/>
              </a:rPr>
              <a:t>This can mean that students with disabilities will have a greater ability to</a:t>
            </a:r>
            <a:r>
              <a:rPr lang="en-CA">
                <a:solidFill>
                  <a:srgbClr val="000000"/>
                </a:solidFill>
                <a:latin typeface="Arial"/>
                <a:ea typeface="Arial"/>
                <a:cs typeface="Arial"/>
                <a:sym typeface="Arial"/>
              </a:rPr>
              <a:t> </a:t>
            </a:r>
            <a:r>
              <a:rPr lang="en-CA" sz="1200" b="0" i="0" u="none" strike="noStrike" cap="none">
                <a:solidFill>
                  <a:srgbClr val="000000"/>
                </a:solidFill>
                <a:latin typeface="Arial"/>
                <a:ea typeface="Arial"/>
                <a:cs typeface="Arial"/>
                <a:sym typeface="Arial"/>
              </a:rPr>
              <a:t>participate in the course in the same way as all other students, and can help to reduce time and effort by instructors and students in making </a:t>
            </a:r>
            <a:r>
              <a:rPr lang="en-CA">
                <a:solidFill>
                  <a:srgbClr val="000000"/>
                </a:solidFill>
                <a:latin typeface="Arial"/>
                <a:ea typeface="Arial"/>
                <a:cs typeface="Arial"/>
                <a:sym typeface="Arial"/>
              </a:rPr>
              <a:t>individual accommodation </a:t>
            </a:r>
            <a:r>
              <a:rPr lang="en-CA" sz="1200" b="0" i="0" u="none" strike="noStrike" cap="none">
                <a:solidFill>
                  <a:srgbClr val="000000"/>
                </a:solidFill>
                <a:latin typeface="Arial"/>
                <a:ea typeface="Arial"/>
                <a:cs typeface="Arial"/>
                <a:sym typeface="Arial"/>
              </a:rPr>
              <a:t>arrangements. For example, if all students are provided with options for both a take home exam and a timed test, students with disabilities may find that the take-home exam eliminates their need for a separate testing setting to obtain more time. If instructors provide videotapes of their lectures and copies of lecture notes for all students, it could eliminate the need for students with disabilities to digitally record their lectures or to request a note-taker.</a:t>
            </a:r>
          </a:p>
          <a:p>
            <a:pPr marL="0" marR="0" lvl="0" indent="0" algn="l" rtl="0">
              <a:lnSpc>
                <a:spcPct val="100000"/>
              </a:lnSpc>
              <a:spcBef>
                <a:spcPts val="0"/>
              </a:spcBef>
              <a:spcAft>
                <a:spcPts val="0"/>
              </a:spcAft>
              <a:buClr>
                <a:schemeClr val="lt1"/>
              </a:buClr>
              <a:buSzPct val="25000"/>
              <a:buFont typeface="Arial"/>
              <a:buNone/>
            </a:pPr>
            <a:r>
              <a:rPr lang="en-CA" sz="1200" b="1" i="0" u="none" strike="noStrike" cap="none">
                <a:solidFill>
                  <a:schemeClr val="lt1"/>
                </a:solidFill>
                <a:latin typeface="Arial"/>
                <a:ea typeface="Arial"/>
                <a:cs typeface="Arial"/>
                <a:sym typeface="Arial"/>
              </a:rPr>
              <a:t>2.  Can help focus attention on concrete and specific course outcomes</a:t>
            </a:r>
          </a:p>
          <a:p>
            <a:pPr marL="0" marR="0" lvl="0" indent="0" algn="l" rtl="0">
              <a:lnSpc>
                <a:spcPct val="100000"/>
              </a:lnSpc>
              <a:spcBef>
                <a:spcPts val="0"/>
              </a:spcBef>
              <a:spcAft>
                <a:spcPts val="0"/>
              </a:spcAft>
              <a:buClr>
                <a:schemeClr val="dk1"/>
              </a:buClr>
              <a:buSzPct val="25000"/>
              <a:buFont typeface="Calibri"/>
              <a:buNone/>
            </a:pPr>
            <a:r>
              <a:rPr lang="en-CA"/>
              <a:t>UDL also provides instructors with a strong impetus </a:t>
            </a:r>
            <a:r>
              <a:rPr lang="en-CA" sz="1200" b="0" i="0" u="none" strike="noStrike" cap="none">
                <a:solidFill>
                  <a:schemeClr val="dk1"/>
                </a:solidFill>
                <a:latin typeface="Calibri"/>
                <a:ea typeface="Calibri"/>
                <a:cs typeface="Calibri"/>
                <a:sym typeface="Calibri"/>
              </a:rPr>
              <a:t>to clearly identify the skills students are expected to master and the knowledge that is critical. </a:t>
            </a:r>
            <a:r>
              <a:rPr lang="en-CA"/>
              <a:t>Clear course outcomes will greatly help instructors to</a:t>
            </a:r>
            <a:r>
              <a:rPr lang="en-CA" sz="1200" b="0" i="0" u="none" strike="noStrike" cap="none">
                <a:solidFill>
                  <a:schemeClr val="dk1"/>
                </a:solidFill>
                <a:latin typeface="Calibri"/>
                <a:ea typeface="Calibri"/>
                <a:cs typeface="Calibri"/>
                <a:sym typeface="Calibri"/>
              </a:rPr>
              <a:t> determine what options for assessment will not interfere with these, and what methods of delivery and student engagement will be a good fit for the type of knowledge they are presenting and the skills they are working to develop in students.</a:t>
            </a:r>
          </a:p>
          <a:p>
            <a:pPr marL="0" marR="0" lvl="0" indent="0" algn="l" rtl="0">
              <a:spcBef>
                <a:spcPts val="0"/>
              </a:spcBef>
              <a:spcAft>
                <a:spcPts val="0"/>
              </a:spcAft>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lt1"/>
              </a:buClr>
              <a:buSzPct val="25000"/>
              <a:buFont typeface="Arial"/>
              <a:buNone/>
            </a:pPr>
            <a:r>
              <a:rPr lang="en-CA" sz="1200" b="1" i="0" u="none" strike="noStrike" cap="none">
                <a:solidFill>
                  <a:schemeClr val="lt1"/>
                </a:solidFill>
                <a:latin typeface="Arial"/>
                <a:ea typeface="Arial"/>
                <a:cs typeface="Arial"/>
                <a:sym typeface="Arial"/>
              </a:rPr>
              <a:t>3.  Takes into account many types of diversity, not only differences related to a disability</a:t>
            </a:r>
          </a:p>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240" name="Shape 240"/>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232732746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Shape 251"/>
          <p:cNvSpPr txBox="1">
            <a:spLocks noGrp="1"/>
          </p:cNvSpPr>
          <p:nvPr>
            <p:ph type="body" idx="1"/>
          </p:nvPr>
        </p:nvSpPr>
        <p:spPr>
          <a:xfrm>
            <a:off x="685800" y="4400550"/>
            <a:ext cx="5486399" cy="3600450"/>
          </a:xfrm>
          <a:prstGeom prst="rect">
            <a:avLst/>
          </a:prstGeom>
          <a:noFill/>
          <a:ln>
            <a:noFill/>
          </a:ln>
        </p:spPr>
        <p:txBody>
          <a:bodyPr lIns="91425" tIns="91425" rIns="91425" bIns="91425" anchor="t" anchorCtr="0">
            <a:noAutofit/>
          </a:bodyPr>
          <a:lstStyle/>
          <a:p>
            <a:pPr marL="0" marR="0" lvl="0" indent="0" algn="l" rtl="0">
              <a:lnSpc>
                <a:spcPct val="115000"/>
              </a:lnSpc>
              <a:spcBef>
                <a:spcPts val="0"/>
              </a:spcBef>
              <a:spcAft>
                <a:spcPts val="0"/>
              </a:spcAft>
              <a:buClr>
                <a:srgbClr val="000000"/>
              </a:buClr>
              <a:buSzPct val="25000"/>
              <a:buFont typeface="Arial"/>
              <a:buNone/>
            </a:pPr>
            <a:r>
              <a:rPr lang="en-CA" sz="900" b="1" i="0" u="none" strike="noStrike" cap="none">
                <a:solidFill>
                  <a:srgbClr val="000000"/>
                </a:solidFill>
                <a:latin typeface="Arial"/>
                <a:ea typeface="Arial"/>
                <a:cs typeface="Arial"/>
                <a:sym typeface="Arial"/>
              </a:rPr>
              <a:t>Post-Video Reflection Questions</a:t>
            </a:r>
          </a:p>
          <a:p>
            <a:pPr marL="342900" marR="0" lvl="0" indent="-342900" algn="l" rtl="0">
              <a:spcBef>
                <a:spcPts val="0"/>
              </a:spcBef>
              <a:spcAft>
                <a:spcPts val="0"/>
              </a:spcAft>
              <a:buClr>
                <a:schemeClr val="dk1"/>
              </a:buClr>
              <a:buSzPct val="100000"/>
              <a:buFont typeface="Arial"/>
              <a:buChar char="●"/>
            </a:pPr>
            <a:r>
              <a:rPr lang="en-CA" sz="1200" b="0" i="0" u="none" strike="noStrike" cap="none">
                <a:solidFill>
                  <a:schemeClr val="dk1"/>
                </a:solidFill>
                <a:latin typeface="Calibri"/>
                <a:ea typeface="Calibri"/>
                <a:cs typeface="Calibri"/>
                <a:sym typeface="Calibri"/>
              </a:rPr>
              <a:t>What do you see as the potential benefits and drawbacks to designing your course for universal accessibility? </a:t>
            </a:r>
          </a:p>
          <a:p>
            <a:pPr marL="342900" marR="0" lvl="0" indent="-342900" algn="l" rtl="0">
              <a:spcBef>
                <a:spcPts val="0"/>
              </a:spcBef>
              <a:spcAft>
                <a:spcPts val="0"/>
              </a:spcAft>
              <a:buClr>
                <a:schemeClr val="dk1"/>
              </a:buClr>
              <a:buSzPct val="100000"/>
              <a:buFont typeface="Arial"/>
              <a:buChar char="●"/>
            </a:pPr>
            <a:r>
              <a:rPr lang="en-CA" sz="1200" b="0" i="0" u="none" strike="noStrike" cap="none">
                <a:solidFill>
                  <a:schemeClr val="dk1"/>
                </a:solidFill>
                <a:latin typeface="Calibri"/>
                <a:ea typeface="Calibri"/>
                <a:cs typeface="Calibri"/>
                <a:sym typeface="Calibri"/>
              </a:rPr>
              <a:t>At this point, do you see more benefits to the individual accommodations approach, or to Universal Design? Why?</a:t>
            </a:r>
          </a:p>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252" name="Shape 252"/>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213162507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txBox="1">
            <a:spLocks noGrp="1"/>
          </p:cNvSpPr>
          <p:nvPr>
            <p:ph type="body" idx="1"/>
          </p:nvPr>
        </p:nvSpPr>
        <p:spPr>
          <a:xfrm>
            <a:off x="685800" y="4400550"/>
            <a:ext cx="5486399" cy="360045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r>
              <a:rPr lang="en-CA" sz="1200" b="0" i="0" u="none" strike="noStrike" cap="none">
                <a:solidFill>
                  <a:schemeClr val="dk1"/>
                </a:solidFill>
                <a:latin typeface="Calibri"/>
                <a:ea typeface="Calibri"/>
                <a:cs typeface="Calibri"/>
                <a:sym typeface="Calibri"/>
              </a:rPr>
              <a:t>Each of these three points will be broken down in the following slides.</a:t>
            </a:r>
          </a:p>
        </p:txBody>
      </p:sp>
      <p:sp>
        <p:nvSpPr>
          <p:cNvPr id="261" name="Shape 261"/>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23917356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Shape 95"/>
          <p:cNvSpPr txBox="1">
            <a:spLocks noGrp="1"/>
          </p:cNvSpPr>
          <p:nvPr>
            <p:ph type="body" idx="1"/>
          </p:nvPr>
        </p:nvSpPr>
        <p:spPr>
          <a:xfrm>
            <a:off x="685800" y="4400550"/>
            <a:ext cx="5486400" cy="3600600"/>
          </a:xfrm>
          <a:prstGeom prst="rect">
            <a:avLst/>
          </a:prstGeom>
          <a:noFill/>
          <a:ln>
            <a:noFill/>
          </a:ln>
        </p:spPr>
        <p:txBody>
          <a:bodyPr lIns="91425" tIns="91425" rIns="91425" bIns="91425" anchor="t" anchorCtr="0">
            <a:noAutofit/>
          </a:bodyPr>
          <a:lstStyle/>
          <a:p>
            <a:pPr marL="0" marR="0" lvl="0" indent="0" algn="l" rtl="0">
              <a:lnSpc>
                <a:spcPct val="115000"/>
              </a:lnSpc>
              <a:spcBef>
                <a:spcPts val="0"/>
              </a:spcBef>
              <a:spcAft>
                <a:spcPts val="0"/>
              </a:spcAft>
              <a:buClr>
                <a:srgbClr val="000000"/>
              </a:buClr>
              <a:buSzPct val="25000"/>
              <a:buFont typeface="Arial"/>
              <a:buNone/>
            </a:pPr>
            <a:r>
              <a:rPr lang="en-CA" sz="1200" b="0" i="0" u="none" strike="noStrike" cap="none" dirty="0">
                <a:solidFill>
                  <a:srgbClr val="000000"/>
                </a:solidFill>
                <a:latin typeface="Arial"/>
                <a:ea typeface="Arial"/>
                <a:cs typeface="Arial"/>
                <a:sym typeface="Arial"/>
              </a:rPr>
              <a:t>Course Outline </a:t>
            </a:r>
          </a:p>
          <a:p>
            <a:pPr marL="0" marR="0" lvl="0" indent="0" algn="l" rtl="0">
              <a:lnSpc>
                <a:spcPct val="115000"/>
              </a:lnSpc>
              <a:spcBef>
                <a:spcPts val="0"/>
              </a:spcBef>
              <a:spcAft>
                <a:spcPts val="0"/>
              </a:spcAft>
              <a:buClr>
                <a:srgbClr val="000000"/>
              </a:buClr>
              <a:buSzPct val="25000"/>
              <a:buFont typeface="Arial"/>
              <a:buNone/>
            </a:pPr>
            <a:r>
              <a:rPr lang="en-CA" sz="1200" b="0" i="0" u="none" strike="noStrike" cap="none" dirty="0">
                <a:solidFill>
                  <a:srgbClr val="000000"/>
                </a:solidFill>
                <a:latin typeface="Arial"/>
                <a:ea typeface="Arial"/>
                <a:cs typeface="Arial"/>
                <a:sym typeface="Arial"/>
              </a:rPr>
              <a:t> </a:t>
            </a:r>
          </a:p>
          <a:p>
            <a:pPr marL="0" marR="0" lvl="0" indent="0" algn="l" rtl="0">
              <a:spcBef>
                <a:spcPts val="0"/>
              </a:spcBef>
              <a:buClr>
                <a:schemeClr val="dk1"/>
              </a:buClr>
              <a:buSzPct val="25000"/>
              <a:buFont typeface="Arial"/>
              <a:buNone/>
            </a:pPr>
            <a:r>
              <a:rPr lang="en-CA" sz="1200" b="0" i="1" u="none" strike="noStrike" cap="none" dirty="0" smtClean="0">
                <a:solidFill>
                  <a:schemeClr val="dk1"/>
                </a:solidFill>
                <a:latin typeface="Arial"/>
                <a:ea typeface="Arial"/>
                <a:cs typeface="Arial"/>
                <a:sym typeface="Arial"/>
              </a:rPr>
              <a:t>This workshop will help instructors </a:t>
            </a:r>
            <a:r>
              <a:rPr lang="en-CA" sz="1200" b="0" i="1" u="none" strike="noStrike" cap="none" dirty="0">
                <a:solidFill>
                  <a:schemeClr val="dk1"/>
                </a:solidFill>
                <a:latin typeface="Arial"/>
                <a:ea typeface="Arial"/>
                <a:cs typeface="Arial"/>
                <a:sym typeface="Arial"/>
              </a:rPr>
              <a:t>to r</a:t>
            </a:r>
            <a:r>
              <a:rPr lang="en-CA" sz="1200" b="0" i="0" u="none" strike="noStrike" cap="none" dirty="0">
                <a:solidFill>
                  <a:schemeClr val="dk1"/>
                </a:solidFill>
                <a:latin typeface="Arial"/>
                <a:ea typeface="Arial"/>
                <a:cs typeface="Arial"/>
                <a:sym typeface="Arial"/>
              </a:rPr>
              <a:t>ecognize the range of learners and learning styles present in their classrooms, and consider this in relation to teaching, learning, and evaluation practices</a:t>
            </a:r>
          </a:p>
        </p:txBody>
      </p:sp>
      <p:sp>
        <p:nvSpPr>
          <p:cNvPr id="96" name="Shape 96"/>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449846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Shape 267"/>
          <p:cNvSpPr txBox="1">
            <a:spLocks noGrp="1"/>
          </p:cNvSpPr>
          <p:nvPr>
            <p:ph type="body" idx="1"/>
          </p:nvPr>
        </p:nvSpPr>
        <p:spPr>
          <a:xfrm>
            <a:off x="685800" y="4400550"/>
            <a:ext cx="5486399" cy="3600450"/>
          </a:xfrm>
          <a:prstGeom prst="rect">
            <a:avLst/>
          </a:prstGeom>
          <a:noFill/>
          <a:ln>
            <a:noFill/>
          </a:ln>
        </p:spPr>
        <p:txBody>
          <a:bodyPr lIns="91425" tIns="91425" rIns="91425" bIns="91425" anchor="t" anchorCtr="0">
            <a:noAutofit/>
          </a:bodyPr>
          <a:lstStyle/>
          <a:p>
            <a:pPr marL="0" marR="0" lvl="0" indent="0" algn="l" rtl="0">
              <a:lnSpc>
                <a:spcPct val="115000"/>
              </a:lnSpc>
              <a:spcBef>
                <a:spcPts val="0"/>
              </a:spcBef>
              <a:spcAft>
                <a:spcPts val="0"/>
              </a:spcAft>
              <a:buClr>
                <a:srgbClr val="000000"/>
              </a:buClr>
              <a:buSzPct val="25000"/>
              <a:buFont typeface="Arial"/>
              <a:buNone/>
            </a:pPr>
            <a:r>
              <a:rPr lang="en-CA">
                <a:solidFill>
                  <a:srgbClr val="000000"/>
                </a:solidFill>
                <a:latin typeface="Arial"/>
                <a:ea typeface="Arial"/>
                <a:cs typeface="Arial"/>
                <a:sym typeface="Arial"/>
              </a:rPr>
              <a:t>Empathy i</a:t>
            </a:r>
            <a:r>
              <a:rPr lang="en-CA" sz="1200" b="0" i="0" u="none" strike="noStrike" cap="none">
                <a:solidFill>
                  <a:srgbClr val="000000"/>
                </a:solidFill>
                <a:latin typeface="Arial"/>
                <a:ea typeface="Arial"/>
                <a:cs typeface="Arial"/>
                <a:sym typeface="Arial"/>
              </a:rPr>
              <a:t>s different from sympathy</a:t>
            </a:r>
            <a:r>
              <a:rPr lang="en-CA">
                <a:solidFill>
                  <a:srgbClr val="000000"/>
                </a:solidFill>
                <a:latin typeface="Arial"/>
                <a:ea typeface="Arial"/>
                <a:cs typeface="Arial"/>
                <a:sym typeface="Arial"/>
              </a:rPr>
              <a:t>. Sympathy refers to when</a:t>
            </a:r>
            <a:r>
              <a:rPr lang="en-CA" sz="1200" b="0" i="0" u="none" strike="noStrike" cap="none">
                <a:solidFill>
                  <a:srgbClr val="000000"/>
                </a:solidFill>
                <a:latin typeface="Arial"/>
                <a:ea typeface="Arial"/>
                <a:cs typeface="Arial"/>
                <a:sym typeface="Arial"/>
              </a:rPr>
              <a:t> a person considers how they would feel if they themselves had the characteristics or circumstances of another person</a:t>
            </a:r>
            <a:r>
              <a:rPr lang="en-CA">
                <a:solidFill>
                  <a:srgbClr val="000000"/>
                </a:solidFill>
                <a:latin typeface="Arial"/>
                <a:ea typeface="Arial"/>
                <a:cs typeface="Arial"/>
                <a:sym typeface="Arial"/>
              </a:rPr>
              <a:t>, while empathy seeks to understand another person’s perspective from that other person’s viewpoint</a:t>
            </a:r>
            <a:r>
              <a:rPr lang="en-CA" sz="1200" b="0" i="0" u="none" strike="noStrike" cap="none">
                <a:solidFill>
                  <a:srgbClr val="000000"/>
                </a:solidFill>
                <a:latin typeface="Arial"/>
                <a:ea typeface="Arial"/>
                <a:cs typeface="Arial"/>
                <a:sym typeface="Arial"/>
              </a:rPr>
              <a:t>. The distinction between these two approaches is important because empathy seeks to understand someone else’s reality and reactions. It does not assume that the other person will behave or feel as we ourselves would in the same circumstances. Being empathetic requires active listening for, and consideration of another person’s perspective or reality. Empathy is a strong vehicle for building understanding and for demonstrating respect for others who have differences from us.</a:t>
            </a:r>
          </a:p>
          <a:p>
            <a:pPr marL="0" marR="0" lvl="0" indent="0" algn="l" rtl="0">
              <a:lnSpc>
                <a:spcPct val="115000"/>
              </a:lnSpc>
              <a:spcBef>
                <a:spcPts val="0"/>
              </a:spcBef>
              <a:spcAft>
                <a:spcPts val="0"/>
              </a:spcAft>
              <a:buClr>
                <a:srgbClr val="000000"/>
              </a:buClr>
              <a:buSzPct val="25000"/>
              <a:buFont typeface="Arial"/>
              <a:buNone/>
            </a:pPr>
            <a:r>
              <a:rPr lang="en-CA" sz="1200" b="0" i="0" u="none" strike="noStrike" cap="none">
                <a:solidFill>
                  <a:srgbClr val="000000"/>
                </a:solidFill>
                <a:latin typeface="Arial"/>
                <a:ea typeface="Arial"/>
                <a:cs typeface="Arial"/>
                <a:sym typeface="Arial"/>
              </a:rPr>
              <a:t> </a:t>
            </a:r>
          </a:p>
          <a:p>
            <a:pPr marL="0" marR="0" lvl="0" indent="0" algn="l" rtl="0">
              <a:spcBef>
                <a:spcPts val="0"/>
              </a:spcBef>
              <a:spcAft>
                <a:spcPts val="0"/>
              </a:spcAft>
              <a:buClr>
                <a:schemeClr val="dk1"/>
              </a:buClr>
              <a:buSzPct val="25000"/>
              <a:buFont typeface="Arial"/>
              <a:buNone/>
            </a:pPr>
            <a:r>
              <a:rPr lang="en-CA" sz="1200" b="0" i="0" u="none" strike="noStrike" cap="none">
                <a:solidFill>
                  <a:schemeClr val="dk1"/>
                </a:solidFill>
                <a:latin typeface="Arial"/>
                <a:ea typeface="Arial"/>
                <a:cs typeface="Arial"/>
                <a:sym typeface="Arial"/>
              </a:rPr>
              <a:t> </a:t>
            </a:r>
          </a:p>
          <a:p>
            <a:pPr marL="0" marR="0" lvl="0" indent="0" algn="l" rtl="0">
              <a:spcBef>
                <a:spcPts val="0"/>
              </a:spcBef>
              <a:spcAft>
                <a:spcPts val="0"/>
              </a:spcAft>
              <a:buClr>
                <a:schemeClr val="dk1"/>
              </a:buClr>
              <a:buSzPct val="25000"/>
              <a:buFont typeface="Calibri"/>
              <a:buNone/>
            </a:pPr>
            <a:endParaRPr sz="1200" b="0" i="0" u="none" strike="noStrike" cap="none">
              <a:solidFill>
                <a:schemeClr val="dk1"/>
              </a:solidFill>
              <a:latin typeface="Arial"/>
              <a:ea typeface="Arial"/>
              <a:cs typeface="Arial"/>
              <a:sym typeface="Arial"/>
            </a:endParaRPr>
          </a:p>
          <a:p>
            <a:pPr marL="0" marR="0" lvl="0" indent="0" algn="l" rtl="0">
              <a:lnSpc>
                <a:spcPct val="115000"/>
              </a:lnSpc>
              <a:spcBef>
                <a:spcPts val="0"/>
              </a:spcBef>
              <a:spcAft>
                <a:spcPts val="0"/>
              </a:spcAft>
              <a:buClr>
                <a:srgbClr val="000000"/>
              </a:buClr>
              <a:buSzPct val="25000"/>
              <a:buFont typeface="Arial"/>
              <a:buNone/>
            </a:pPr>
            <a:r>
              <a:rPr lang="en-CA" sz="1200" b="0" i="0" u="none" strike="noStrike" cap="none">
                <a:solidFill>
                  <a:srgbClr val="000000"/>
                </a:solidFill>
                <a:latin typeface="Arial"/>
                <a:ea typeface="Arial"/>
                <a:cs typeface="Arial"/>
                <a:sym typeface="Arial"/>
              </a:rPr>
              <a:t>Classroom climate has a strong impact on the experience of diverse learners. Increasing diversity is a reality in most classrooms today. Differences in ability, learning styles, educational and cultural backgrounds, among other factors, mean that it is even more important for faculty to get to know their students. By doing so, they are able to understand better how they learn, when they are experiencing challenges, and what solutions may work for them.</a:t>
            </a:r>
          </a:p>
          <a:p>
            <a:pPr marL="0" marR="0" lvl="0" indent="0" algn="l" rtl="0">
              <a:lnSpc>
                <a:spcPct val="115000"/>
              </a:lnSpc>
              <a:spcBef>
                <a:spcPts val="0"/>
              </a:spcBef>
              <a:spcAft>
                <a:spcPts val="0"/>
              </a:spcAft>
              <a:buClr>
                <a:srgbClr val="000000"/>
              </a:buClr>
              <a:buSzPct val="25000"/>
              <a:buFont typeface="Arial"/>
              <a:buNone/>
            </a:pPr>
            <a:r>
              <a:rPr lang="en-CA" sz="1200" b="0" i="0" u="none" strike="noStrike" cap="none">
                <a:solidFill>
                  <a:srgbClr val="000000"/>
                </a:solidFill>
                <a:latin typeface="Arial"/>
                <a:ea typeface="Arial"/>
                <a:cs typeface="Arial"/>
                <a:sym typeface="Arial"/>
              </a:rPr>
              <a:t> </a:t>
            </a:r>
          </a:p>
          <a:p>
            <a:pPr marL="0" marR="0" lvl="0" indent="0" algn="l" rtl="0">
              <a:lnSpc>
                <a:spcPct val="115000"/>
              </a:lnSpc>
              <a:spcBef>
                <a:spcPts val="0"/>
              </a:spcBef>
              <a:spcAft>
                <a:spcPts val="0"/>
              </a:spcAft>
              <a:buClr>
                <a:srgbClr val="000000"/>
              </a:buClr>
              <a:buSzPct val="25000"/>
              <a:buFont typeface="Arial"/>
              <a:buNone/>
            </a:pPr>
            <a:r>
              <a:rPr lang="en-CA" sz="1200" b="0" i="0" u="none" strike="noStrike" cap="none">
                <a:solidFill>
                  <a:srgbClr val="000000"/>
                </a:solidFill>
                <a:latin typeface="Arial"/>
                <a:ea typeface="Arial"/>
                <a:cs typeface="Arial"/>
                <a:sym typeface="Arial"/>
              </a:rPr>
              <a:t>Orr’s (2009) research found several examples of approaches that students’ reported helped demonstrate an empathetic, understanding, approachable, and respectful attitude towards diversity. Some of these examples include:</a:t>
            </a:r>
          </a:p>
          <a:p>
            <a:pPr marL="0" marR="0" lvl="0" indent="0" algn="l" rtl="0">
              <a:lnSpc>
                <a:spcPct val="115000"/>
              </a:lnSpc>
              <a:spcBef>
                <a:spcPts val="0"/>
              </a:spcBef>
              <a:spcAft>
                <a:spcPts val="0"/>
              </a:spcAft>
              <a:buClr>
                <a:srgbClr val="000000"/>
              </a:buClr>
              <a:buSzPct val="25000"/>
              <a:buFont typeface="Times New Roman"/>
              <a:buNone/>
            </a:pPr>
            <a:r>
              <a:rPr lang="en-CA" sz="1400" b="0" i="0" u="none" strike="noStrike" cap="none">
                <a:solidFill>
                  <a:srgbClr val="000000"/>
                </a:solidFill>
                <a:latin typeface="Times New Roman"/>
                <a:ea typeface="Times New Roman"/>
                <a:cs typeface="Times New Roman"/>
                <a:sym typeface="Times New Roman"/>
              </a:rPr>
              <a:t> </a:t>
            </a:r>
          </a:p>
          <a:p>
            <a:pPr marL="342900" marR="0" lvl="0" indent="-342900" algn="l" rtl="0">
              <a:spcBef>
                <a:spcPts val="0"/>
              </a:spcBef>
              <a:spcAft>
                <a:spcPts val="0"/>
              </a:spcAft>
              <a:buClr>
                <a:schemeClr val="dk1"/>
              </a:buClr>
              <a:buSzPct val="100000"/>
              <a:buFont typeface="Arial"/>
              <a:buChar char="●"/>
            </a:pPr>
            <a:r>
              <a:rPr lang="en-CA" sz="1200" b="0" i="0" u="none" strike="noStrike" cap="none">
                <a:solidFill>
                  <a:schemeClr val="dk1"/>
                </a:solidFill>
                <a:latin typeface="Calibri"/>
                <a:ea typeface="Calibri"/>
                <a:cs typeface="Calibri"/>
                <a:sym typeface="Calibri"/>
              </a:rPr>
              <a:t>providing a variety of means to consult with instructors such as both on-line and in person office hours</a:t>
            </a:r>
          </a:p>
          <a:p>
            <a:pPr marL="342900" marR="0" lvl="0" indent="-342900" algn="l" rtl="0">
              <a:spcBef>
                <a:spcPts val="0"/>
              </a:spcBef>
              <a:spcAft>
                <a:spcPts val="0"/>
              </a:spcAft>
              <a:buClr>
                <a:schemeClr val="dk1"/>
              </a:buClr>
              <a:buSzPct val="100000"/>
              <a:buFont typeface="Arial"/>
              <a:buChar char="●"/>
            </a:pPr>
            <a:r>
              <a:rPr lang="en-CA" sz="1200" b="0" i="0" u="none" strike="noStrike" cap="none">
                <a:solidFill>
                  <a:schemeClr val="dk1"/>
                </a:solidFill>
                <a:latin typeface="Calibri"/>
                <a:ea typeface="Calibri"/>
                <a:cs typeface="Calibri"/>
                <a:sym typeface="Calibri"/>
              </a:rPr>
              <a:t>instructors’ invitation to students to talk with them about any learning challenges and issues early in the course</a:t>
            </a:r>
          </a:p>
          <a:p>
            <a:pPr marL="342900" marR="0" lvl="0" indent="-342900" algn="l" rtl="0">
              <a:spcBef>
                <a:spcPts val="0"/>
              </a:spcBef>
              <a:spcAft>
                <a:spcPts val="0"/>
              </a:spcAft>
              <a:buClr>
                <a:schemeClr val="dk1"/>
              </a:buClr>
              <a:buSzPct val="100000"/>
              <a:buFont typeface="Arial"/>
              <a:buChar char="●"/>
            </a:pPr>
            <a:r>
              <a:rPr lang="en-CA" sz="1200" b="0" i="0" u="none" strike="noStrike" cap="none">
                <a:solidFill>
                  <a:schemeClr val="dk1"/>
                </a:solidFill>
                <a:latin typeface="Calibri"/>
                <a:ea typeface="Calibri"/>
                <a:cs typeface="Calibri"/>
                <a:sym typeface="Calibri"/>
              </a:rPr>
              <a:t>holding high expectations for all students including those with disabilities</a:t>
            </a:r>
          </a:p>
          <a:p>
            <a:pPr marL="342900" marR="0" lvl="0" indent="-342900" algn="l" rtl="0">
              <a:spcBef>
                <a:spcPts val="0"/>
              </a:spcBef>
              <a:spcAft>
                <a:spcPts val="0"/>
              </a:spcAft>
              <a:buClr>
                <a:schemeClr val="dk1"/>
              </a:buClr>
              <a:buSzPct val="100000"/>
              <a:buFont typeface="Arial"/>
              <a:buChar char="●"/>
            </a:pPr>
            <a:r>
              <a:rPr lang="en-CA" sz="1200" b="0" i="0" u="none" strike="noStrike" cap="none">
                <a:solidFill>
                  <a:schemeClr val="dk1"/>
                </a:solidFill>
                <a:latin typeface="Calibri"/>
                <a:ea typeface="Calibri"/>
                <a:cs typeface="Calibri"/>
                <a:sym typeface="Calibri"/>
              </a:rPr>
              <a:t>approaching accommodation needs and assistive technology in the classroom with a cooperative collaborative approach</a:t>
            </a:r>
          </a:p>
          <a:p>
            <a:pPr marL="342900" marR="0" lvl="0" indent="-342900" algn="l" rtl="0">
              <a:spcBef>
                <a:spcPts val="0"/>
              </a:spcBef>
              <a:spcAft>
                <a:spcPts val="0"/>
              </a:spcAft>
              <a:buClr>
                <a:schemeClr val="dk1"/>
              </a:buClr>
              <a:buSzPct val="100000"/>
              <a:buFont typeface="Arial"/>
              <a:buNone/>
            </a:pPr>
            <a:endParaRPr sz="1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ct val="25000"/>
              <a:buFont typeface="Arial"/>
              <a:buNone/>
            </a:pPr>
            <a:r>
              <a:rPr lang="en-CA" sz="1200" b="0" i="0" u="none" strike="noStrike" cap="none">
                <a:solidFill>
                  <a:schemeClr val="dk1"/>
                </a:solidFill>
                <a:latin typeface="Calibri"/>
                <a:ea typeface="Calibri"/>
                <a:cs typeface="Calibri"/>
                <a:sym typeface="Calibri"/>
              </a:rPr>
              <a:t>The attached video demonstrates empathy as a foundation for teaching diverse students promotes a successful learning experience for students, and also provides instructors with the ability to develop understanding and build knowledge on how to respond effectively to diverse learning needs.</a:t>
            </a:r>
          </a:p>
          <a:p>
            <a:pPr marL="342900" marR="0" lvl="0" indent="-342900" algn="l" rtl="0">
              <a:spcBef>
                <a:spcPts val="0"/>
              </a:spcBef>
              <a:spcAft>
                <a:spcPts val="0"/>
              </a:spcAft>
              <a:buClr>
                <a:schemeClr val="dk1"/>
              </a:buClr>
              <a:buSzPct val="100000"/>
              <a:buFont typeface="Arial"/>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268" name="Shape 268"/>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324052210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Shape 276"/>
          <p:cNvSpPr txBox="1">
            <a:spLocks noGrp="1"/>
          </p:cNvSpPr>
          <p:nvPr>
            <p:ph type="body" idx="1"/>
          </p:nvPr>
        </p:nvSpPr>
        <p:spPr>
          <a:xfrm>
            <a:off x="685800" y="4400550"/>
            <a:ext cx="5486399" cy="3600450"/>
          </a:xfrm>
          <a:prstGeom prst="rect">
            <a:avLst/>
          </a:prstGeom>
          <a:noFill/>
          <a:ln>
            <a:noFill/>
          </a:ln>
        </p:spPr>
        <p:txBody>
          <a:bodyPr lIns="91425" tIns="91425" rIns="91425" bIns="91425" anchor="t" anchorCtr="0">
            <a:noAutofit/>
          </a:bodyPr>
          <a:lstStyle/>
          <a:p>
            <a:pPr marL="0" marR="0" lvl="0" indent="0" algn="l" rtl="0">
              <a:lnSpc>
                <a:spcPct val="115000"/>
              </a:lnSpc>
              <a:spcBef>
                <a:spcPts val="0"/>
              </a:spcBef>
              <a:spcAft>
                <a:spcPts val="0"/>
              </a:spcAft>
              <a:buClr>
                <a:srgbClr val="000000"/>
              </a:buClr>
              <a:buSzPct val="25000"/>
              <a:buFont typeface="Arial"/>
              <a:buNone/>
            </a:pPr>
            <a:r>
              <a:rPr lang="en-CA" sz="1200" b="0" i="0" u="none" strike="noStrike" cap="none">
                <a:solidFill>
                  <a:srgbClr val="000000"/>
                </a:solidFill>
                <a:latin typeface="Arial"/>
                <a:ea typeface="Arial"/>
                <a:cs typeface="Arial"/>
                <a:sym typeface="Arial"/>
              </a:rPr>
              <a:t>A clear understanding of your goals will help you to decide what ways of presenting your content will be useful, what learning activities and supports would be helpful in supporting students to apply this knowledge, and what ways you will use to develop and maintain their interest and motivation in the course. As you work forward from these course goals, keep in mind what you know about the range of learners that will likely be in your class and the importance of providing multiple approaches </a:t>
            </a:r>
            <a:r>
              <a:rPr lang="en-CA"/>
              <a:t>to respond to this diversity.</a:t>
            </a:r>
          </a:p>
        </p:txBody>
      </p:sp>
      <p:sp>
        <p:nvSpPr>
          <p:cNvPr id="277" name="Shape 277"/>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404145897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Shape 284"/>
          <p:cNvSpPr txBox="1">
            <a:spLocks noGrp="1"/>
          </p:cNvSpPr>
          <p:nvPr>
            <p:ph type="body" idx="1"/>
          </p:nvPr>
        </p:nvSpPr>
        <p:spPr>
          <a:xfrm>
            <a:off x="685800" y="4400550"/>
            <a:ext cx="5486399" cy="3600450"/>
          </a:xfrm>
          <a:prstGeom prst="rect">
            <a:avLst/>
          </a:prstGeom>
          <a:noFill/>
          <a:ln>
            <a:noFill/>
          </a:ln>
        </p:spPr>
        <p:txBody>
          <a:bodyPr lIns="91425" tIns="91425" rIns="91425" bIns="91425" anchor="t" anchorCtr="0">
            <a:noAutofit/>
          </a:bodyPr>
          <a:lstStyle/>
          <a:p>
            <a:pPr marL="0" marR="0" lvl="0" indent="0" algn="l" rtl="0">
              <a:spcBef>
                <a:spcPts val="0"/>
              </a:spcBef>
              <a:spcAft>
                <a:spcPts val="0"/>
              </a:spcAft>
              <a:buClr>
                <a:schemeClr val="dk1"/>
              </a:buClr>
              <a:buSzPct val="25000"/>
              <a:buFont typeface="Calibri"/>
              <a:buNone/>
            </a:pPr>
            <a:r>
              <a:rPr lang="en-CA" sz="1200" b="0" i="0" u="none" strike="noStrike" cap="none">
                <a:solidFill>
                  <a:schemeClr val="dk1"/>
                </a:solidFill>
                <a:latin typeface="Calibri"/>
                <a:ea typeface="Calibri"/>
                <a:cs typeface="Calibri"/>
                <a:sym typeface="Calibri"/>
              </a:rPr>
              <a:t>The Centre for Applied Science and Technology (CAST) has developed three principles to guide the implementation of UDL. They suggest that instructors focus on planning around how they:</a:t>
            </a:r>
          </a:p>
          <a:p>
            <a:pPr marL="0" marR="0" lvl="0" indent="0" algn="l" rtl="0">
              <a:spcBef>
                <a:spcPts val="0"/>
              </a:spcBef>
              <a:spcAft>
                <a:spcPts val="0"/>
              </a:spcAft>
              <a:buClr>
                <a:schemeClr val="dk1"/>
              </a:buClr>
              <a:buSzPct val="25000"/>
              <a:buFont typeface="Calibri"/>
              <a:buNone/>
            </a:pPr>
            <a:r>
              <a:rPr lang="en-CA" sz="1200" b="0" i="0" u="none" strike="noStrike" cap="none">
                <a:solidFill>
                  <a:schemeClr val="dk1"/>
                </a:solidFill>
                <a:latin typeface="Calibri"/>
                <a:ea typeface="Calibri"/>
                <a:cs typeface="Calibri"/>
                <a:sym typeface="Calibri"/>
              </a:rPr>
              <a:t>Represent course content,</a:t>
            </a:r>
          </a:p>
          <a:p>
            <a:pPr marL="0" marR="0" lvl="0" indent="0" algn="l" rtl="0">
              <a:spcBef>
                <a:spcPts val="0"/>
              </a:spcBef>
              <a:spcAft>
                <a:spcPts val="0"/>
              </a:spcAft>
              <a:buClr>
                <a:schemeClr val="dk1"/>
              </a:buClr>
              <a:buSzPct val="25000"/>
              <a:buFont typeface="Calibri"/>
              <a:buNone/>
            </a:pPr>
            <a:r>
              <a:rPr lang="en-CA" sz="1200" b="0" i="0" u="none" strike="noStrike" cap="none">
                <a:solidFill>
                  <a:schemeClr val="dk1"/>
                </a:solidFill>
                <a:latin typeface="Calibri"/>
                <a:ea typeface="Calibri"/>
                <a:cs typeface="Calibri"/>
                <a:sym typeface="Calibri"/>
              </a:rPr>
              <a:t>Opportunities for student expression of their learning</a:t>
            </a:r>
          </a:p>
          <a:p>
            <a:pPr marL="0" marR="0" lvl="0" indent="0" algn="l" rtl="0">
              <a:spcBef>
                <a:spcPts val="0"/>
              </a:spcBef>
              <a:spcAft>
                <a:spcPts val="0"/>
              </a:spcAft>
              <a:buClr>
                <a:schemeClr val="dk1"/>
              </a:buClr>
              <a:buSzPct val="25000"/>
              <a:buFont typeface="Calibri"/>
              <a:buNone/>
            </a:pPr>
            <a:r>
              <a:rPr lang="en-CA" sz="1200" b="0" i="0" u="none" strike="noStrike" cap="none">
                <a:solidFill>
                  <a:schemeClr val="dk1"/>
                </a:solidFill>
                <a:latin typeface="Calibri"/>
                <a:ea typeface="Calibri"/>
                <a:cs typeface="Calibri"/>
                <a:sym typeface="Calibri"/>
              </a:rPr>
              <a:t>Student engagement with their learning</a:t>
            </a:r>
          </a:p>
          <a:p>
            <a:pPr marL="0" marR="0" lvl="0" indent="0" algn="l" rtl="0">
              <a:spcBef>
                <a:spcPts val="0"/>
              </a:spcBef>
              <a:spcAft>
                <a:spcPts val="0"/>
              </a:spcAft>
              <a:buClr>
                <a:schemeClr val="dk1"/>
              </a:buClr>
              <a:buSzPct val="25000"/>
              <a:buFont typeface="Calibri"/>
              <a:buNone/>
            </a:pPr>
            <a:r>
              <a:rPr lang="en-CA" sz="1200" b="0" i="0" u="none" strike="noStrike" cap="none">
                <a:solidFill>
                  <a:schemeClr val="dk1"/>
                </a:solidFill>
                <a:latin typeface="Calibri"/>
                <a:ea typeface="Calibri"/>
                <a:cs typeface="Calibri"/>
                <a:sym typeface="Calibri"/>
              </a:rPr>
              <a:t> </a:t>
            </a:r>
          </a:p>
          <a:p>
            <a:pPr marL="0" marR="0" lvl="0" indent="0" algn="l" rtl="0">
              <a:spcBef>
                <a:spcPts val="0"/>
              </a:spcBef>
              <a:spcAft>
                <a:spcPts val="0"/>
              </a:spcAft>
              <a:buClr>
                <a:schemeClr val="dk1"/>
              </a:buClr>
              <a:buSzPct val="25000"/>
              <a:buFont typeface="Calibri"/>
              <a:buNone/>
            </a:pPr>
            <a:r>
              <a:rPr lang="en-CA" b="1"/>
              <a:t>Implementing UDL Principles:</a:t>
            </a:r>
          </a:p>
          <a:p>
            <a:pPr marL="0" marR="0" lvl="0" indent="0" algn="l" rtl="0">
              <a:spcBef>
                <a:spcPts val="0"/>
              </a:spcBef>
              <a:spcAft>
                <a:spcPts val="0"/>
              </a:spcAft>
              <a:buClr>
                <a:schemeClr val="dk1"/>
              </a:buClr>
              <a:buSzPct val="25000"/>
              <a:buFont typeface="Calibri"/>
              <a:buNone/>
            </a:pPr>
            <a:r>
              <a:rPr lang="en-CA" sz="1200" b="0" i="0" u="none" strike="noStrike" cap="none">
                <a:solidFill>
                  <a:schemeClr val="dk1"/>
                </a:solidFill>
                <a:latin typeface="Calibri"/>
                <a:ea typeface="Calibri"/>
                <a:cs typeface="Calibri"/>
                <a:sym typeface="Calibri"/>
              </a:rPr>
              <a:t>Download the CAST UDL Guidelines infographic &lt;hyperlink to http://www.udlcenter.org/sites/udlcenter.org/files/updateguidelines2_0.pdf&gt;</a:t>
            </a:r>
          </a:p>
          <a:p>
            <a:pPr marL="0" marR="0" lvl="0" indent="0" algn="l" rtl="0">
              <a:spcBef>
                <a:spcPts val="0"/>
              </a:spcBef>
              <a:spcAft>
                <a:spcPts val="0"/>
              </a:spcAft>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ct val="25000"/>
              <a:buFont typeface="Calibri"/>
              <a:buNone/>
            </a:pPr>
            <a:r>
              <a:rPr lang="en-CA" sz="1200" b="1" i="0" u="none" strike="noStrike" cap="none">
                <a:solidFill>
                  <a:schemeClr val="dk1"/>
                </a:solidFill>
                <a:latin typeface="Calibri"/>
                <a:ea typeface="Calibri"/>
                <a:cs typeface="Calibri"/>
                <a:sym typeface="Calibri"/>
              </a:rPr>
              <a:t>Three Principles of UDL</a:t>
            </a:r>
          </a:p>
          <a:p>
            <a:pPr marL="0" marR="0" lvl="0" indent="0" algn="l" rtl="0">
              <a:spcBef>
                <a:spcPts val="0"/>
              </a:spcBef>
              <a:spcAft>
                <a:spcPts val="0"/>
              </a:spcAft>
              <a:buClr>
                <a:schemeClr val="dk1"/>
              </a:buClr>
              <a:buSzPct val="25000"/>
              <a:buFont typeface="Calibri"/>
              <a:buNone/>
            </a:pPr>
            <a:r>
              <a:rPr lang="en-CA" sz="1200" b="0" i="0" u="none" strike="noStrike" cap="none">
                <a:solidFill>
                  <a:schemeClr val="dk1"/>
                </a:solidFill>
                <a:latin typeface="Calibri"/>
                <a:ea typeface="Calibri"/>
                <a:cs typeface="Calibri"/>
                <a:sym typeface="Calibri"/>
              </a:rPr>
              <a:t> </a:t>
            </a:r>
          </a:p>
          <a:p>
            <a:pPr marL="0" marR="0" lvl="0" indent="0" algn="l" rtl="0">
              <a:spcBef>
                <a:spcPts val="0"/>
              </a:spcBef>
              <a:spcAft>
                <a:spcPts val="0"/>
              </a:spcAft>
              <a:buClr>
                <a:schemeClr val="dk1"/>
              </a:buClr>
              <a:buSzPct val="25000"/>
              <a:buFont typeface="Calibri"/>
              <a:buNone/>
            </a:pPr>
            <a:r>
              <a:rPr lang="en-CA" sz="1200" b="0" i="0" u="none" strike="noStrike" cap="none">
                <a:solidFill>
                  <a:schemeClr val="dk1"/>
                </a:solidFill>
                <a:latin typeface="Calibri"/>
                <a:ea typeface="Calibri"/>
                <a:cs typeface="Calibri"/>
                <a:sym typeface="Calibri"/>
              </a:rPr>
              <a:t>These three principles are summarized in the next slides along with examples in the facilitator notes of how they were implemented in an actual course (Rose, 2006).</a:t>
            </a:r>
          </a:p>
          <a:p>
            <a:pPr marL="0" marR="0" lvl="0" indent="0" algn="l" rtl="0">
              <a:spcBef>
                <a:spcPts val="0"/>
              </a:spcBef>
              <a:spcAft>
                <a:spcPts val="0"/>
              </a:spcAft>
              <a:buClr>
                <a:schemeClr val="dk1"/>
              </a:buClr>
              <a:buSzPct val="25000"/>
              <a:buFont typeface="Calibri"/>
              <a:buNone/>
            </a:pPr>
            <a:endParaRPr/>
          </a:p>
          <a:p>
            <a:pPr marL="0" marR="0" lvl="0" indent="0" algn="l" rtl="0">
              <a:spcBef>
                <a:spcPts val="0"/>
              </a:spcBef>
              <a:spcAft>
                <a:spcPts val="0"/>
              </a:spcAft>
              <a:buClr>
                <a:schemeClr val="dk1"/>
              </a:buClr>
              <a:buSzPct val="25000"/>
              <a:buFont typeface="Calibri"/>
              <a:buNone/>
            </a:pPr>
            <a:r>
              <a:rPr lang="en-CA"/>
              <a:t>The course website contains link to pdf file summarizing Rose’s findings. Download here:</a:t>
            </a:r>
          </a:p>
          <a:p>
            <a:pPr marL="0" marR="0" lvl="0" indent="0" algn="l" rtl="0">
              <a:spcBef>
                <a:spcPts val="0"/>
              </a:spcBef>
              <a:spcAft>
                <a:spcPts val="0"/>
              </a:spcAft>
              <a:buClr>
                <a:schemeClr val="dk1"/>
              </a:buClr>
              <a:buSzPct val="25000"/>
              <a:buFont typeface="Calibri"/>
              <a:buNone/>
            </a:pPr>
            <a:r>
              <a:rPr lang="en-CA" u="sng">
                <a:solidFill>
                  <a:schemeClr val="hlink"/>
                </a:solidFill>
                <a:hlinkClick r:id="rId3"/>
              </a:rPr>
              <a:t>https://sswdcourse.jibc.ca/wp-content/uploads/2016/03/Three-Principles-of-UDL.pdf</a:t>
            </a:r>
          </a:p>
          <a:p>
            <a:pPr marL="0" marR="0" lvl="0" indent="0" algn="l" rtl="0">
              <a:spcBef>
                <a:spcPts val="0"/>
              </a:spcBef>
              <a:spcAft>
                <a:spcPts val="0"/>
              </a:spcAft>
              <a:buClr>
                <a:schemeClr val="dk1"/>
              </a:buClr>
              <a:buSzPct val="25000"/>
              <a:buFont typeface="Calibri"/>
              <a:buNone/>
            </a:pPr>
            <a:endParaRPr/>
          </a:p>
          <a:p>
            <a:pPr marL="0" marR="0" lvl="0" indent="0" algn="l" rtl="0">
              <a:spcBef>
                <a:spcPts val="0"/>
              </a:spcBef>
              <a:spcAft>
                <a:spcPts val="0"/>
              </a:spcAft>
              <a:buClr>
                <a:schemeClr val="dk1"/>
              </a:buClr>
              <a:buSzPct val="25000"/>
              <a:buFont typeface="Calibri"/>
              <a:buNone/>
            </a:pPr>
            <a:r>
              <a:rPr lang="en-CA"/>
              <a:t>You may wish to consider providing both the CAST infographic and pdf for participants as a handout for use in the workshop discussions. </a:t>
            </a:r>
          </a:p>
          <a:p>
            <a:pPr marL="0" marR="0" lvl="0" indent="0" algn="l" rtl="0">
              <a:spcBef>
                <a:spcPts val="0"/>
              </a:spcBef>
              <a:buClr>
                <a:schemeClr val="dk1"/>
              </a:buClr>
              <a:buSzPct val="25000"/>
              <a:buFont typeface="Calibri"/>
              <a:buNone/>
            </a:pPr>
            <a:r>
              <a:rPr lang="en-CA" sz="1200" b="1" i="0" u="none" strike="noStrike" cap="none">
                <a:solidFill>
                  <a:schemeClr val="dk1"/>
                </a:solidFill>
                <a:latin typeface="Calibri"/>
                <a:ea typeface="Calibri"/>
                <a:cs typeface="Calibri"/>
                <a:sym typeface="Calibri"/>
              </a:rPr>
              <a:t> </a:t>
            </a:r>
          </a:p>
        </p:txBody>
      </p:sp>
      <p:sp>
        <p:nvSpPr>
          <p:cNvPr id="285" name="Shape 285"/>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379611395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
        <p:cNvGrpSpPr/>
        <p:nvPr/>
      </p:nvGrpSpPr>
      <p:grpSpPr>
        <a:xfrm>
          <a:off x="0" y="0"/>
          <a:ext cx="0" cy="0"/>
          <a:chOff x="0" y="0"/>
          <a:chExt cx="0" cy="0"/>
        </a:xfrm>
      </p:grpSpPr>
      <p:sp>
        <p:nvSpPr>
          <p:cNvPr id="292" name="Shape 292"/>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93" name="Shape 293"/>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lnSpc>
                <a:spcPct val="115000"/>
              </a:lnSpc>
              <a:spcBef>
                <a:spcPts val="0"/>
              </a:spcBef>
              <a:spcAft>
                <a:spcPts val="0"/>
              </a:spcAft>
              <a:buClr>
                <a:srgbClr val="000000"/>
              </a:buClr>
              <a:buSzPct val="25000"/>
              <a:buFont typeface="Times New Roman"/>
              <a:buNone/>
            </a:pPr>
            <a:r>
              <a:rPr lang="en-CA" sz="1000" b="0" i="0" u="none" strike="noStrike" cap="none">
                <a:solidFill>
                  <a:srgbClr val="000000"/>
                </a:solidFill>
                <a:latin typeface="Times New Roman"/>
                <a:ea typeface="Times New Roman"/>
                <a:cs typeface="Times New Roman"/>
                <a:sym typeface="Times New Roman"/>
              </a:rPr>
              <a:t> </a:t>
            </a:r>
          </a:p>
          <a:p>
            <a:pPr marL="0" marR="0" lvl="0" indent="0" algn="l" rtl="0">
              <a:lnSpc>
                <a:spcPct val="115000"/>
              </a:lnSpc>
              <a:spcBef>
                <a:spcPts val="0"/>
              </a:spcBef>
              <a:spcAft>
                <a:spcPts val="0"/>
              </a:spcAft>
              <a:buClr>
                <a:srgbClr val="000000"/>
              </a:buClr>
              <a:buSzPct val="25000"/>
              <a:buFont typeface="Arial"/>
              <a:buNone/>
            </a:pPr>
            <a:r>
              <a:rPr lang="en-CA" sz="900" b="1" i="1" u="none" strike="noStrike" cap="none">
                <a:solidFill>
                  <a:srgbClr val="000000"/>
                </a:solidFill>
                <a:latin typeface="Arial"/>
                <a:ea typeface="Arial"/>
                <a:cs typeface="Arial"/>
                <a:sym typeface="Arial"/>
              </a:rPr>
              <a:t>Example in Practice</a:t>
            </a:r>
          </a:p>
          <a:p>
            <a:pPr marL="342900" marR="0" lvl="0" indent="-342900" algn="l" rtl="0">
              <a:spcBef>
                <a:spcPts val="0"/>
              </a:spcBef>
              <a:spcAft>
                <a:spcPts val="0"/>
              </a:spcAft>
              <a:buClr>
                <a:schemeClr val="dk1"/>
              </a:buClr>
              <a:buSzPct val="100000"/>
              <a:buFont typeface="Arial"/>
              <a:buChar char="●"/>
            </a:pPr>
            <a:r>
              <a:rPr lang="en-CA" sz="1200" b="0" i="0" u="none" strike="noStrike" cap="none">
                <a:solidFill>
                  <a:schemeClr val="dk1"/>
                </a:solidFill>
                <a:latin typeface="Calibri"/>
                <a:ea typeface="Calibri"/>
                <a:cs typeface="Calibri"/>
                <a:sym typeface="Calibri"/>
              </a:rPr>
              <a:t>consider how students access information in your course and whether they are able to use this information effectively to learn</a:t>
            </a:r>
          </a:p>
          <a:p>
            <a:pPr marL="342900" marR="0" lvl="0" indent="-342900" algn="l" rtl="0">
              <a:spcBef>
                <a:spcPts val="0"/>
              </a:spcBef>
              <a:spcAft>
                <a:spcPts val="0"/>
              </a:spcAft>
              <a:buClr>
                <a:schemeClr val="dk1"/>
              </a:buClr>
              <a:buSzPct val="100000"/>
              <a:buFont typeface="Arial"/>
              <a:buChar char="●"/>
            </a:pPr>
            <a:r>
              <a:rPr lang="en-CA" sz="1200" b="0" i="0" u="none" strike="noStrike" cap="none">
                <a:solidFill>
                  <a:schemeClr val="dk1"/>
                </a:solidFill>
                <a:latin typeface="Calibri"/>
                <a:ea typeface="Calibri"/>
                <a:cs typeface="Calibri"/>
                <a:sym typeface="Calibri"/>
              </a:rPr>
              <a:t>consider teaching practices in the course; are these practices effective and fully accessible to all students?</a:t>
            </a:r>
          </a:p>
          <a:p>
            <a:pPr marL="342900" marR="0" lvl="0" indent="-342900" algn="l" rtl="0">
              <a:spcBef>
                <a:spcPts val="0"/>
              </a:spcBef>
              <a:spcAft>
                <a:spcPts val="0"/>
              </a:spcAft>
              <a:buClr>
                <a:schemeClr val="dk1"/>
              </a:buClr>
              <a:buSzPct val="100000"/>
              <a:buFont typeface="Arial"/>
              <a:buNone/>
            </a:pPr>
            <a:endParaRPr sz="1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ct val="25000"/>
              <a:buFont typeface="Arial"/>
              <a:buNone/>
            </a:pPr>
            <a:r>
              <a:rPr lang="en-CA" sz="1200" b="1" i="1" u="none" strike="noStrike" cap="none">
                <a:solidFill>
                  <a:srgbClr val="000000"/>
                </a:solidFill>
                <a:latin typeface="Arial"/>
                <a:ea typeface="Arial"/>
                <a:cs typeface="Arial"/>
                <a:sym typeface="Arial"/>
              </a:rPr>
              <a:t>Suggested Considerations</a:t>
            </a:r>
            <a:r>
              <a:rPr lang="en-CA" sz="900" b="1" i="0" u="none" strike="noStrike" cap="none">
                <a:solidFill>
                  <a:srgbClr val="000000"/>
                </a:solidFill>
                <a:latin typeface="Arial"/>
                <a:ea typeface="Arial"/>
                <a:cs typeface="Arial"/>
                <a:sym typeface="Arial"/>
              </a:rPr>
              <a:t> </a:t>
            </a:r>
          </a:p>
          <a:p>
            <a:pPr marL="342900" marR="0" lvl="0" indent="-342900" algn="l" rtl="0">
              <a:spcBef>
                <a:spcPts val="0"/>
              </a:spcBef>
              <a:spcAft>
                <a:spcPts val="0"/>
              </a:spcAft>
              <a:buClr>
                <a:schemeClr val="dk1"/>
              </a:buClr>
              <a:buSzPct val="100000"/>
              <a:buFont typeface="Arial"/>
              <a:buChar char="●"/>
            </a:pPr>
            <a:r>
              <a:rPr lang="en-CA" sz="1200" b="0" i="0" u="none" strike="noStrike" cap="none">
                <a:solidFill>
                  <a:schemeClr val="dk1"/>
                </a:solidFill>
                <a:latin typeface="Calibri"/>
                <a:ea typeface="Calibri"/>
                <a:cs typeface="Calibri"/>
                <a:sym typeface="Calibri"/>
              </a:rPr>
              <a:t>Provided choice of two textbooks, one more graphically based another more based on prose. Students could pick which ever worked best for them.</a:t>
            </a:r>
          </a:p>
          <a:p>
            <a:pPr marL="342900" marR="0" lvl="0" indent="-342900" algn="l" rtl="0">
              <a:spcBef>
                <a:spcPts val="0"/>
              </a:spcBef>
              <a:spcAft>
                <a:spcPts val="0"/>
              </a:spcAft>
              <a:buClr>
                <a:schemeClr val="dk1"/>
              </a:buClr>
              <a:buSzPct val="100000"/>
              <a:buFont typeface="Arial"/>
              <a:buChar char="●"/>
            </a:pPr>
            <a:r>
              <a:rPr lang="en-CA" sz="1200" b="0" i="0" u="none" strike="noStrike" cap="none">
                <a:solidFill>
                  <a:schemeClr val="dk1"/>
                </a:solidFill>
                <a:latin typeface="Calibri"/>
                <a:ea typeface="Calibri"/>
                <a:cs typeface="Calibri"/>
                <a:sym typeface="Calibri"/>
              </a:rPr>
              <a:t>Videotaped all lectures and posted the full lecture on the course website for later viewing</a:t>
            </a:r>
          </a:p>
          <a:p>
            <a:pPr marL="342900" marR="0" lvl="0" indent="-342900" algn="l" rtl="0">
              <a:spcBef>
                <a:spcPts val="0"/>
              </a:spcBef>
              <a:spcAft>
                <a:spcPts val="0"/>
              </a:spcAft>
              <a:buClr>
                <a:schemeClr val="dk1"/>
              </a:buClr>
              <a:buSzPct val="100000"/>
              <a:buFont typeface="Arial"/>
              <a:buChar char="●"/>
            </a:pPr>
            <a:r>
              <a:rPr lang="en-CA" sz="1200" b="0" i="0" u="none" strike="noStrike" cap="none">
                <a:solidFill>
                  <a:schemeClr val="dk1"/>
                </a:solidFill>
                <a:latin typeface="Calibri"/>
                <a:ea typeface="Calibri"/>
                <a:cs typeface="Calibri"/>
                <a:sym typeface="Calibri"/>
              </a:rPr>
              <a:t>Required that all students in the class take turns providing copies of their notes to their classmates for reference. These notes were posted on the class website for all to view</a:t>
            </a:r>
          </a:p>
          <a:p>
            <a:pPr marL="342900" marR="0" lvl="0" indent="-342900" algn="l" rtl="0">
              <a:spcBef>
                <a:spcPts val="0"/>
              </a:spcBef>
              <a:spcAft>
                <a:spcPts val="0"/>
              </a:spcAft>
              <a:buClr>
                <a:schemeClr val="dk1"/>
              </a:buClr>
              <a:buSzPct val="100000"/>
              <a:buFont typeface="Arial"/>
              <a:buChar char="●"/>
            </a:pPr>
            <a:r>
              <a:rPr lang="en-CA" sz="1200" b="0" i="0" u="none" strike="noStrike" cap="none">
                <a:solidFill>
                  <a:schemeClr val="dk1"/>
                </a:solidFill>
                <a:latin typeface="Calibri"/>
                <a:ea typeface="Calibri"/>
                <a:cs typeface="Calibri"/>
                <a:sym typeface="Calibri"/>
              </a:rPr>
              <a:t>Worked to ensure that lectures were conducted in structured ways that reduced cognitive load and highlighted main ideas</a:t>
            </a:r>
          </a:p>
          <a:p>
            <a:pPr marL="342900" marR="0" lvl="0" indent="-342900" algn="l" rtl="0">
              <a:spcBef>
                <a:spcPts val="0"/>
              </a:spcBef>
              <a:spcAft>
                <a:spcPts val="0"/>
              </a:spcAft>
              <a:buClr>
                <a:schemeClr val="dk1"/>
              </a:buClr>
              <a:buSzPct val="100000"/>
              <a:buFont typeface="Arial"/>
              <a:buChar char="●"/>
            </a:pPr>
            <a:r>
              <a:rPr lang="en-CA" sz="1200" b="0" i="0" u="none" strike="noStrike" cap="none">
                <a:solidFill>
                  <a:schemeClr val="dk1"/>
                </a:solidFill>
                <a:latin typeface="Calibri"/>
                <a:ea typeface="Calibri"/>
                <a:cs typeface="Calibri"/>
                <a:sym typeface="Calibri"/>
              </a:rPr>
              <a:t>Supported lectures with powerpoint slides that highlighted key concepts in alternate ways. These slides were also posted to the class website</a:t>
            </a:r>
          </a:p>
          <a:p>
            <a:pPr marL="342900" marR="0" lvl="0" indent="-342900" algn="l" rtl="0">
              <a:spcBef>
                <a:spcPts val="0"/>
              </a:spcBef>
              <a:spcAft>
                <a:spcPts val="0"/>
              </a:spcAft>
              <a:buClr>
                <a:schemeClr val="dk1"/>
              </a:buClr>
              <a:buSzPct val="100000"/>
              <a:buFont typeface="Arial"/>
              <a:buChar char="●"/>
            </a:pPr>
            <a:r>
              <a:rPr lang="en-CA" sz="1200" b="0" i="0" u="none" strike="noStrike" cap="none">
                <a:solidFill>
                  <a:schemeClr val="dk1"/>
                </a:solidFill>
                <a:latin typeface="Calibri"/>
                <a:ea typeface="Calibri"/>
                <a:cs typeface="Calibri"/>
                <a:sym typeface="Calibri"/>
              </a:rPr>
              <a:t>Introduced case studies in discussion groups to help make content learned in class meaningful to students</a:t>
            </a:r>
          </a:p>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294" name="Shape 294"/>
          <p:cNvSpPr txBox="1">
            <a:spLocks noGrp="1"/>
          </p:cNvSpPr>
          <p:nvPr>
            <p:ph type="sldNum" idx="12"/>
          </p:nvPr>
        </p:nvSpPr>
        <p:spPr>
          <a:xfrm>
            <a:off x="3884612" y="8685213"/>
            <a:ext cx="2971799" cy="458785"/>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CA" sz="1200" b="0" i="0" u="none" strike="noStrike" cap="none">
                <a:solidFill>
                  <a:schemeClr val="dk1"/>
                </a:solidFill>
                <a:latin typeface="Calibri"/>
                <a:ea typeface="Calibri"/>
                <a:cs typeface="Calibri"/>
                <a:sym typeface="Calibri"/>
              </a:rPr>
              <a:t>23</a:t>
            </a:fld>
            <a:endParaRPr lang="en-CA"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05960103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p:cNvGrpSpPr/>
        <p:nvPr/>
      </p:nvGrpSpPr>
      <p:grpSpPr>
        <a:xfrm>
          <a:off x="0" y="0"/>
          <a:ext cx="0" cy="0"/>
          <a:chOff x="0" y="0"/>
          <a:chExt cx="0" cy="0"/>
        </a:xfrm>
      </p:grpSpPr>
      <p:sp>
        <p:nvSpPr>
          <p:cNvPr id="302" name="Shape 302"/>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03" name="Shape 303"/>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lnSpc>
                <a:spcPct val="115000"/>
              </a:lnSpc>
              <a:spcBef>
                <a:spcPts val="0"/>
              </a:spcBef>
              <a:spcAft>
                <a:spcPts val="0"/>
              </a:spcAft>
              <a:buClr>
                <a:srgbClr val="000000"/>
              </a:buClr>
              <a:buSzPct val="25000"/>
              <a:buFont typeface="Times New Roman"/>
              <a:buNone/>
            </a:pPr>
            <a:r>
              <a:rPr lang="en-CA" sz="1000" b="0" i="0" u="none" strike="noStrike" cap="none">
                <a:solidFill>
                  <a:srgbClr val="000000"/>
                </a:solidFill>
                <a:latin typeface="Times New Roman"/>
                <a:ea typeface="Times New Roman"/>
                <a:cs typeface="Times New Roman"/>
                <a:sym typeface="Times New Roman"/>
              </a:rPr>
              <a:t> </a:t>
            </a:r>
          </a:p>
          <a:p>
            <a:pPr marL="0" marR="0" lvl="0" indent="0" algn="l" rtl="0">
              <a:lnSpc>
                <a:spcPct val="115000"/>
              </a:lnSpc>
              <a:spcBef>
                <a:spcPts val="0"/>
              </a:spcBef>
              <a:spcAft>
                <a:spcPts val="0"/>
              </a:spcAft>
              <a:buClr>
                <a:srgbClr val="000000"/>
              </a:buClr>
              <a:buSzPct val="25000"/>
              <a:buFont typeface="Arial"/>
              <a:buNone/>
            </a:pPr>
            <a:r>
              <a:rPr lang="en-CA" sz="800" b="1" i="1" u="none" strike="noStrike" cap="none">
                <a:solidFill>
                  <a:srgbClr val="000000"/>
                </a:solidFill>
                <a:latin typeface="Arial"/>
                <a:ea typeface="Arial"/>
                <a:cs typeface="Arial"/>
                <a:sym typeface="Arial"/>
              </a:rPr>
              <a:t>Example in Practice</a:t>
            </a:r>
          </a:p>
          <a:p>
            <a:pPr marL="342900" marR="0" lvl="0" indent="-342900" algn="l" rtl="0">
              <a:spcBef>
                <a:spcPts val="0"/>
              </a:spcBef>
              <a:spcAft>
                <a:spcPts val="0"/>
              </a:spcAft>
              <a:buClr>
                <a:schemeClr val="dk1"/>
              </a:buClr>
              <a:buSzPct val="100000"/>
              <a:buFont typeface="Arial"/>
              <a:buChar char="●"/>
            </a:pPr>
            <a:r>
              <a:rPr lang="en-CA" sz="900" b="0" i="0" u="none" strike="noStrike" cap="none">
                <a:solidFill>
                  <a:schemeClr val="dk1"/>
                </a:solidFill>
                <a:latin typeface="Calibri"/>
                <a:ea typeface="Calibri"/>
                <a:cs typeface="Calibri"/>
                <a:sym typeface="Calibri"/>
              </a:rPr>
              <a:t>Consider providing students with options around how they demonstrate their knowledge and understanding of course content</a:t>
            </a:r>
          </a:p>
          <a:p>
            <a:pPr marL="342900" marR="0" lvl="0" indent="-342900" algn="l" rtl="0">
              <a:spcBef>
                <a:spcPts val="0"/>
              </a:spcBef>
              <a:spcAft>
                <a:spcPts val="0"/>
              </a:spcAft>
              <a:buClr>
                <a:schemeClr val="dk1"/>
              </a:buClr>
              <a:buSzPct val="100000"/>
              <a:buFont typeface="Arial"/>
              <a:buChar char="●"/>
            </a:pPr>
            <a:r>
              <a:rPr lang="en-CA" sz="900" b="0" i="0" u="none" strike="noStrike" cap="none">
                <a:solidFill>
                  <a:schemeClr val="dk1"/>
                </a:solidFill>
                <a:latin typeface="Calibri"/>
                <a:ea typeface="Calibri"/>
                <a:cs typeface="Calibri"/>
                <a:sym typeface="Calibri"/>
              </a:rPr>
              <a:t>Consider providing a range of alternative tools or ways to support student learning in your class</a:t>
            </a:r>
          </a:p>
          <a:p>
            <a:pPr marL="342900" marR="0" lvl="0" indent="-342900" algn="l" rtl="0">
              <a:spcBef>
                <a:spcPts val="0"/>
              </a:spcBef>
              <a:spcAft>
                <a:spcPts val="0"/>
              </a:spcAft>
              <a:buClr>
                <a:schemeClr val="dk1"/>
              </a:buClr>
              <a:buSzPct val="100000"/>
              <a:buFont typeface="Arial"/>
              <a:buNone/>
            </a:pPr>
            <a:endParaRPr sz="9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ct val="25000"/>
              <a:buFont typeface="Arial"/>
              <a:buNone/>
            </a:pPr>
            <a:r>
              <a:rPr lang="en-CA" sz="900" b="1" i="1" u="none" strike="noStrike" cap="none">
                <a:solidFill>
                  <a:srgbClr val="000000"/>
                </a:solidFill>
                <a:latin typeface="Arial"/>
                <a:ea typeface="Arial"/>
                <a:cs typeface="Arial"/>
                <a:sym typeface="Arial"/>
              </a:rPr>
              <a:t>Suggested Considerations</a:t>
            </a:r>
          </a:p>
          <a:p>
            <a:pPr marL="342900" marR="0" lvl="0" indent="-342900" algn="l" rtl="0">
              <a:spcBef>
                <a:spcPts val="0"/>
              </a:spcBef>
              <a:spcAft>
                <a:spcPts val="0"/>
              </a:spcAft>
              <a:buClr>
                <a:schemeClr val="dk1"/>
              </a:buClr>
              <a:buSzPct val="100000"/>
              <a:buFont typeface="Arial"/>
              <a:buChar char="●"/>
            </a:pPr>
            <a:r>
              <a:rPr lang="en-CA" sz="900" b="0" i="0" u="none" strike="noStrike" cap="none">
                <a:solidFill>
                  <a:schemeClr val="dk1"/>
                </a:solidFill>
                <a:latin typeface="Calibri"/>
                <a:ea typeface="Calibri"/>
                <a:cs typeface="Calibri"/>
                <a:sym typeface="Calibri"/>
              </a:rPr>
              <a:t>Student contributions to class notes allowed students to demonstrate their understanding of lectures in their own unique ways and affirmed their ways of representing content (some provided detailed outlines, others provided graphical representations, etc) Students learned from each other as well through this process</a:t>
            </a:r>
          </a:p>
          <a:p>
            <a:pPr marL="342900" marR="0" lvl="0" indent="-342900" algn="l" rtl="0">
              <a:spcBef>
                <a:spcPts val="0"/>
              </a:spcBef>
              <a:spcAft>
                <a:spcPts val="0"/>
              </a:spcAft>
              <a:buClr>
                <a:schemeClr val="dk1"/>
              </a:buClr>
              <a:buSzPct val="100000"/>
              <a:buFont typeface="Arial"/>
              <a:buChar char="●"/>
            </a:pPr>
            <a:r>
              <a:rPr lang="en-CA" sz="900" b="0" i="0" u="none" strike="noStrike" cap="none">
                <a:solidFill>
                  <a:schemeClr val="dk1"/>
                </a:solidFill>
                <a:latin typeface="Calibri"/>
                <a:ea typeface="Calibri"/>
                <a:cs typeface="Calibri"/>
                <a:sym typeface="Calibri"/>
              </a:rPr>
              <a:t>A range of options for discussion groups were provided to support learning; both in terms of content (focused on review, or advanced to extend knowledge), and by venue (either in person or online). Students were able to choose whether these opportunities would be helpful to them, and if so, which they wished to participate in.</a:t>
            </a:r>
          </a:p>
          <a:p>
            <a:pPr marL="342900" marR="0" lvl="0" indent="-342900" algn="l" rtl="0">
              <a:spcBef>
                <a:spcPts val="0"/>
              </a:spcBef>
              <a:spcAft>
                <a:spcPts val="0"/>
              </a:spcAft>
              <a:buClr>
                <a:schemeClr val="dk1"/>
              </a:buClr>
              <a:buSzPct val="100000"/>
              <a:buFont typeface="Arial"/>
              <a:buChar char="●"/>
            </a:pPr>
            <a:r>
              <a:rPr lang="en-CA" sz="900" b="0" i="0" u="none" strike="noStrike" cap="none">
                <a:solidFill>
                  <a:schemeClr val="dk1"/>
                </a:solidFill>
                <a:latin typeface="Calibri"/>
                <a:ea typeface="Calibri"/>
                <a:cs typeface="Calibri"/>
                <a:sym typeface="Calibri"/>
              </a:rPr>
              <a:t>Assessment through assignments focused on students’ ability to apply their knowledge. Students were required to present their approach as a website involving both written, graphical, and design components. Students were encourage to support each other in areas they were strong in. </a:t>
            </a:r>
          </a:p>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304" name="Shape 304"/>
          <p:cNvSpPr txBox="1">
            <a:spLocks noGrp="1"/>
          </p:cNvSpPr>
          <p:nvPr>
            <p:ph type="sldNum" idx="12"/>
          </p:nvPr>
        </p:nvSpPr>
        <p:spPr>
          <a:xfrm>
            <a:off x="3884612" y="8685213"/>
            <a:ext cx="2971799" cy="458785"/>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CA" sz="1200" b="0" i="0" u="none" strike="noStrike" cap="none">
                <a:solidFill>
                  <a:schemeClr val="dk1"/>
                </a:solidFill>
                <a:latin typeface="Calibri"/>
                <a:ea typeface="Calibri"/>
                <a:cs typeface="Calibri"/>
                <a:sym typeface="Calibri"/>
              </a:rPr>
              <a:t>24</a:t>
            </a:fld>
            <a:endParaRPr lang="en-CA"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01721622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Shape 312"/>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13" name="Shape 313"/>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lnSpc>
                <a:spcPct val="115000"/>
              </a:lnSpc>
              <a:spcBef>
                <a:spcPts val="0"/>
              </a:spcBef>
              <a:spcAft>
                <a:spcPts val="0"/>
              </a:spcAft>
              <a:buClr>
                <a:srgbClr val="000000"/>
              </a:buClr>
              <a:buSzPct val="25000"/>
              <a:buFont typeface="Times New Roman"/>
              <a:buNone/>
            </a:pPr>
            <a:r>
              <a:rPr lang="en-CA" sz="1000" b="0" i="0" u="none" strike="noStrike" cap="none">
                <a:solidFill>
                  <a:srgbClr val="000000"/>
                </a:solidFill>
                <a:latin typeface="Times New Roman"/>
                <a:ea typeface="Times New Roman"/>
                <a:cs typeface="Times New Roman"/>
                <a:sym typeface="Times New Roman"/>
              </a:rPr>
              <a:t> </a:t>
            </a:r>
          </a:p>
          <a:p>
            <a:pPr marL="0" marR="0" lvl="0" indent="0" algn="just" rtl="0">
              <a:lnSpc>
                <a:spcPct val="115000"/>
              </a:lnSpc>
              <a:spcBef>
                <a:spcPts val="0"/>
              </a:spcBef>
              <a:spcAft>
                <a:spcPts val="0"/>
              </a:spcAft>
              <a:buClr>
                <a:srgbClr val="000000"/>
              </a:buClr>
              <a:buSzPct val="25000"/>
              <a:buFont typeface="Times New Roman"/>
              <a:buNone/>
            </a:pPr>
            <a:r>
              <a:rPr lang="en-CA" sz="800" b="1" i="0" u="none" strike="noStrike" cap="none">
                <a:solidFill>
                  <a:srgbClr val="000000"/>
                </a:solidFill>
                <a:latin typeface="Times New Roman"/>
                <a:ea typeface="Times New Roman"/>
                <a:cs typeface="Times New Roman"/>
                <a:sym typeface="Times New Roman"/>
              </a:rPr>
              <a:t>Suggested Considerations</a:t>
            </a:r>
          </a:p>
          <a:p>
            <a:pPr marL="342900" marR="0" lvl="0" indent="-342900" algn="just" rtl="0">
              <a:spcBef>
                <a:spcPts val="0"/>
              </a:spcBef>
              <a:spcAft>
                <a:spcPts val="0"/>
              </a:spcAft>
              <a:buClr>
                <a:schemeClr val="dk1"/>
              </a:buClr>
              <a:buSzPct val="100000"/>
              <a:buFont typeface="Arial"/>
              <a:buChar char="●"/>
            </a:pPr>
            <a:r>
              <a:rPr lang="en-CA" sz="800" b="0" i="0" u="none" strike="noStrike" cap="none">
                <a:solidFill>
                  <a:schemeClr val="dk1"/>
                </a:solidFill>
                <a:latin typeface="Calibri"/>
                <a:ea typeface="Calibri"/>
                <a:cs typeface="Calibri"/>
                <a:sym typeface="Calibri"/>
              </a:rPr>
              <a:t>Consider providing several ways for students to apply what they are learning</a:t>
            </a:r>
          </a:p>
          <a:p>
            <a:pPr marL="342900" marR="0" lvl="0" indent="-342900" algn="just" rtl="0">
              <a:spcBef>
                <a:spcPts val="0"/>
              </a:spcBef>
              <a:spcAft>
                <a:spcPts val="0"/>
              </a:spcAft>
              <a:buClr>
                <a:schemeClr val="dk1"/>
              </a:buClr>
              <a:buSzPct val="100000"/>
              <a:buFont typeface="Arial"/>
              <a:buChar char="●"/>
            </a:pPr>
            <a:r>
              <a:rPr lang="en-CA" sz="800" b="0" i="0" u="none" strike="noStrike" cap="none">
                <a:solidFill>
                  <a:schemeClr val="dk1"/>
                </a:solidFill>
                <a:latin typeface="Calibri"/>
                <a:ea typeface="Calibri"/>
                <a:cs typeface="Calibri"/>
                <a:sym typeface="Calibri"/>
              </a:rPr>
              <a:t>take into account that students can have very different emotional and attitudinal backgrounds and dispositions around learning</a:t>
            </a:r>
          </a:p>
          <a:p>
            <a:pPr marL="342900" marR="0" lvl="0" indent="-342900" algn="just" rtl="0">
              <a:spcBef>
                <a:spcPts val="0"/>
              </a:spcBef>
              <a:spcAft>
                <a:spcPts val="0"/>
              </a:spcAft>
              <a:buClr>
                <a:schemeClr val="dk1"/>
              </a:buClr>
              <a:buSzPct val="100000"/>
              <a:buFont typeface="Arial"/>
              <a:buNone/>
            </a:pPr>
            <a:endParaRPr sz="800" b="0" i="0" u="none" strike="noStrike" cap="none">
              <a:solidFill>
                <a:schemeClr val="dk1"/>
              </a:solidFill>
              <a:latin typeface="Calibri"/>
              <a:ea typeface="Calibri"/>
              <a:cs typeface="Calibri"/>
              <a:sym typeface="Calibri"/>
            </a:endParaRPr>
          </a:p>
          <a:p>
            <a:pPr marL="0" marR="0" lvl="0" indent="0" algn="just" rtl="0">
              <a:lnSpc>
                <a:spcPct val="100000"/>
              </a:lnSpc>
              <a:spcBef>
                <a:spcPts val="0"/>
              </a:spcBef>
              <a:spcAft>
                <a:spcPts val="0"/>
              </a:spcAft>
              <a:buClr>
                <a:srgbClr val="000000"/>
              </a:buClr>
              <a:buSzPct val="25000"/>
              <a:buFont typeface="Arial"/>
              <a:buNone/>
            </a:pPr>
            <a:r>
              <a:rPr lang="en-CA" sz="800" b="1" i="0" u="none" strike="noStrike" cap="none">
                <a:solidFill>
                  <a:srgbClr val="000000"/>
                </a:solidFill>
                <a:latin typeface="Times New Roman"/>
                <a:ea typeface="Times New Roman"/>
                <a:cs typeface="Times New Roman"/>
                <a:sym typeface="Times New Roman"/>
              </a:rPr>
              <a:t>Examples in Practice</a:t>
            </a:r>
          </a:p>
          <a:p>
            <a:pPr marL="342900" marR="0" lvl="0" indent="-342900" algn="just" rtl="0">
              <a:spcBef>
                <a:spcPts val="0"/>
              </a:spcBef>
              <a:spcAft>
                <a:spcPts val="0"/>
              </a:spcAft>
              <a:buClr>
                <a:schemeClr val="dk1"/>
              </a:buClr>
              <a:buSzPct val="100000"/>
              <a:buFont typeface="Arial"/>
              <a:buChar char="●"/>
            </a:pPr>
            <a:r>
              <a:rPr lang="en-CA" sz="800" b="0" i="0" u="none" strike="noStrike" cap="none">
                <a:solidFill>
                  <a:schemeClr val="dk1"/>
                </a:solidFill>
                <a:latin typeface="Calibri"/>
                <a:ea typeface="Calibri"/>
                <a:cs typeface="Calibri"/>
                <a:sym typeface="Calibri"/>
              </a:rPr>
              <a:t>provided different approaches to class discussions. They found that students with English as a second language were attracted to the online discussion forums while students with dyslexia tended to attend the face-to-face discussion groups more often.</a:t>
            </a:r>
          </a:p>
          <a:p>
            <a:pPr marL="342900" marR="0" lvl="0" indent="-342900" algn="just" rtl="0">
              <a:spcBef>
                <a:spcPts val="0"/>
              </a:spcBef>
              <a:spcAft>
                <a:spcPts val="0"/>
              </a:spcAft>
              <a:buClr>
                <a:schemeClr val="dk1"/>
              </a:buClr>
              <a:buSzPct val="100000"/>
              <a:buFont typeface="Arial"/>
              <a:buChar char="●"/>
            </a:pPr>
            <a:r>
              <a:rPr lang="en-CA" sz="800" b="0" i="0" u="none" strike="noStrike" cap="none">
                <a:solidFill>
                  <a:schemeClr val="dk1"/>
                </a:solidFill>
                <a:latin typeface="Calibri"/>
                <a:ea typeface="Calibri"/>
                <a:cs typeface="Calibri"/>
                <a:sym typeface="Calibri"/>
              </a:rPr>
              <a:t>the sharing of note-taking responsibilities and the sharing of these notes also allowed some students to have their first experience of seeing the value of their approaches. For example, some students with learning disabilities had believed that they were not capable of taking good notes, but after seeing the variety of note taking styles in their class and that their notes were also valuable to others, their belief changed.</a:t>
            </a:r>
          </a:p>
          <a:p>
            <a:pPr marL="342900" marR="0" lvl="0" indent="-342900" algn="just" rtl="0">
              <a:spcBef>
                <a:spcPts val="0"/>
              </a:spcBef>
              <a:spcAft>
                <a:spcPts val="0"/>
              </a:spcAft>
              <a:buClr>
                <a:schemeClr val="dk1"/>
              </a:buClr>
              <a:buSzPct val="100000"/>
              <a:buFont typeface="Arial"/>
              <a:buChar char="●"/>
            </a:pPr>
            <a:r>
              <a:rPr lang="en-CA" sz="800" b="0" i="0" u="none" strike="noStrike" cap="none">
                <a:solidFill>
                  <a:schemeClr val="dk1"/>
                </a:solidFill>
                <a:latin typeface="Calibri"/>
                <a:ea typeface="Calibri"/>
                <a:cs typeface="Calibri"/>
                <a:sym typeface="Calibri"/>
              </a:rPr>
              <a:t>By asking students to share their work and collaborate around their strengths and weaknesses on assignments, a climate was created where students learned from one another, applied this knowledge, and had the opportunity to see their skills and the results of their work valued by their peers.</a:t>
            </a:r>
          </a:p>
          <a:p>
            <a:pPr marL="342900" marR="0" lvl="0" indent="-342900" algn="just" rtl="0">
              <a:spcBef>
                <a:spcPts val="0"/>
              </a:spcBef>
              <a:buClr>
                <a:schemeClr val="dk1"/>
              </a:buClr>
              <a:buSzPct val="100000"/>
              <a:buFont typeface="Arial"/>
              <a:buChar char="●"/>
            </a:pPr>
            <a:r>
              <a:rPr lang="en-CA" sz="800" b="0" i="0" u="none" strike="noStrike" cap="none">
                <a:solidFill>
                  <a:schemeClr val="dk1"/>
                </a:solidFill>
                <a:latin typeface="Calibri"/>
                <a:ea typeface="Calibri"/>
                <a:cs typeface="Calibri"/>
                <a:sym typeface="Calibri"/>
              </a:rPr>
              <a:t>the course website also provided access to additional resources and links that further explained course topics. This provided opportunities for students who are accustomed </a:t>
            </a:r>
            <a:r>
              <a:rPr lang="en-CA" sz="800" b="1" i="0" u="none" strike="noStrike" cap="none">
                <a:solidFill>
                  <a:schemeClr val="dk1"/>
                </a:solidFill>
                <a:latin typeface="Calibri"/>
                <a:ea typeface="Calibri"/>
                <a:cs typeface="Calibri"/>
                <a:sym typeface="Calibri"/>
              </a:rPr>
              <a:t>t</a:t>
            </a:r>
            <a:r>
              <a:rPr lang="en-CA" sz="800" b="0" i="0" u="none" strike="noStrike" cap="none">
                <a:solidFill>
                  <a:schemeClr val="dk1"/>
                </a:solidFill>
                <a:latin typeface="Calibri"/>
                <a:ea typeface="Calibri"/>
                <a:cs typeface="Calibri"/>
                <a:sym typeface="Calibri"/>
              </a:rPr>
              <a:t>o accessing</a:t>
            </a:r>
            <a:r>
              <a:rPr lang="en-CA" sz="800" b="1" i="0" u="none" strike="noStrike" cap="none">
                <a:solidFill>
                  <a:schemeClr val="dk1"/>
                </a:solidFill>
                <a:latin typeface="Calibri"/>
                <a:ea typeface="Calibri"/>
                <a:cs typeface="Calibri"/>
                <a:sym typeface="Calibri"/>
              </a:rPr>
              <a:t> </a:t>
            </a:r>
            <a:r>
              <a:rPr lang="en-CA" sz="800" b="0" i="0" u="none" strike="noStrike" cap="none">
                <a:solidFill>
                  <a:schemeClr val="dk1"/>
                </a:solidFill>
                <a:latin typeface="Calibri"/>
                <a:ea typeface="Calibri"/>
                <a:cs typeface="Calibri"/>
                <a:sym typeface="Calibri"/>
              </a:rPr>
              <a:t>additional sources to cement their knowledge, to further engage with their learning and the course.</a:t>
            </a:r>
            <a:r>
              <a:rPr lang="en-CA" sz="800" b="0" i="0" u="none" strike="noStrike" cap="none">
                <a:solidFill>
                  <a:schemeClr val="dk1"/>
                </a:solidFill>
                <a:latin typeface="Times New Roman"/>
                <a:ea typeface="Times New Roman"/>
                <a:cs typeface="Times New Roman"/>
                <a:sym typeface="Times New Roman"/>
              </a:rPr>
              <a:t> </a:t>
            </a:r>
          </a:p>
        </p:txBody>
      </p:sp>
      <p:sp>
        <p:nvSpPr>
          <p:cNvPr id="314" name="Shape 314"/>
          <p:cNvSpPr txBox="1">
            <a:spLocks noGrp="1"/>
          </p:cNvSpPr>
          <p:nvPr>
            <p:ph type="sldNum" idx="12"/>
          </p:nvPr>
        </p:nvSpPr>
        <p:spPr>
          <a:xfrm>
            <a:off x="3884612" y="8685213"/>
            <a:ext cx="2971799" cy="458785"/>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CA" sz="1200" b="0" i="0" u="none" strike="noStrike" cap="none">
                <a:solidFill>
                  <a:schemeClr val="dk1"/>
                </a:solidFill>
                <a:latin typeface="Calibri"/>
                <a:ea typeface="Calibri"/>
                <a:cs typeface="Calibri"/>
                <a:sym typeface="Calibri"/>
              </a:rPr>
              <a:t>25</a:t>
            </a:fld>
            <a:endParaRPr lang="en-CA"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05709004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Shape 322"/>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23" name="Shape 323"/>
          <p:cNvSpPr txBox="1">
            <a:spLocks noGrp="1"/>
          </p:cNvSpPr>
          <p:nvPr>
            <p:ph type="body" idx="1"/>
          </p:nvPr>
        </p:nvSpPr>
        <p:spPr>
          <a:xfrm>
            <a:off x="685800" y="4400550"/>
            <a:ext cx="5486399" cy="3600599"/>
          </a:xfrm>
          <a:prstGeom prst="rect">
            <a:avLst/>
          </a:prstGeom>
          <a:noFill/>
          <a:ln>
            <a:noFill/>
          </a:ln>
        </p:spPr>
        <p:txBody>
          <a:bodyPr lIns="91425" tIns="91425" rIns="91425" bIns="91425" anchor="t" anchorCtr="0">
            <a:noAutofit/>
          </a:bodyPr>
          <a:lstStyle/>
          <a:p>
            <a:pPr marL="0" marR="0" lvl="0" indent="0" algn="l" rtl="0">
              <a:lnSpc>
                <a:spcPct val="115000"/>
              </a:lnSpc>
              <a:spcBef>
                <a:spcPts val="0"/>
              </a:spcBef>
              <a:spcAft>
                <a:spcPts val="0"/>
              </a:spcAft>
              <a:buClr>
                <a:srgbClr val="000000"/>
              </a:buClr>
              <a:buSzPct val="25000"/>
              <a:buFont typeface="Arial"/>
              <a:buNone/>
            </a:pPr>
            <a:r>
              <a:rPr lang="en-CA" sz="1200" b="0" i="0" u="none" strike="noStrike" cap="none">
                <a:solidFill>
                  <a:srgbClr val="000000"/>
                </a:solidFill>
                <a:latin typeface="Arial"/>
                <a:ea typeface="Arial"/>
                <a:cs typeface="Arial"/>
                <a:sym typeface="Arial"/>
              </a:rPr>
              <a:t>Consider participants in the workshop, and decide on an appropriate approach for the exercise below. It may be most useful to group participants that teach similar areas together, or you may consider asking participants to work individually and then share their ideas at the end. You could also provide participants with the opportunity to complete the exercise using the approach most useful to them.</a:t>
            </a:r>
          </a:p>
          <a:p>
            <a:pPr marL="0" marR="0" lvl="0" indent="0" algn="l" rtl="0">
              <a:lnSpc>
                <a:spcPct val="115000"/>
              </a:lnSpc>
              <a:spcBef>
                <a:spcPts val="0"/>
              </a:spcBef>
              <a:spcAft>
                <a:spcPts val="0"/>
              </a:spcAft>
              <a:buClr>
                <a:schemeClr val="dk1"/>
              </a:buClr>
              <a:buSzPct val="25000"/>
              <a:buFont typeface="Calibri"/>
              <a:buNone/>
            </a:pPr>
            <a:endParaRPr sz="1200" b="0" i="0" u="none" strike="noStrike" cap="none">
              <a:solidFill>
                <a:srgbClr val="000000"/>
              </a:solidFill>
              <a:latin typeface="Arial"/>
              <a:ea typeface="Arial"/>
              <a:cs typeface="Arial"/>
              <a:sym typeface="Arial"/>
            </a:endParaRPr>
          </a:p>
          <a:p>
            <a:pPr marL="0" marR="0" lvl="0" indent="0" algn="l" rtl="0">
              <a:lnSpc>
                <a:spcPct val="115000"/>
              </a:lnSpc>
              <a:spcBef>
                <a:spcPts val="0"/>
              </a:spcBef>
              <a:spcAft>
                <a:spcPts val="0"/>
              </a:spcAft>
              <a:buClr>
                <a:schemeClr val="dk1"/>
              </a:buClr>
              <a:buSzPct val="25000"/>
              <a:buFont typeface="Calibri"/>
              <a:buNone/>
            </a:pPr>
            <a:r>
              <a:rPr lang="en-CA" sz="1200" b="0" i="0" u="none" strike="noStrike" cap="none">
                <a:solidFill>
                  <a:schemeClr val="dk1"/>
                </a:solidFill>
                <a:latin typeface="Calibri"/>
                <a:ea typeface="Calibri"/>
                <a:cs typeface="Calibri"/>
                <a:sym typeface="Calibri"/>
              </a:rPr>
              <a:t>After completing this exercise, reflect and share thoughts around implementing UDL Principles in your classroom. Would this be realistic? What supports would you need to do this? What challenges would you face?</a:t>
            </a:r>
          </a:p>
          <a:p>
            <a:pPr marL="0" marR="0" lvl="0" indent="0" algn="l" rtl="0">
              <a:lnSpc>
                <a:spcPct val="115000"/>
              </a:lnSpc>
              <a:spcBef>
                <a:spcPts val="0"/>
              </a:spcBef>
              <a:spcAft>
                <a:spcPts val="0"/>
              </a:spcAft>
              <a:buClr>
                <a:schemeClr val="dk1"/>
              </a:buClr>
              <a:buSzPct val="25000"/>
              <a:buFont typeface="Calibri"/>
              <a:buNone/>
            </a:pPr>
            <a:endParaRPr sz="1200" b="0" i="0" u="none" strike="noStrike" cap="none">
              <a:solidFill>
                <a:srgbClr val="000000"/>
              </a:solidFill>
              <a:latin typeface="Arial"/>
              <a:ea typeface="Arial"/>
              <a:cs typeface="Arial"/>
              <a:sym typeface="Arial"/>
            </a:endParaRPr>
          </a:p>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324" name="Shape 324"/>
          <p:cNvSpPr txBox="1">
            <a:spLocks noGrp="1"/>
          </p:cNvSpPr>
          <p:nvPr>
            <p:ph type="sldNum" idx="12"/>
          </p:nvPr>
        </p:nvSpPr>
        <p:spPr>
          <a:xfrm>
            <a:off x="3884612" y="8685213"/>
            <a:ext cx="2971799" cy="458699"/>
          </a:xfrm>
          <a:prstGeom prst="rect">
            <a:avLst/>
          </a:prstGeom>
          <a:noFill/>
          <a:ln>
            <a:noFill/>
          </a:ln>
        </p:spPr>
        <p:txBody>
          <a:bodyPr lIns="91425" tIns="45700" rIns="91425" bIns="45700" anchor="b"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CA" sz="1400" b="0" i="0" u="none" strike="noStrike" cap="none">
                <a:solidFill>
                  <a:srgbClr val="000000"/>
                </a:solidFill>
                <a:latin typeface="Arial"/>
                <a:ea typeface="Arial"/>
                <a:cs typeface="Arial"/>
                <a:sym typeface="Arial"/>
              </a:rPr>
              <a:t>26</a:t>
            </a:fld>
            <a:endParaRPr lang="en-CA"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18390748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Shape 330"/>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31" name="Shape 331"/>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spcBef>
                <a:spcPts val="0"/>
              </a:spcBef>
              <a:buClr>
                <a:schemeClr val="dk1"/>
              </a:buClr>
              <a:buSzPct val="25000"/>
              <a:buFont typeface="Calibri"/>
              <a:buNone/>
            </a:pPr>
            <a:r>
              <a:rPr lang="en-CA" sz="1200" b="0" i="0" u="none" strike="noStrike" cap="none">
                <a:solidFill>
                  <a:schemeClr val="dk1"/>
                </a:solidFill>
                <a:latin typeface="Calibri"/>
                <a:ea typeface="Calibri"/>
                <a:cs typeface="Calibri"/>
                <a:sym typeface="Calibri"/>
              </a:rPr>
              <a:t>Comments?  Thoughts?  Feedback? on </a:t>
            </a:r>
            <a:r>
              <a:rPr lang="en-CA"/>
              <a:t>these tools and your experience today using them?</a:t>
            </a:r>
          </a:p>
        </p:txBody>
      </p:sp>
      <p:sp>
        <p:nvSpPr>
          <p:cNvPr id="332" name="Shape 332"/>
          <p:cNvSpPr txBox="1">
            <a:spLocks noGrp="1"/>
          </p:cNvSpPr>
          <p:nvPr>
            <p:ph type="sldNum" idx="12"/>
          </p:nvPr>
        </p:nvSpPr>
        <p:spPr>
          <a:xfrm>
            <a:off x="3884612" y="8685213"/>
            <a:ext cx="2971799" cy="458785"/>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CA" sz="1200" b="0" i="0" u="none" strike="noStrike" cap="none">
                <a:solidFill>
                  <a:schemeClr val="dk1"/>
                </a:solidFill>
                <a:latin typeface="Calibri"/>
                <a:ea typeface="Calibri"/>
                <a:cs typeface="Calibri"/>
                <a:sym typeface="Calibri"/>
              </a:rPr>
              <a:t>27</a:t>
            </a:fld>
            <a:endParaRPr lang="en-CA"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6428607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Shape 104"/>
          <p:cNvSpPr txBox="1">
            <a:spLocks noGrp="1"/>
          </p:cNvSpPr>
          <p:nvPr>
            <p:ph type="body" idx="1"/>
          </p:nvPr>
        </p:nvSpPr>
        <p:spPr>
          <a:xfrm>
            <a:off x="685800" y="4400550"/>
            <a:ext cx="5486399" cy="3600450"/>
          </a:xfrm>
          <a:prstGeom prst="rect">
            <a:avLst/>
          </a:prstGeom>
          <a:noFill/>
          <a:ln>
            <a:noFill/>
          </a:ln>
        </p:spPr>
        <p:txBody>
          <a:bodyPr lIns="91425" tIns="91425" rIns="91425" bIns="91425" anchor="t" anchorCtr="0">
            <a:noAutofit/>
          </a:bodyPr>
          <a:lstStyle/>
          <a:p>
            <a:pPr marL="0" marR="0" lvl="0" indent="0" algn="l" rtl="0">
              <a:lnSpc>
                <a:spcPct val="115000"/>
              </a:lnSpc>
              <a:spcBef>
                <a:spcPts val="0"/>
              </a:spcBef>
              <a:spcAft>
                <a:spcPts val="0"/>
              </a:spcAft>
              <a:buClr>
                <a:srgbClr val="000000"/>
              </a:buClr>
              <a:buSzPct val="25000"/>
              <a:buFont typeface="Arial"/>
              <a:buNone/>
            </a:pPr>
            <a:r>
              <a:rPr lang="en-CA" sz="1200" b="0" i="0" u="none" strike="noStrike" cap="none" dirty="0">
                <a:solidFill>
                  <a:srgbClr val="000000"/>
                </a:solidFill>
                <a:latin typeface="Arial"/>
                <a:ea typeface="Arial"/>
                <a:cs typeface="Arial"/>
                <a:sym typeface="Arial"/>
              </a:rPr>
              <a:t>Creating Inclusive Environments </a:t>
            </a:r>
          </a:p>
          <a:p>
            <a:pPr marL="0" marR="0" lvl="0" indent="0" algn="l" rtl="0">
              <a:lnSpc>
                <a:spcPct val="115000"/>
              </a:lnSpc>
              <a:spcBef>
                <a:spcPts val="0"/>
              </a:spcBef>
              <a:spcAft>
                <a:spcPts val="0"/>
              </a:spcAft>
              <a:buClr>
                <a:srgbClr val="000000"/>
              </a:buClr>
              <a:buSzPct val="25000"/>
              <a:buFont typeface="Arial"/>
              <a:buNone/>
            </a:pPr>
            <a:r>
              <a:rPr lang="en-CA" sz="1200" b="0" i="0" u="none" strike="noStrike" cap="none" dirty="0">
                <a:solidFill>
                  <a:srgbClr val="000000"/>
                </a:solidFill>
                <a:latin typeface="Arial"/>
                <a:ea typeface="Arial"/>
                <a:cs typeface="Arial"/>
                <a:sym typeface="Arial"/>
              </a:rPr>
              <a:t> </a:t>
            </a:r>
          </a:p>
          <a:p>
            <a:pPr marL="0" marR="0" lvl="0" indent="0" algn="l" rtl="0">
              <a:lnSpc>
                <a:spcPct val="115000"/>
              </a:lnSpc>
              <a:spcBef>
                <a:spcPts val="0"/>
              </a:spcBef>
              <a:spcAft>
                <a:spcPts val="0"/>
              </a:spcAft>
              <a:buClr>
                <a:srgbClr val="000000"/>
              </a:buClr>
              <a:buSzPct val="25000"/>
              <a:buFont typeface="Arial"/>
              <a:buNone/>
            </a:pPr>
            <a:r>
              <a:rPr lang="en-CA" sz="1200" b="0" i="0" u="none" strike="noStrike" cap="none" dirty="0">
                <a:solidFill>
                  <a:srgbClr val="000000"/>
                </a:solidFill>
                <a:latin typeface="Arial"/>
                <a:ea typeface="Arial"/>
                <a:cs typeface="Arial"/>
                <a:sym typeface="Arial"/>
              </a:rPr>
              <a:t>Not all students are willing to disclose </a:t>
            </a:r>
            <a:r>
              <a:rPr lang="en-CA" sz="1200" b="0" i="0" u="none" strike="noStrike" cap="none" dirty="0" smtClean="0">
                <a:solidFill>
                  <a:srgbClr val="000000"/>
                </a:solidFill>
                <a:latin typeface="Arial"/>
                <a:ea typeface="Arial"/>
                <a:cs typeface="Arial"/>
                <a:sym typeface="Arial"/>
              </a:rPr>
              <a:t>to their</a:t>
            </a:r>
            <a:r>
              <a:rPr lang="en-CA" sz="1200" b="0" i="0" u="none" strike="noStrike" cap="none" baseline="0" dirty="0" smtClean="0">
                <a:solidFill>
                  <a:srgbClr val="000000"/>
                </a:solidFill>
                <a:latin typeface="Arial"/>
                <a:ea typeface="Arial"/>
                <a:cs typeface="Arial"/>
                <a:sym typeface="Arial"/>
              </a:rPr>
              <a:t> instructors </a:t>
            </a:r>
            <a:r>
              <a:rPr lang="en-CA" sz="1200" b="0" i="0" u="none" strike="noStrike" cap="none" dirty="0" smtClean="0">
                <a:solidFill>
                  <a:srgbClr val="000000"/>
                </a:solidFill>
                <a:latin typeface="Arial"/>
                <a:ea typeface="Arial"/>
                <a:cs typeface="Arial"/>
                <a:sym typeface="Arial"/>
              </a:rPr>
              <a:t>that they have disability-related difficulties which </a:t>
            </a:r>
            <a:r>
              <a:rPr lang="en-CA" sz="1200" b="0" i="0" u="none" strike="noStrike" cap="none" dirty="0">
                <a:solidFill>
                  <a:srgbClr val="000000"/>
                </a:solidFill>
                <a:latin typeface="Arial"/>
                <a:ea typeface="Arial"/>
                <a:cs typeface="Arial"/>
                <a:sym typeface="Arial"/>
              </a:rPr>
              <a:t>makes helping </a:t>
            </a:r>
            <a:r>
              <a:rPr lang="en-CA" sz="1200" b="0" i="0" u="none" strike="noStrike" cap="none" dirty="0" smtClean="0">
                <a:solidFill>
                  <a:srgbClr val="000000"/>
                </a:solidFill>
                <a:latin typeface="Arial"/>
                <a:ea typeface="Arial"/>
                <a:cs typeface="Arial"/>
                <a:sym typeface="Arial"/>
              </a:rPr>
              <a:t>them difficult when an instructor is unaware of their circumstances.  </a:t>
            </a:r>
          </a:p>
          <a:p>
            <a:pPr marL="0" marR="0" lvl="0" indent="0" algn="l" rtl="0">
              <a:lnSpc>
                <a:spcPct val="115000"/>
              </a:lnSpc>
              <a:spcBef>
                <a:spcPts val="0"/>
              </a:spcBef>
              <a:spcAft>
                <a:spcPts val="0"/>
              </a:spcAft>
              <a:buClr>
                <a:srgbClr val="000000"/>
              </a:buClr>
              <a:buSzPct val="25000"/>
              <a:buFont typeface="Arial"/>
              <a:buNone/>
            </a:pPr>
            <a:endParaRPr lang="en-CA" sz="1200" b="0" i="0" u="none" strike="noStrike" cap="none" dirty="0" smtClean="0">
              <a:solidFill>
                <a:srgbClr val="000000"/>
              </a:solidFill>
              <a:latin typeface="Arial"/>
              <a:ea typeface="Arial"/>
              <a:cs typeface="Arial"/>
              <a:sym typeface="Arial"/>
            </a:endParaRPr>
          </a:p>
          <a:p>
            <a:pPr marL="0" marR="0" lvl="0" indent="0" algn="l" rtl="0">
              <a:lnSpc>
                <a:spcPct val="115000"/>
              </a:lnSpc>
              <a:spcBef>
                <a:spcPts val="0"/>
              </a:spcBef>
              <a:spcAft>
                <a:spcPts val="0"/>
              </a:spcAft>
              <a:buClr>
                <a:srgbClr val="000000"/>
              </a:buClr>
              <a:buSzPct val="25000"/>
              <a:buFont typeface="Arial"/>
              <a:buNone/>
            </a:pPr>
            <a:r>
              <a:rPr lang="en-CA" sz="1200" b="0" i="0" u="none" strike="noStrike" cap="none" dirty="0" smtClean="0">
                <a:solidFill>
                  <a:srgbClr val="000000"/>
                </a:solidFill>
                <a:latin typeface="Arial"/>
                <a:ea typeface="Arial"/>
                <a:cs typeface="Arial"/>
                <a:sym typeface="Arial"/>
              </a:rPr>
              <a:t>Some </a:t>
            </a:r>
            <a:r>
              <a:rPr lang="en-CA" sz="1200" b="0" i="0" u="none" strike="noStrike" cap="none" dirty="0">
                <a:solidFill>
                  <a:srgbClr val="000000"/>
                </a:solidFill>
                <a:latin typeface="Arial"/>
                <a:ea typeface="Arial"/>
                <a:cs typeface="Arial"/>
                <a:sym typeface="Arial"/>
              </a:rPr>
              <a:t>students are experienced and confident in advocating for their learning needs, but others may be reluctant to come forward. For these students, it can be several months before their struggles come to light, and by then they may be seriously behind with their studies.  Though we have no means of requiring students to come forward, we can make it easier for them to do so by creating an environment where students are more comfortable with asking for assistance.  Instructors have a responsibility to create an environment where diversity of learning is accepted and students feel comfortable asking for help. </a:t>
            </a:r>
          </a:p>
          <a:p>
            <a:pPr marL="0" marR="0" lvl="0" indent="0" algn="l" rtl="0">
              <a:spcBef>
                <a:spcPts val="0"/>
              </a:spcBef>
              <a:buClr>
                <a:schemeClr val="dk1"/>
              </a:buClr>
              <a:buSzPct val="25000"/>
              <a:buFont typeface="Calibri"/>
              <a:buNone/>
            </a:pPr>
            <a:endParaRPr sz="1200" b="0" i="0" u="none" strike="noStrike" cap="none" dirty="0">
              <a:solidFill>
                <a:schemeClr val="dk1"/>
              </a:solidFill>
              <a:latin typeface="Calibri"/>
              <a:ea typeface="Calibri"/>
              <a:cs typeface="Calibri"/>
              <a:sym typeface="Calibri"/>
            </a:endParaRPr>
          </a:p>
        </p:txBody>
      </p:sp>
      <p:sp>
        <p:nvSpPr>
          <p:cNvPr id="105" name="Shape 105"/>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42915116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Shape 112"/>
          <p:cNvSpPr txBox="1">
            <a:spLocks noGrp="1"/>
          </p:cNvSpPr>
          <p:nvPr>
            <p:ph type="body" idx="1"/>
          </p:nvPr>
        </p:nvSpPr>
        <p:spPr>
          <a:xfrm>
            <a:off x="685800" y="4400550"/>
            <a:ext cx="5486400" cy="360060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r>
              <a:rPr lang="en-CA"/>
              <a:t>If our goal is to create classroom environments that are inclusive and support the wide range of learners  that are present in our classrooms, the questions then becomes, how do we accomplish this as instructors? We are going to look at answering this question through a few ways. First we’d like to show you a video of one instructor’s experience in working to create an inclusive classroom. Then we’d like to give you an opportunity to think about and assess the accessibility of your own classroom environment using an assessment tool, and finally, we will introduce some of the Principles of Universal Design for Learning (UDL) which can also be helpful in thinking about how you can develop your learning experiences to support all learners.</a:t>
            </a:r>
          </a:p>
        </p:txBody>
      </p:sp>
      <p:sp>
        <p:nvSpPr>
          <p:cNvPr id="113" name="Shape 113"/>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7949111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Shape 120"/>
          <p:cNvSpPr txBox="1">
            <a:spLocks noGrp="1"/>
          </p:cNvSpPr>
          <p:nvPr>
            <p:ph type="body" idx="1"/>
          </p:nvPr>
        </p:nvSpPr>
        <p:spPr>
          <a:xfrm>
            <a:off x="685800" y="4400550"/>
            <a:ext cx="5486400" cy="360060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r>
              <a:rPr lang="en-CA"/>
              <a:t>This is a six minute video. Choose the length of the video that makes sense for your purposes. </a:t>
            </a:r>
          </a:p>
          <a:p>
            <a:pPr marL="0" marR="0" lvl="0" indent="0" algn="l" rtl="0">
              <a:spcBef>
                <a:spcPts val="0"/>
              </a:spcBef>
              <a:buClr>
                <a:schemeClr val="dk1"/>
              </a:buClr>
              <a:buSzPct val="25000"/>
              <a:buFont typeface="Calibri"/>
              <a:buNone/>
            </a:pPr>
            <a:r>
              <a:rPr lang="en-CA"/>
              <a:t>Suggested points for discussion after watching:</a:t>
            </a:r>
          </a:p>
          <a:p>
            <a:pPr marL="0" marR="0" lvl="0" indent="0" algn="l" rtl="0">
              <a:spcBef>
                <a:spcPts val="0"/>
              </a:spcBef>
              <a:buClr>
                <a:schemeClr val="dk1"/>
              </a:buClr>
              <a:buSzPct val="25000"/>
              <a:buFont typeface="Calibri"/>
              <a:buNone/>
            </a:pPr>
            <a:r>
              <a:rPr lang="en-CA"/>
              <a:t>-instructor demonstrates empathy for students situation</a:t>
            </a:r>
          </a:p>
          <a:p>
            <a:pPr marL="0" marR="0" lvl="0" indent="0" algn="l" rtl="0">
              <a:spcBef>
                <a:spcPts val="0"/>
              </a:spcBef>
              <a:buClr>
                <a:schemeClr val="dk1"/>
              </a:buClr>
              <a:buSzPct val="25000"/>
              <a:buFont typeface="Calibri"/>
              <a:buNone/>
            </a:pPr>
            <a:r>
              <a:rPr lang="en-CA"/>
              <a:t>-willingness to explore a variety of options that will support learning</a:t>
            </a:r>
          </a:p>
          <a:p>
            <a:pPr marL="0" marR="0" lvl="0" indent="0" algn="l" rtl="0">
              <a:spcBef>
                <a:spcPts val="0"/>
              </a:spcBef>
              <a:buClr>
                <a:schemeClr val="dk1"/>
              </a:buClr>
              <a:buSzPct val="25000"/>
              <a:buFont typeface="Calibri"/>
              <a:buNone/>
            </a:pPr>
            <a:r>
              <a:rPr lang="en-CA"/>
              <a:t>-value in accessing further information &amp; resources to promote understanding</a:t>
            </a:r>
          </a:p>
          <a:p>
            <a:pPr marL="0" marR="0" lvl="0" indent="0" algn="l" rtl="0">
              <a:spcBef>
                <a:spcPts val="0"/>
              </a:spcBef>
              <a:buClr>
                <a:schemeClr val="dk1"/>
              </a:buClr>
              <a:buSzPct val="25000"/>
              <a:buFont typeface="Calibri"/>
              <a:buNone/>
            </a:pPr>
            <a:r>
              <a:rPr lang="en-CA"/>
              <a:t>-recognized student’s struggles and had a focus on how to enhance their opportunity for success</a:t>
            </a:r>
          </a:p>
          <a:p>
            <a:pPr marL="0" marR="0" lvl="0" indent="0" algn="l" rtl="0">
              <a:spcBef>
                <a:spcPts val="0"/>
              </a:spcBef>
              <a:buClr>
                <a:schemeClr val="dk1"/>
              </a:buClr>
              <a:buSzPct val="25000"/>
              <a:buFont typeface="Calibri"/>
              <a:buNone/>
            </a:pPr>
            <a:r>
              <a:rPr lang="en-CA"/>
              <a:t>-recognized that students have successful days and challenging days and stays focussed on ‘big picture’.</a:t>
            </a:r>
          </a:p>
        </p:txBody>
      </p:sp>
      <p:sp>
        <p:nvSpPr>
          <p:cNvPr id="121" name="Shape 121"/>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4443884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Shape 128"/>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29" name="Shape 129"/>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lnSpc>
                <a:spcPct val="115000"/>
              </a:lnSpc>
              <a:spcBef>
                <a:spcPts val="0"/>
              </a:spcBef>
              <a:spcAft>
                <a:spcPts val="0"/>
              </a:spcAft>
              <a:buClr>
                <a:srgbClr val="000000"/>
              </a:buClr>
              <a:buSzPct val="25000"/>
              <a:buFont typeface="Arial"/>
              <a:buNone/>
            </a:pPr>
            <a:r>
              <a:rPr lang="en-CA">
                <a:solidFill>
                  <a:srgbClr val="000000"/>
                </a:solidFill>
                <a:latin typeface="Arial"/>
                <a:ea typeface="Arial"/>
                <a:cs typeface="Arial"/>
                <a:sym typeface="Arial"/>
              </a:rPr>
              <a:t>As mentioned earlier, i</a:t>
            </a:r>
            <a:r>
              <a:rPr lang="en-CA" sz="1200" b="0" i="0" u="none" strike="noStrike" cap="none">
                <a:solidFill>
                  <a:srgbClr val="000000"/>
                </a:solidFill>
                <a:latin typeface="Arial"/>
                <a:ea typeface="Arial"/>
                <a:cs typeface="Arial"/>
                <a:sym typeface="Arial"/>
              </a:rPr>
              <a:t>t can be challenging for instructors to know where to start in improving the accessibility and inclusiveness of their classroom for students with disabilities. </a:t>
            </a:r>
            <a:r>
              <a:rPr lang="en-CA">
                <a:solidFill>
                  <a:srgbClr val="000000"/>
                </a:solidFill>
                <a:latin typeface="Arial"/>
                <a:ea typeface="Arial"/>
                <a:cs typeface="Arial"/>
                <a:sym typeface="Arial"/>
              </a:rPr>
              <a:t>To help give you a starting place and some tools to work with,  we will look at two approaches that can help you assess how accessible your classroom is currently and how you can begin to consider changes or enhancements that will increase access to learning for students with disabilities and all students.</a:t>
            </a:r>
          </a:p>
          <a:p>
            <a:pPr marL="0" marR="0" lvl="0" indent="0" algn="l" rtl="0">
              <a:lnSpc>
                <a:spcPct val="115000"/>
              </a:lnSpc>
              <a:spcBef>
                <a:spcPts val="0"/>
              </a:spcBef>
              <a:spcAft>
                <a:spcPts val="0"/>
              </a:spcAft>
              <a:buClr>
                <a:srgbClr val="000000"/>
              </a:buClr>
              <a:buSzPct val="25000"/>
              <a:buFont typeface="Arial"/>
              <a:buNone/>
            </a:pPr>
            <a:endParaRPr>
              <a:solidFill>
                <a:srgbClr val="000000"/>
              </a:solidFill>
              <a:latin typeface="Arial"/>
              <a:ea typeface="Arial"/>
              <a:cs typeface="Arial"/>
              <a:sym typeface="Arial"/>
            </a:endParaRPr>
          </a:p>
          <a:p>
            <a:pPr marL="0" marR="0" lvl="0" indent="0" algn="l" rtl="0">
              <a:lnSpc>
                <a:spcPct val="115000"/>
              </a:lnSpc>
              <a:spcBef>
                <a:spcPts val="0"/>
              </a:spcBef>
              <a:spcAft>
                <a:spcPts val="0"/>
              </a:spcAft>
              <a:buClr>
                <a:srgbClr val="000000"/>
              </a:buClr>
              <a:buSzPct val="25000"/>
              <a:buFont typeface="Arial"/>
              <a:buNone/>
            </a:pPr>
            <a:r>
              <a:rPr lang="en-CA">
                <a:solidFill>
                  <a:srgbClr val="000000"/>
                </a:solidFill>
                <a:latin typeface="Arial"/>
                <a:ea typeface="Arial"/>
                <a:cs typeface="Arial"/>
                <a:sym typeface="Arial"/>
              </a:rPr>
              <a:t>You may find that one approach resonates with you more than the other, or you may find aspects of each useful. We will give you opportunities to put both approaches into practice during this workshop.</a:t>
            </a:r>
          </a:p>
          <a:p>
            <a:pPr marL="0" marR="0" lvl="0" indent="0" algn="l" rtl="0">
              <a:lnSpc>
                <a:spcPct val="115000"/>
              </a:lnSpc>
              <a:spcBef>
                <a:spcPts val="0"/>
              </a:spcBef>
              <a:spcAft>
                <a:spcPts val="0"/>
              </a:spcAft>
              <a:buClr>
                <a:srgbClr val="000000"/>
              </a:buClr>
              <a:buSzPct val="25000"/>
              <a:buFont typeface="Arial"/>
              <a:buNone/>
            </a:pPr>
            <a:endParaRPr>
              <a:solidFill>
                <a:srgbClr val="000000"/>
              </a:solidFill>
              <a:latin typeface="Arial"/>
              <a:ea typeface="Arial"/>
              <a:cs typeface="Arial"/>
              <a:sym typeface="Arial"/>
            </a:endParaRPr>
          </a:p>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130" name="Shape 130"/>
          <p:cNvSpPr txBox="1">
            <a:spLocks noGrp="1"/>
          </p:cNvSpPr>
          <p:nvPr>
            <p:ph type="sldNum" idx="12"/>
          </p:nvPr>
        </p:nvSpPr>
        <p:spPr>
          <a:xfrm>
            <a:off x="3884612" y="8685213"/>
            <a:ext cx="2971799" cy="458785"/>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CA" sz="1200" b="0" i="0" u="none" strike="noStrike" cap="none">
                <a:solidFill>
                  <a:schemeClr val="dk1"/>
                </a:solidFill>
                <a:latin typeface="Calibri"/>
                <a:ea typeface="Calibri"/>
                <a:cs typeface="Calibri"/>
                <a:sym typeface="Calibri"/>
              </a:rPr>
              <a:t>6</a:t>
            </a:fld>
            <a:endParaRPr lang="en-CA"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4148714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Shape 139"/>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40" name="Shape 140"/>
          <p:cNvSpPr txBox="1">
            <a:spLocks noGrp="1"/>
          </p:cNvSpPr>
          <p:nvPr>
            <p:ph type="body" idx="1"/>
          </p:nvPr>
        </p:nvSpPr>
        <p:spPr>
          <a:xfrm>
            <a:off x="685800" y="4400550"/>
            <a:ext cx="5486400" cy="3600600"/>
          </a:xfrm>
          <a:prstGeom prst="rect">
            <a:avLst/>
          </a:prstGeom>
          <a:noFill/>
          <a:ln>
            <a:noFill/>
          </a:ln>
        </p:spPr>
        <p:txBody>
          <a:bodyPr lIns="91425" tIns="45700" rIns="91425" bIns="45700" anchor="t" anchorCtr="0">
            <a:noAutofit/>
          </a:bodyPr>
          <a:lstStyle/>
          <a:p>
            <a:pPr marL="0" marR="0" lvl="0" indent="0" algn="l" rtl="0">
              <a:lnSpc>
                <a:spcPct val="115000"/>
              </a:lnSpc>
              <a:spcBef>
                <a:spcPts val="0"/>
              </a:spcBef>
              <a:spcAft>
                <a:spcPts val="0"/>
              </a:spcAft>
              <a:buClr>
                <a:srgbClr val="000000"/>
              </a:buClr>
              <a:buSzPct val="25000"/>
              <a:buFont typeface="Arial"/>
              <a:buNone/>
            </a:pPr>
            <a:r>
              <a:rPr lang="en-CA">
                <a:solidFill>
                  <a:srgbClr val="000000"/>
                </a:solidFill>
                <a:latin typeface="Arial"/>
                <a:ea typeface="Arial"/>
                <a:cs typeface="Arial"/>
                <a:sym typeface="Arial"/>
              </a:rPr>
              <a:t>As a starting point, it can be helpful to have a guide for considering various aspects of your learning environment. </a:t>
            </a:r>
          </a:p>
          <a:p>
            <a:pPr marL="0" marR="0" lvl="0" indent="0" algn="l" rtl="0">
              <a:lnSpc>
                <a:spcPct val="115000"/>
              </a:lnSpc>
              <a:spcBef>
                <a:spcPts val="0"/>
              </a:spcBef>
              <a:spcAft>
                <a:spcPts val="0"/>
              </a:spcAft>
              <a:buClr>
                <a:srgbClr val="000000"/>
              </a:buClr>
              <a:buSzPct val="25000"/>
              <a:buFont typeface="Arial"/>
              <a:buNone/>
            </a:pPr>
            <a:endParaRPr>
              <a:solidFill>
                <a:srgbClr val="000000"/>
              </a:solidFill>
              <a:latin typeface="Arial"/>
              <a:ea typeface="Arial"/>
              <a:cs typeface="Arial"/>
              <a:sym typeface="Arial"/>
            </a:endParaRPr>
          </a:p>
          <a:p>
            <a:pPr marL="0" marR="0" lvl="0" indent="0" algn="l" rtl="0">
              <a:lnSpc>
                <a:spcPct val="115000"/>
              </a:lnSpc>
              <a:spcBef>
                <a:spcPts val="0"/>
              </a:spcBef>
              <a:spcAft>
                <a:spcPts val="0"/>
              </a:spcAft>
              <a:buClr>
                <a:srgbClr val="000000"/>
              </a:buClr>
              <a:buSzPct val="25000"/>
              <a:buFont typeface="Arial"/>
              <a:buNone/>
            </a:pPr>
            <a:r>
              <a:rPr lang="en-CA">
                <a:solidFill>
                  <a:srgbClr val="000000"/>
                </a:solidFill>
                <a:latin typeface="Arial"/>
                <a:ea typeface="Arial"/>
                <a:cs typeface="Arial"/>
                <a:sym typeface="Arial"/>
              </a:rPr>
              <a:t>Options for using this tool in the workshop:</a:t>
            </a:r>
          </a:p>
          <a:p>
            <a:pPr marL="0" marR="0" lvl="0" indent="0" algn="l" rtl="0">
              <a:lnSpc>
                <a:spcPct val="115000"/>
              </a:lnSpc>
              <a:spcBef>
                <a:spcPts val="0"/>
              </a:spcBef>
              <a:spcAft>
                <a:spcPts val="0"/>
              </a:spcAft>
              <a:buClr>
                <a:srgbClr val="000000"/>
              </a:buClr>
              <a:buSzPct val="25000"/>
              <a:buFont typeface="Arial"/>
              <a:buNone/>
            </a:pPr>
            <a:r>
              <a:rPr lang="en-CA">
                <a:solidFill>
                  <a:srgbClr val="000000"/>
                </a:solidFill>
                <a:latin typeface="Arial"/>
                <a:ea typeface="Arial"/>
                <a:cs typeface="Arial"/>
                <a:sym typeface="Arial"/>
              </a:rPr>
              <a:t>-present these five elements to participants, using the checklist items (on the slide) and examples (in facilitator notes) to illustrate each element, and what an inclusive classroom could look like..</a:t>
            </a:r>
          </a:p>
          <a:p>
            <a:pPr marL="0" marR="0" lvl="0" indent="0" algn="l" rtl="0">
              <a:lnSpc>
                <a:spcPct val="115000"/>
              </a:lnSpc>
              <a:spcBef>
                <a:spcPts val="0"/>
              </a:spcBef>
              <a:spcAft>
                <a:spcPts val="0"/>
              </a:spcAft>
              <a:buClr>
                <a:srgbClr val="000000"/>
              </a:buClr>
              <a:buSzPct val="25000"/>
              <a:buFont typeface="Arial"/>
              <a:buNone/>
            </a:pPr>
            <a:r>
              <a:rPr lang="en-CA">
                <a:solidFill>
                  <a:srgbClr val="000000"/>
                </a:solidFill>
                <a:latin typeface="Arial"/>
                <a:ea typeface="Arial"/>
                <a:cs typeface="Arial"/>
                <a:sym typeface="Arial"/>
              </a:rPr>
              <a:t>-Next, provide participants with a print out of the pdf checklist (found on course website), ask participants to choose two or three elements for discussion in small groups either drawing from their own experience or using the case study that follows.</a:t>
            </a:r>
          </a:p>
          <a:p>
            <a:pPr marL="0" marR="0" lvl="0" indent="0" algn="l" rtl="0">
              <a:lnSpc>
                <a:spcPct val="115000"/>
              </a:lnSpc>
              <a:spcBef>
                <a:spcPts val="0"/>
              </a:spcBef>
              <a:spcAft>
                <a:spcPts val="0"/>
              </a:spcAft>
              <a:buClr>
                <a:srgbClr val="000000"/>
              </a:buClr>
              <a:buSzPct val="25000"/>
              <a:buFont typeface="Arial"/>
              <a:buNone/>
            </a:pPr>
            <a:endParaRPr>
              <a:solidFill>
                <a:srgbClr val="000000"/>
              </a:solidFill>
              <a:latin typeface="Arial"/>
              <a:ea typeface="Arial"/>
              <a:cs typeface="Arial"/>
              <a:sym typeface="Arial"/>
            </a:endParaRPr>
          </a:p>
          <a:p>
            <a:pPr marL="0" marR="0" lvl="0" indent="0" algn="l" rtl="0">
              <a:lnSpc>
                <a:spcPct val="115000"/>
              </a:lnSpc>
              <a:spcBef>
                <a:spcPts val="0"/>
              </a:spcBef>
              <a:spcAft>
                <a:spcPts val="0"/>
              </a:spcAft>
              <a:buClr>
                <a:srgbClr val="000000"/>
              </a:buClr>
              <a:buSzPct val="25000"/>
              <a:buFont typeface="Arial"/>
              <a:buNone/>
            </a:pPr>
            <a:r>
              <a:rPr lang="en-CA" sz="1200" b="0" i="0" u="none" strike="noStrike" cap="none">
                <a:solidFill>
                  <a:srgbClr val="000000"/>
                </a:solidFill>
                <a:latin typeface="Arial"/>
                <a:ea typeface="Arial"/>
                <a:cs typeface="Arial"/>
                <a:sym typeface="Arial"/>
              </a:rPr>
              <a:t> Use this tool to identify possible barriers to learning in your classroom. What are you already doing to accommodate a variety of learning needs? What could you do in the future to improve accessibility?</a:t>
            </a:r>
          </a:p>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141" name="Shape 141"/>
          <p:cNvSpPr txBox="1">
            <a:spLocks noGrp="1"/>
          </p:cNvSpPr>
          <p:nvPr>
            <p:ph type="sldNum" idx="12"/>
          </p:nvPr>
        </p:nvSpPr>
        <p:spPr>
          <a:xfrm>
            <a:off x="3884612" y="8685213"/>
            <a:ext cx="2971799" cy="4587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CA" sz="1200" b="0" i="0" u="none" strike="noStrike" cap="none">
                <a:solidFill>
                  <a:schemeClr val="dk1"/>
                </a:solidFill>
                <a:latin typeface="Calibri"/>
                <a:ea typeface="Calibri"/>
                <a:cs typeface="Calibri"/>
                <a:sym typeface="Calibri"/>
              </a:rPr>
              <a:t>7</a:t>
            </a:fld>
            <a:endParaRPr lang="en-CA"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8733738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Shape 151"/>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52" name="Shape 152"/>
          <p:cNvSpPr txBox="1">
            <a:spLocks noGrp="1"/>
          </p:cNvSpPr>
          <p:nvPr>
            <p:ph type="body" idx="1"/>
          </p:nvPr>
        </p:nvSpPr>
        <p:spPr>
          <a:xfrm>
            <a:off x="685800" y="4400550"/>
            <a:ext cx="5486399" cy="3600599"/>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r>
              <a:rPr lang="en-CA">
                <a:solidFill>
                  <a:srgbClr val="000000"/>
                </a:solidFill>
                <a:latin typeface="Arial"/>
                <a:ea typeface="Arial"/>
                <a:cs typeface="Arial"/>
                <a:sym typeface="Arial"/>
              </a:rPr>
              <a:t>Instructors have a strong opportunity to model positive attitudes towards diversity in their classrooms. An approach that values diversity sends a clear message to both students with a disability and to all students in the class. This approach helps to ensure that all students can see that their learning experience is valued, that they are respected, and that they are being treated as an individual with their own distinct situation and approach to learning. </a:t>
            </a:r>
          </a:p>
        </p:txBody>
      </p:sp>
      <p:sp>
        <p:nvSpPr>
          <p:cNvPr id="153" name="Shape 153"/>
          <p:cNvSpPr txBox="1">
            <a:spLocks noGrp="1"/>
          </p:cNvSpPr>
          <p:nvPr>
            <p:ph type="sldNum" idx="12"/>
          </p:nvPr>
        </p:nvSpPr>
        <p:spPr>
          <a:xfrm>
            <a:off x="3884612" y="8685213"/>
            <a:ext cx="2971799" cy="458699"/>
          </a:xfrm>
          <a:prstGeom prst="rect">
            <a:avLst/>
          </a:prstGeom>
          <a:noFill/>
          <a:ln>
            <a:noFill/>
          </a:ln>
        </p:spPr>
        <p:txBody>
          <a:bodyPr lIns="91425" tIns="45700" rIns="91425" bIns="45700" anchor="b"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CA" sz="1400" b="0" i="0" u="none" strike="noStrike" cap="none">
                <a:solidFill>
                  <a:srgbClr val="000000"/>
                </a:solidFill>
                <a:latin typeface="Arial"/>
                <a:ea typeface="Arial"/>
                <a:cs typeface="Arial"/>
                <a:sym typeface="Arial"/>
              </a:rPr>
              <a:t>8</a:t>
            </a:fld>
            <a:endParaRPr lang="en-CA"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42145369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Shape 160"/>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61" name="Shape 161"/>
          <p:cNvSpPr txBox="1">
            <a:spLocks noGrp="1"/>
          </p:cNvSpPr>
          <p:nvPr>
            <p:ph type="body" idx="1"/>
          </p:nvPr>
        </p:nvSpPr>
        <p:spPr>
          <a:xfrm>
            <a:off x="685800" y="4400550"/>
            <a:ext cx="5486399" cy="3600599"/>
          </a:xfrm>
          <a:prstGeom prst="rect">
            <a:avLst/>
          </a:prstGeom>
          <a:noFill/>
          <a:ln>
            <a:noFill/>
          </a:ln>
        </p:spPr>
        <p:txBody>
          <a:bodyPr lIns="91425" tIns="91425" rIns="91425" bIns="91425" anchor="t" anchorCtr="0">
            <a:noAutofit/>
          </a:bodyPr>
          <a:lstStyle/>
          <a:p>
            <a:pPr marL="0" marR="0" lvl="0" indent="0" algn="l" rtl="0">
              <a:lnSpc>
                <a:spcPct val="115000"/>
              </a:lnSpc>
              <a:spcBef>
                <a:spcPts val="0"/>
              </a:spcBef>
              <a:spcAft>
                <a:spcPts val="0"/>
              </a:spcAft>
              <a:buClr>
                <a:srgbClr val="333333"/>
              </a:buClr>
              <a:buSzPct val="25000"/>
              <a:buFont typeface="Arial"/>
              <a:buNone/>
            </a:pPr>
            <a:r>
              <a:rPr lang="en-CA" sz="1200" b="0" i="0" u="none" strike="noStrike" cap="none">
                <a:solidFill>
                  <a:srgbClr val="333333"/>
                </a:solidFill>
                <a:latin typeface="Arial"/>
                <a:ea typeface="Arial"/>
                <a:cs typeface="Arial"/>
                <a:sym typeface="Arial"/>
              </a:rPr>
              <a:t>Organizational barriers</a:t>
            </a:r>
          </a:p>
          <a:p>
            <a:pPr marL="0" marR="0" lvl="0" indent="0" algn="l" rtl="0">
              <a:lnSpc>
                <a:spcPct val="115000"/>
              </a:lnSpc>
              <a:spcBef>
                <a:spcPts val="0"/>
              </a:spcBef>
              <a:spcAft>
                <a:spcPts val="0"/>
              </a:spcAft>
              <a:buClr>
                <a:srgbClr val="000000"/>
              </a:buClr>
              <a:buSzPct val="25000"/>
              <a:buFont typeface="Arial"/>
              <a:buNone/>
            </a:pPr>
            <a:r>
              <a:rPr lang="en-CA" sz="1200" b="0" i="0" u="none" strike="noStrike" cap="none">
                <a:solidFill>
                  <a:srgbClr val="000000"/>
                </a:solidFill>
                <a:latin typeface="Arial"/>
                <a:ea typeface="Arial"/>
                <a:cs typeface="Arial"/>
                <a:sym typeface="Arial"/>
              </a:rPr>
              <a:t> </a:t>
            </a:r>
          </a:p>
          <a:p>
            <a:pPr marL="0" marR="0" lvl="0" indent="0" algn="l" rtl="0">
              <a:lnSpc>
                <a:spcPct val="137000"/>
              </a:lnSpc>
              <a:spcBef>
                <a:spcPts val="0"/>
              </a:spcBef>
              <a:spcAft>
                <a:spcPts val="0"/>
              </a:spcAft>
              <a:buClr>
                <a:srgbClr val="333333"/>
              </a:buClr>
              <a:buSzPct val="25000"/>
              <a:buFont typeface="Arial"/>
              <a:buNone/>
            </a:pPr>
            <a:r>
              <a:rPr lang="en-CA">
                <a:solidFill>
                  <a:srgbClr val="333333"/>
                </a:solidFill>
                <a:latin typeface="Arial"/>
                <a:ea typeface="Arial"/>
                <a:cs typeface="Arial"/>
                <a:sym typeface="Arial"/>
              </a:rPr>
              <a:t>Some of these organizational barriers are removed or mitigated for through academic accommodation. For example, a student may be provided with access to technology such as text-to-speech software for exams or an accommodation of no penalty on spelling errors may be put in place. Determining reasonable academic accommodations is the responsibility of the Disability Service Coordinator because they both have details regarding the student’s specific situation (in the student’s documentation of disability), and because they have the expertise to recommend what would be a reasonable adjustment to normal practice given this information. </a:t>
            </a:r>
          </a:p>
          <a:p>
            <a:pPr marL="0" marR="0" lvl="0" indent="0" algn="l" rtl="0">
              <a:lnSpc>
                <a:spcPct val="137000"/>
              </a:lnSpc>
              <a:spcBef>
                <a:spcPts val="0"/>
              </a:spcBef>
              <a:spcAft>
                <a:spcPts val="0"/>
              </a:spcAft>
              <a:buClr>
                <a:srgbClr val="333333"/>
              </a:buClr>
              <a:buSzPct val="25000"/>
              <a:buFont typeface="Arial"/>
              <a:buNone/>
            </a:pPr>
            <a:endParaRPr>
              <a:solidFill>
                <a:srgbClr val="333333"/>
              </a:solidFill>
              <a:latin typeface="Arial"/>
              <a:ea typeface="Arial"/>
              <a:cs typeface="Arial"/>
              <a:sym typeface="Arial"/>
            </a:endParaRPr>
          </a:p>
          <a:p>
            <a:pPr marL="0" marR="0" lvl="0" indent="0" algn="l" rtl="0">
              <a:lnSpc>
                <a:spcPct val="137000"/>
              </a:lnSpc>
              <a:spcBef>
                <a:spcPts val="0"/>
              </a:spcBef>
              <a:spcAft>
                <a:spcPts val="0"/>
              </a:spcAft>
              <a:buClr>
                <a:srgbClr val="333333"/>
              </a:buClr>
              <a:buSzPct val="25000"/>
              <a:buFont typeface="Arial"/>
              <a:buNone/>
            </a:pPr>
            <a:r>
              <a:rPr lang="en-CA">
                <a:solidFill>
                  <a:srgbClr val="333333"/>
                </a:solidFill>
                <a:latin typeface="Arial"/>
                <a:ea typeface="Arial"/>
                <a:cs typeface="Arial"/>
                <a:sym typeface="Arial"/>
              </a:rPr>
              <a:t>There are also a range of things that you can consider as an instructor that will help remove organizational barriers and can in turn go a long way to help students with disabilities, and all students, maximize their learning. This can include being clear on core learning outcomes for your course so that all students know what to focus their efforts on; thinking about providing learning materials and delivering content in class through a variety of mediums and points of access; and considering providing a range of options around assessment instead of using only one approach. </a:t>
            </a:r>
          </a:p>
          <a:p>
            <a:pPr marL="0" marR="0" lvl="0" indent="0" algn="l" rtl="0">
              <a:lnSpc>
                <a:spcPct val="137000"/>
              </a:lnSpc>
              <a:spcBef>
                <a:spcPts val="0"/>
              </a:spcBef>
              <a:spcAft>
                <a:spcPts val="0"/>
              </a:spcAft>
              <a:buClr>
                <a:srgbClr val="333333"/>
              </a:buClr>
              <a:buSzPct val="25000"/>
              <a:buFont typeface="Arial"/>
              <a:buNone/>
            </a:pPr>
            <a:r>
              <a:rPr lang="en-CA">
                <a:solidFill>
                  <a:srgbClr val="333333"/>
                </a:solidFill>
                <a:latin typeface="Arial"/>
                <a:ea typeface="Arial"/>
                <a:cs typeface="Arial"/>
                <a:sym typeface="Arial"/>
              </a:rPr>
              <a:t>Most institutions have </a:t>
            </a:r>
            <a:r>
              <a:rPr lang="en-CA" sz="1200" b="0" i="0" u="none" strike="noStrike" cap="none">
                <a:solidFill>
                  <a:srgbClr val="333333"/>
                </a:solidFill>
                <a:latin typeface="Arial"/>
                <a:ea typeface="Arial"/>
                <a:cs typeface="Arial"/>
                <a:sym typeface="Arial"/>
              </a:rPr>
              <a:t>limit</a:t>
            </a:r>
            <a:r>
              <a:rPr lang="en-CA">
                <a:solidFill>
                  <a:srgbClr val="333333"/>
                </a:solidFill>
                <a:latin typeface="Arial"/>
                <a:ea typeface="Arial"/>
                <a:cs typeface="Arial"/>
                <a:sym typeface="Arial"/>
              </a:rPr>
              <a:t>ations around</a:t>
            </a:r>
            <a:r>
              <a:rPr lang="en-CA" sz="1200" b="0" i="0" u="none" strike="noStrike" cap="none">
                <a:solidFill>
                  <a:srgbClr val="333333"/>
                </a:solidFill>
                <a:latin typeface="Arial"/>
                <a:ea typeface="Arial"/>
                <a:cs typeface="Arial"/>
                <a:sym typeface="Arial"/>
              </a:rPr>
              <a:t> funds and resources </a:t>
            </a:r>
            <a:r>
              <a:rPr lang="en-CA">
                <a:solidFill>
                  <a:srgbClr val="333333"/>
                </a:solidFill>
                <a:latin typeface="Arial"/>
                <a:ea typeface="Arial"/>
                <a:cs typeface="Arial"/>
                <a:sym typeface="Arial"/>
              </a:rPr>
              <a:t>however</a:t>
            </a:r>
            <a:r>
              <a:rPr lang="en-CA" sz="1200" b="0" i="0" u="none" strike="noStrike" cap="none">
                <a:solidFill>
                  <a:srgbClr val="333333"/>
                </a:solidFill>
                <a:latin typeface="Arial"/>
                <a:ea typeface="Arial"/>
                <a:cs typeface="Arial"/>
                <a:sym typeface="Arial"/>
              </a:rPr>
              <a:t> trying to work towards removing organizational barriers can be worked towards over time.  Even if all </a:t>
            </a:r>
            <a:r>
              <a:rPr lang="en-CA">
                <a:solidFill>
                  <a:srgbClr val="333333"/>
                </a:solidFill>
                <a:latin typeface="Arial"/>
                <a:ea typeface="Arial"/>
                <a:cs typeface="Arial"/>
                <a:sym typeface="Arial"/>
              </a:rPr>
              <a:t>barriers</a:t>
            </a:r>
            <a:r>
              <a:rPr lang="en-CA" sz="1200" b="0" i="0" u="none" strike="noStrike" cap="none">
                <a:solidFill>
                  <a:srgbClr val="333333"/>
                </a:solidFill>
                <a:latin typeface="Arial"/>
                <a:ea typeface="Arial"/>
                <a:cs typeface="Arial"/>
                <a:sym typeface="Arial"/>
              </a:rPr>
              <a:t> cannot be immediately resolved, just being aware of them, and making realistic adjustments over time, will help create a sense of understanding.</a:t>
            </a:r>
          </a:p>
          <a:p>
            <a:pPr marL="0" marR="0" lvl="0" indent="0" algn="l" rtl="0">
              <a:spcBef>
                <a:spcPts val="150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162" name="Shape 162"/>
          <p:cNvSpPr txBox="1">
            <a:spLocks noGrp="1"/>
          </p:cNvSpPr>
          <p:nvPr>
            <p:ph type="sldNum" idx="12"/>
          </p:nvPr>
        </p:nvSpPr>
        <p:spPr>
          <a:xfrm>
            <a:off x="3884612" y="8685213"/>
            <a:ext cx="2971799" cy="458699"/>
          </a:xfrm>
          <a:prstGeom prst="rect">
            <a:avLst/>
          </a:prstGeom>
          <a:noFill/>
          <a:ln>
            <a:noFill/>
          </a:ln>
        </p:spPr>
        <p:txBody>
          <a:bodyPr lIns="91425" tIns="45700" rIns="91425" bIns="45700" anchor="b"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CA" sz="1400" b="0" i="0" u="none" strike="noStrike" cap="none">
                <a:solidFill>
                  <a:srgbClr val="000000"/>
                </a:solidFill>
                <a:latin typeface="Arial"/>
                <a:ea typeface="Arial"/>
                <a:cs typeface="Arial"/>
                <a:sym typeface="Arial"/>
              </a:rPr>
              <a:t>9</a:t>
            </a:fld>
            <a:endParaRPr lang="en-CA"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3160264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15"/>
        <p:cNvGrpSpPr/>
        <p:nvPr/>
      </p:nvGrpSpPr>
      <p:grpSpPr>
        <a:xfrm>
          <a:off x="0" y="0"/>
          <a:ext cx="0" cy="0"/>
          <a:chOff x="0" y="0"/>
          <a:chExt cx="0" cy="0"/>
        </a:xfrm>
      </p:grpSpPr>
      <p:sp>
        <p:nvSpPr>
          <p:cNvPr id="16" name="Shape 16"/>
          <p:cNvSpPr txBox="1">
            <a:spLocks noGrp="1"/>
          </p:cNvSpPr>
          <p:nvPr>
            <p:ph type="ctrTitle"/>
          </p:nvPr>
        </p:nvSpPr>
        <p:spPr>
          <a:xfrm>
            <a:off x="685800" y="2130425"/>
            <a:ext cx="7772400" cy="1470023"/>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Font typeface="Arial"/>
              <a:buNone/>
              <a:defRPr sz="1800"/>
            </a:lvl2pPr>
            <a:lvl3pPr lvl="2" indent="0">
              <a:spcBef>
                <a:spcPts val="0"/>
              </a:spcBef>
              <a:buFont typeface="Arial"/>
              <a:buNone/>
              <a:defRPr sz="1800"/>
            </a:lvl3pPr>
            <a:lvl4pPr lvl="3" indent="0">
              <a:spcBef>
                <a:spcPts val="0"/>
              </a:spcBef>
              <a:buFont typeface="Arial"/>
              <a:buNone/>
              <a:defRPr sz="1800"/>
            </a:lvl4pPr>
            <a:lvl5pPr lvl="4" indent="0">
              <a:spcBef>
                <a:spcPts val="0"/>
              </a:spcBef>
              <a:buFont typeface="Arial"/>
              <a:buNone/>
              <a:defRPr sz="1800"/>
            </a:lvl5pPr>
            <a:lvl6pPr lvl="5" indent="0">
              <a:spcBef>
                <a:spcPts val="0"/>
              </a:spcBef>
              <a:buFont typeface="Arial"/>
              <a:buNone/>
              <a:defRPr sz="1800"/>
            </a:lvl6pPr>
            <a:lvl7pPr lvl="6" indent="0">
              <a:spcBef>
                <a:spcPts val="0"/>
              </a:spcBef>
              <a:buFont typeface="Arial"/>
              <a:buNone/>
              <a:defRPr sz="1800"/>
            </a:lvl7pPr>
            <a:lvl8pPr lvl="7" indent="0">
              <a:spcBef>
                <a:spcPts val="0"/>
              </a:spcBef>
              <a:buFont typeface="Arial"/>
              <a:buNone/>
              <a:defRPr sz="1800"/>
            </a:lvl8pPr>
            <a:lvl9pPr lvl="8" indent="0">
              <a:spcBef>
                <a:spcPts val="0"/>
              </a:spcBef>
              <a:buFont typeface="Arial"/>
              <a:buNone/>
              <a:defRPr sz="1800"/>
            </a:lvl9pPr>
          </a:lstStyle>
          <a:p>
            <a:endParaRPr/>
          </a:p>
        </p:txBody>
      </p:sp>
      <p:sp>
        <p:nvSpPr>
          <p:cNvPr id="17" name="Shape 17"/>
          <p:cNvSpPr txBox="1">
            <a:spLocks noGrp="1"/>
          </p:cNvSpPr>
          <p:nvPr>
            <p:ph type="subTitle" idx="1"/>
          </p:nvPr>
        </p:nvSpPr>
        <p:spPr>
          <a:xfrm>
            <a:off x="1371600" y="3886200"/>
            <a:ext cx="6400799" cy="1752600"/>
          </a:xfrm>
          <a:prstGeom prst="rect">
            <a:avLst/>
          </a:prstGeom>
          <a:noFill/>
          <a:ln>
            <a:noFill/>
          </a:ln>
        </p:spPr>
        <p:txBody>
          <a:bodyPr lIns="91425" tIns="91425" rIns="91425" bIns="91425" anchor="t" anchorCtr="0"/>
          <a:lstStyle>
            <a:lvl1pPr marL="0" marR="0" lvl="0" indent="0" algn="ctr" rtl="0">
              <a:lnSpc>
                <a:spcPct val="100000"/>
              </a:lnSpc>
              <a:spcBef>
                <a:spcPts val="640"/>
              </a:spcBef>
              <a:spcAft>
                <a:spcPts val="0"/>
              </a:spcAft>
              <a:buClr>
                <a:srgbClr val="888888"/>
              </a:buClr>
              <a:buFont typeface="Arial"/>
              <a:buNone/>
              <a:defRPr sz="3200" b="0" i="0" u="none" strike="noStrike" cap="none">
                <a:solidFill>
                  <a:srgbClr val="888888"/>
                </a:solidFill>
                <a:latin typeface="Calibri"/>
                <a:ea typeface="Calibri"/>
                <a:cs typeface="Calibri"/>
                <a:sym typeface="Calibri"/>
              </a:defRPr>
            </a:lvl1pPr>
            <a:lvl2pPr marL="457200" marR="0" lvl="1" indent="0" algn="ctr" rtl="0">
              <a:lnSpc>
                <a:spcPct val="100000"/>
              </a:lnSpc>
              <a:spcBef>
                <a:spcPts val="560"/>
              </a:spcBef>
              <a:spcAft>
                <a:spcPts val="0"/>
              </a:spcAft>
              <a:buClr>
                <a:srgbClr val="888888"/>
              </a:buClr>
              <a:buFont typeface="Arial"/>
              <a:buNone/>
              <a:defRPr sz="2800" b="0" i="0" u="none" strike="noStrike" cap="none">
                <a:solidFill>
                  <a:srgbClr val="888888"/>
                </a:solidFill>
                <a:latin typeface="Calibri"/>
                <a:ea typeface="Calibri"/>
                <a:cs typeface="Calibri"/>
                <a:sym typeface="Calibri"/>
              </a:defRPr>
            </a:lvl2pPr>
            <a:lvl3pPr marL="914400" marR="0" lvl="2" indent="0" algn="ctr" rtl="0">
              <a:lnSpc>
                <a:spcPct val="100000"/>
              </a:lnSpc>
              <a:spcBef>
                <a:spcPts val="480"/>
              </a:spcBef>
              <a:spcAft>
                <a:spcPts val="0"/>
              </a:spcAft>
              <a:buClr>
                <a:srgbClr val="888888"/>
              </a:buClr>
              <a:buFont typeface="Arial"/>
              <a:buNone/>
              <a:defRPr sz="2400" b="0" i="0" u="none" strike="noStrike" cap="none">
                <a:solidFill>
                  <a:srgbClr val="888888"/>
                </a:solidFill>
                <a:latin typeface="Calibri"/>
                <a:ea typeface="Calibri"/>
                <a:cs typeface="Calibri"/>
                <a:sym typeface="Calibri"/>
              </a:defRPr>
            </a:lvl3pPr>
            <a:lvl4pPr marL="1371600" marR="0" lvl="3" indent="0" algn="ctr" rtl="0">
              <a:lnSpc>
                <a:spcPct val="100000"/>
              </a:lnSpc>
              <a:spcBef>
                <a:spcPts val="400"/>
              </a:spcBef>
              <a:spcAft>
                <a:spcPts val="0"/>
              </a:spcAft>
              <a:buClr>
                <a:srgbClr val="888888"/>
              </a:buClr>
              <a:buFont typeface="Arial"/>
              <a:buNone/>
              <a:defRPr sz="2000" b="0" i="0" u="none" strike="noStrike" cap="none">
                <a:solidFill>
                  <a:srgbClr val="888888"/>
                </a:solidFill>
                <a:latin typeface="Calibri"/>
                <a:ea typeface="Calibri"/>
                <a:cs typeface="Calibri"/>
                <a:sym typeface="Calibri"/>
              </a:defRPr>
            </a:lvl4pPr>
            <a:lvl5pPr marL="1828800" marR="0" lvl="4" indent="0" algn="ctr" rtl="0">
              <a:lnSpc>
                <a:spcPct val="100000"/>
              </a:lnSpc>
              <a:spcBef>
                <a:spcPts val="400"/>
              </a:spcBef>
              <a:spcAft>
                <a:spcPts val="0"/>
              </a:spcAft>
              <a:buClr>
                <a:srgbClr val="888888"/>
              </a:buClr>
              <a:buFont typeface="Arial"/>
              <a:buNone/>
              <a:defRPr sz="2000" b="0" i="0" u="none" strike="noStrike" cap="none">
                <a:solidFill>
                  <a:srgbClr val="888888"/>
                </a:solidFill>
                <a:latin typeface="Calibri"/>
                <a:ea typeface="Calibri"/>
                <a:cs typeface="Calibri"/>
                <a:sym typeface="Calibri"/>
              </a:defRPr>
            </a:lvl5pPr>
            <a:lvl6pPr marL="2286000" marR="0" lvl="5" indent="0" algn="ctr" rtl="0">
              <a:lnSpc>
                <a:spcPct val="100000"/>
              </a:lnSpc>
              <a:spcBef>
                <a:spcPts val="400"/>
              </a:spcBef>
              <a:spcAft>
                <a:spcPts val="0"/>
              </a:spcAft>
              <a:buClr>
                <a:srgbClr val="888888"/>
              </a:buClr>
              <a:buFont typeface="Arial"/>
              <a:buNone/>
              <a:defRPr sz="2000" b="0" i="0" u="none" strike="noStrike" cap="none">
                <a:solidFill>
                  <a:srgbClr val="888888"/>
                </a:solidFill>
                <a:latin typeface="Calibri"/>
                <a:ea typeface="Calibri"/>
                <a:cs typeface="Calibri"/>
                <a:sym typeface="Calibri"/>
              </a:defRPr>
            </a:lvl6pPr>
            <a:lvl7pPr marL="2743200" marR="0" lvl="6" indent="0" algn="ctr" rtl="0">
              <a:lnSpc>
                <a:spcPct val="100000"/>
              </a:lnSpc>
              <a:spcBef>
                <a:spcPts val="400"/>
              </a:spcBef>
              <a:spcAft>
                <a:spcPts val="0"/>
              </a:spcAft>
              <a:buClr>
                <a:srgbClr val="888888"/>
              </a:buClr>
              <a:buFont typeface="Arial"/>
              <a:buNone/>
              <a:defRPr sz="2000" b="0" i="0" u="none" strike="noStrike" cap="none">
                <a:solidFill>
                  <a:srgbClr val="888888"/>
                </a:solidFill>
                <a:latin typeface="Calibri"/>
                <a:ea typeface="Calibri"/>
                <a:cs typeface="Calibri"/>
                <a:sym typeface="Calibri"/>
              </a:defRPr>
            </a:lvl7pPr>
            <a:lvl8pPr marL="3200400" marR="0" lvl="7" indent="0" algn="ctr" rtl="0">
              <a:lnSpc>
                <a:spcPct val="100000"/>
              </a:lnSpc>
              <a:spcBef>
                <a:spcPts val="400"/>
              </a:spcBef>
              <a:spcAft>
                <a:spcPts val="0"/>
              </a:spcAft>
              <a:buClr>
                <a:srgbClr val="888888"/>
              </a:buClr>
              <a:buFont typeface="Arial"/>
              <a:buNone/>
              <a:defRPr sz="2000" b="0" i="0" u="none" strike="noStrike" cap="none">
                <a:solidFill>
                  <a:srgbClr val="888888"/>
                </a:solidFill>
                <a:latin typeface="Calibri"/>
                <a:ea typeface="Calibri"/>
                <a:cs typeface="Calibri"/>
                <a:sym typeface="Calibri"/>
              </a:defRPr>
            </a:lvl8pPr>
            <a:lvl9pPr marL="3657600" marR="0" lvl="8" indent="0" algn="ctr" rtl="0">
              <a:lnSpc>
                <a:spcPct val="100000"/>
              </a:lnSpc>
              <a:spcBef>
                <a:spcPts val="400"/>
              </a:spcBef>
              <a:spcAft>
                <a:spcPts val="0"/>
              </a:spcAft>
              <a:buClr>
                <a:srgbClr val="888888"/>
              </a:buClr>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18" name="Shape 18"/>
          <p:cNvSpPr txBox="1">
            <a:spLocks noGrp="1"/>
          </p:cNvSpPr>
          <p:nvPr>
            <p:ph type="dt" idx="10"/>
          </p:nvPr>
        </p:nvSpPr>
        <p:spPr>
          <a:xfrm>
            <a:off x="457200" y="6356350"/>
            <a:ext cx="2133598" cy="365125"/>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9" name="Shape 19"/>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20" name="Shape 20"/>
          <p:cNvSpPr txBox="1">
            <a:spLocks noGrp="1"/>
          </p:cNvSpPr>
          <p:nvPr>
            <p:ph type="sldNum" idx="12"/>
          </p:nvPr>
        </p:nvSpPr>
        <p:spPr>
          <a:xfrm>
            <a:off x="6553200" y="6356350"/>
            <a:ext cx="2133598"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888888"/>
              </a:buClr>
              <a:buSzPct val="25000"/>
              <a:buFont typeface="Calibri"/>
              <a:buNone/>
            </a:pPr>
            <a:fld id="{00000000-1234-1234-1234-123412341234}" type="slidenum">
              <a:rPr lang="en-CA" sz="1200" b="0" i="0" u="none" strike="noStrike" cap="none">
                <a:solidFill>
                  <a:srgbClr val="888888"/>
                </a:solidFill>
                <a:latin typeface="Calibri"/>
                <a:ea typeface="Calibri"/>
                <a:cs typeface="Calibri"/>
                <a:sym typeface="Calibri"/>
              </a:rPr>
              <a:t>‹#›</a:t>
            </a:fld>
            <a:endParaRPr lang="en-CA" sz="1200" b="0" i="0" u="none" strike="noStrike" cap="none">
              <a:solidFill>
                <a:srgbClr val="888888"/>
              </a:solidFill>
              <a:latin typeface="Calibri"/>
              <a:ea typeface="Calibri"/>
              <a:cs typeface="Calibri"/>
              <a:sym typeface="Calibri"/>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Shape 72"/>
        <p:cNvGrpSpPr/>
        <p:nvPr/>
      </p:nvGrpSpPr>
      <p:grpSpPr>
        <a:xfrm>
          <a:off x="0" y="0"/>
          <a:ext cx="0" cy="0"/>
          <a:chOff x="0" y="0"/>
          <a:chExt cx="0" cy="0"/>
        </a:xfrm>
      </p:grpSpPr>
      <p:sp>
        <p:nvSpPr>
          <p:cNvPr id="73" name="Shape 73"/>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Font typeface="Arial"/>
              <a:buNone/>
              <a:defRPr sz="1800"/>
            </a:lvl2pPr>
            <a:lvl3pPr lvl="2" indent="0">
              <a:spcBef>
                <a:spcPts val="0"/>
              </a:spcBef>
              <a:buFont typeface="Arial"/>
              <a:buNone/>
              <a:defRPr sz="1800"/>
            </a:lvl3pPr>
            <a:lvl4pPr lvl="3" indent="0">
              <a:spcBef>
                <a:spcPts val="0"/>
              </a:spcBef>
              <a:buFont typeface="Arial"/>
              <a:buNone/>
              <a:defRPr sz="1800"/>
            </a:lvl4pPr>
            <a:lvl5pPr lvl="4" indent="0">
              <a:spcBef>
                <a:spcPts val="0"/>
              </a:spcBef>
              <a:buFont typeface="Arial"/>
              <a:buNone/>
              <a:defRPr sz="1800"/>
            </a:lvl5pPr>
            <a:lvl6pPr lvl="5" indent="0">
              <a:spcBef>
                <a:spcPts val="0"/>
              </a:spcBef>
              <a:buFont typeface="Arial"/>
              <a:buNone/>
              <a:defRPr sz="1800"/>
            </a:lvl6pPr>
            <a:lvl7pPr lvl="6" indent="0">
              <a:spcBef>
                <a:spcPts val="0"/>
              </a:spcBef>
              <a:buFont typeface="Arial"/>
              <a:buNone/>
              <a:defRPr sz="1800"/>
            </a:lvl7pPr>
            <a:lvl8pPr lvl="7" indent="0">
              <a:spcBef>
                <a:spcPts val="0"/>
              </a:spcBef>
              <a:buFont typeface="Arial"/>
              <a:buNone/>
              <a:defRPr sz="1800"/>
            </a:lvl8pPr>
            <a:lvl9pPr lvl="8" indent="0">
              <a:spcBef>
                <a:spcPts val="0"/>
              </a:spcBef>
              <a:buFont typeface="Arial"/>
              <a:buNone/>
              <a:defRPr sz="1800"/>
            </a:lvl9pPr>
          </a:lstStyle>
          <a:p>
            <a:endParaRPr/>
          </a:p>
        </p:txBody>
      </p:sp>
      <p:sp>
        <p:nvSpPr>
          <p:cNvPr id="74" name="Shape 74"/>
          <p:cNvSpPr txBox="1">
            <a:spLocks noGrp="1"/>
          </p:cNvSpPr>
          <p:nvPr>
            <p:ph type="body" idx="1"/>
          </p:nvPr>
        </p:nvSpPr>
        <p:spPr>
          <a:xfrm rot="5400000">
            <a:off x="2309017" y="-251618"/>
            <a:ext cx="4525963" cy="8229600"/>
          </a:xfrm>
          <a:prstGeom prst="rect">
            <a:avLst/>
          </a:prstGeom>
          <a:noFill/>
          <a:ln>
            <a:noFill/>
          </a:ln>
        </p:spPr>
        <p:txBody>
          <a:bodyPr lIns="91425" tIns="91425" rIns="91425" bIns="91425" anchor="t" anchorCtr="0"/>
          <a:lstStyle>
            <a:lvl1pPr marL="342900" marR="0" lvl="0" indent="63500" algn="l" rtl="0">
              <a:lnSpc>
                <a:spcPct val="100000"/>
              </a:lnSpc>
              <a:spcBef>
                <a:spcPts val="640"/>
              </a:spcBef>
              <a:spcAft>
                <a:spcPts val="0"/>
              </a:spcAft>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742950" marR="0" lvl="1" indent="69850" algn="l" rtl="0">
              <a:lnSpc>
                <a:spcPct val="100000"/>
              </a:lnSpc>
              <a:spcBef>
                <a:spcPts val="560"/>
              </a:spcBef>
              <a:spcAft>
                <a:spcPts val="0"/>
              </a:spcAft>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5" name="Shape 75"/>
          <p:cNvSpPr txBox="1">
            <a:spLocks noGrp="1"/>
          </p:cNvSpPr>
          <p:nvPr>
            <p:ph type="dt" idx="10"/>
          </p:nvPr>
        </p:nvSpPr>
        <p:spPr>
          <a:xfrm>
            <a:off x="457200" y="6356350"/>
            <a:ext cx="2133598" cy="365125"/>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76" name="Shape 76"/>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77" name="Shape 77"/>
          <p:cNvSpPr txBox="1">
            <a:spLocks noGrp="1"/>
          </p:cNvSpPr>
          <p:nvPr>
            <p:ph type="sldNum" idx="12"/>
          </p:nvPr>
        </p:nvSpPr>
        <p:spPr>
          <a:xfrm>
            <a:off x="6553200" y="6356350"/>
            <a:ext cx="2133598"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888888"/>
              </a:buClr>
              <a:buSzPct val="25000"/>
              <a:buFont typeface="Calibri"/>
              <a:buNone/>
            </a:pPr>
            <a:fld id="{00000000-1234-1234-1234-123412341234}" type="slidenum">
              <a:rPr lang="en-CA" sz="1200" b="0" i="0" u="none" strike="noStrike" cap="none">
                <a:solidFill>
                  <a:srgbClr val="888888"/>
                </a:solidFill>
                <a:latin typeface="Calibri"/>
                <a:ea typeface="Calibri"/>
                <a:cs typeface="Calibri"/>
                <a:sym typeface="Calibri"/>
              </a:rPr>
              <a:t>‹#›</a:t>
            </a:fld>
            <a:endParaRPr lang="en-CA" sz="1200" b="0" i="0" u="none" strike="noStrike" cap="none">
              <a:solidFill>
                <a:srgbClr val="888888"/>
              </a:solidFill>
              <a:latin typeface="Calibri"/>
              <a:ea typeface="Calibri"/>
              <a:cs typeface="Calibri"/>
              <a:sym typeface="Calibri"/>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cSld name="Vertical Title and Text">
    <p:spTree>
      <p:nvGrpSpPr>
        <p:cNvPr id="1" name="Shape 78"/>
        <p:cNvGrpSpPr/>
        <p:nvPr/>
      </p:nvGrpSpPr>
      <p:grpSpPr>
        <a:xfrm>
          <a:off x="0" y="0"/>
          <a:ext cx="0" cy="0"/>
          <a:chOff x="0" y="0"/>
          <a:chExt cx="0" cy="0"/>
        </a:xfrm>
      </p:grpSpPr>
      <p:sp>
        <p:nvSpPr>
          <p:cNvPr id="79" name="Shape 79"/>
          <p:cNvSpPr txBox="1">
            <a:spLocks noGrp="1"/>
          </p:cNvSpPr>
          <p:nvPr>
            <p:ph type="title"/>
          </p:nvPr>
        </p:nvSpPr>
        <p:spPr>
          <a:xfrm rot="5400000">
            <a:off x="4732336" y="2171700"/>
            <a:ext cx="5851525" cy="2057400"/>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Font typeface="Arial"/>
              <a:buNone/>
              <a:defRPr sz="1800"/>
            </a:lvl2pPr>
            <a:lvl3pPr lvl="2" indent="0">
              <a:spcBef>
                <a:spcPts val="0"/>
              </a:spcBef>
              <a:buFont typeface="Arial"/>
              <a:buNone/>
              <a:defRPr sz="1800"/>
            </a:lvl3pPr>
            <a:lvl4pPr lvl="3" indent="0">
              <a:spcBef>
                <a:spcPts val="0"/>
              </a:spcBef>
              <a:buFont typeface="Arial"/>
              <a:buNone/>
              <a:defRPr sz="1800"/>
            </a:lvl4pPr>
            <a:lvl5pPr lvl="4" indent="0">
              <a:spcBef>
                <a:spcPts val="0"/>
              </a:spcBef>
              <a:buFont typeface="Arial"/>
              <a:buNone/>
              <a:defRPr sz="1800"/>
            </a:lvl5pPr>
            <a:lvl6pPr lvl="5" indent="0">
              <a:spcBef>
                <a:spcPts val="0"/>
              </a:spcBef>
              <a:buFont typeface="Arial"/>
              <a:buNone/>
              <a:defRPr sz="1800"/>
            </a:lvl6pPr>
            <a:lvl7pPr lvl="6" indent="0">
              <a:spcBef>
                <a:spcPts val="0"/>
              </a:spcBef>
              <a:buFont typeface="Arial"/>
              <a:buNone/>
              <a:defRPr sz="1800"/>
            </a:lvl7pPr>
            <a:lvl8pPr lvl="7" indent="0">
              <a:spcBef>
                <a:spcPts val="0"/>
              </a:spcBef>
              <a:buFont typeface="Arial"/>
              <a:buNone/>
              <a:defRPr sz="1800"/>
            </a:lvl8pPr>
            <a:lvl9pPr lvl="8" indent="0">
              <a:spcBef>
                <a:spcPts val="0"/>
              </a:spcBef>
              <a:buFont typeface="Arial"/>
              <a:buNone/>
              <a:defRPr sz="1800"/>
            </a:lvl9pPr>
          </a:lstStyle>
          <a:p>
            <a:endParaRPr/>
          </a:p>
        </p:txBody>
      </p:sp>
      <p:sp>
        <p:nvSpPr>
          <p:cNvPr id="80" name="Shape 80"/>
          <p:cNvSpPr txBox="1">
            <a:spLocks noGrp="1"/>
          </p:cNvSpPr>
          <p:nvPr>
            <p:ph type="body" idx="1"/>
          </p:nvPr>
        </p:nvSpPr>
        <p:spPr>
          <a:xfrm rot="5400000">
            <a:off x="541336" y="190500"/>
            <a:ext cx="5851525" cy="6019798"/>
          </a:xfrm>
          <a:prstGeom prst="rect">
            <a:avLst/>
          </a:prstGeom>
          <a:noFill/>
          <a:ln>
            <a:noFill/>
          </a:ln>
        </p:spPr>
        <p:txBody>
          <a:bodyPr lIns="91425" tIns="91425" rIns="91425" bIns="91425" anchor="t" anchorCtr="0"/>
          <a:lstStyle>
            <a:lvl1pPr marL="342900" marR="0" lvl="0" indent="63500" algn="l" rtl="0">
              <a:lnSpc>
                <a:spcPct val="100000"/>
              </a:lnSpc>
              <a:spcBef>
                <a:spcPts val="640"/>
              </a:spcBef>
              <a:spcAft>
                <a:spcPts val="0"/>
              </a:spcAft>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742950" marR="0" lvl="1" indent="69850" algn="l" rtl="0">
              <a:lnSpc>
                <a:spcPct val="100000"/>
              </a:lnSpc>
              <a:spcBef>
                <a:spcPts val="560"/>
              </a:spcBef>
              <a:spcAft>
                <a:spcPts val="0"/>
              </a:spcAft>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1" name="Shape 81"/>
          <p:cNvSpPr txBox="1">
            <a:spLocks noGrp="1"/>
          </p:cNvSpPr>
          <p:nvPr>
            <p:ph type="dt" idx="10"/>
          </p:nvPr>
        </p:nvSpPr>
        <p:spPr>
          <a:xfrm>
            <a:off x="457200" y="6356350"/>
            <a:ext cx="2133598" cy="365125"/>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82" name="Shape 82"/>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83" name="Shape 83"/>
          <p:cNvSpPr txBox="1">
            <a:spLocks noGrp="1"/>
          </p:cNvSpPr>
          <p:nvPr>
            <p:ph type="sldNum" idx="12"/>
          </p:nvPr>
        </p:nvSpPr>
        <p:spPr>
          <a:xfrm>
            <a:off x="6553200" y="6356350"/>
            <a:ext cx="2133598"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888888"/>
              </a:buClr>
              <a:buSzPct val="25000"/>
              <a:buFont typeface="Calibri"/>
              <a:buNone/>
            </a:pPr>
            <a:fld id="{00000000-1234-1234-1234-123412341234}" type="slidenum">
              <a:rPr lang="en-CA" sz="1200" b="0" i="0" u="none" strike="noStrike" cap="none">
                <a:solidFill>
                  <a:srgbClr val="888888"/>
                </a:solidFill>
                <a:latin typeface="Calibri"/>
                <a:ea typeface="Calibri"/>
                <a:cs typeface="Calibri"/>
                <a:sym typeface="Calibri"/>
              </a:rPr>
              <a:t>‹#›</a:t>
            </a:fld>
            <a:endParaRPr lang="en-CA" sz="1200" b="0" i="0" u="none" strike="noStrike" cap="none">
              <a:solidFill>
                <a:srgbClr val="888888"/>
              </a:solidFill>
              <a:latin typeface="Calibri"/>
              <a:ea typeface="Calibri"/>
              <a:cs typeface="Calibri"/>
              <a:sym typeface="Calibri"/>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21"/>
        <p:cNvGrpSpPr/>
        <p:nvPr/>
      </p:nvGrpSpPr>
      <p:grpSpPr>
        <a:xfrm>
          <a:off x="0" y="0"/>
          <a:ext cx="0" cy="0"/>
          <a:chOff x="0" y="0"/>
          <a:chExt cx="0" cy="0"/>
        </a:xfrm>
      </p:grpSpPr>
      <p:sp>
        <p:nvSpPr>
          <p:cNvPr id="22" name="Shape 22"/>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Font typeface="Arial"/>
              <a:buNone/>
              <a:defRPr sz="1800"/>
            </a:lvl2pPr>
            <a:lvl3pPr lvl="2" indent="0">
              <a:spcBef>
                <a:spcPts val="0"/>
              </a:spcBef>
              <a:buFont typeface="Arial"/>
              <a:buNone/>
              <a:defRPr sz="1800"/>
            </a:lvl3pPr>
            <a:lvl4pPr lvl="3" indent="0">
              <a:spcBef>
                <a:spcPts val="0"/>
              </a:spcBef>
              <a:buFont typeface="Arial"/>
              <a:buNone/>
              <a:defRPr sz="1800"/>
            </a:lvl4pPr>
            <a:lvl5pPr lvl="4" indent="0">
              <a:spcBef>
                <a:spcPts val="0"/>
              </a:spcBef>
              <a:buFont typeface="Arial"/>
              <a:buNone/>
              <a:defRPr sz="1800"/>
            </a:lvl5pPr>
            <a:lvl6pPr lvl="5" indent="0">
              <a:spcBef>
                <a:spcPts val="0"/>
              </a:spcBef>
              <a:buFont typeface="Arial"/>
              <a:buNone/>
              <a:defRPr sz="1800"/>
            </a:lvl6pPr>
            <a:lvl7pPr lvl="6" indent="0">
              <a:spcBef>
                <a:spcPts val="0"/>
              </a:spcBef>
              <a:buFont typeface="Arial"/>
              <a:buNone/>
              <a:defRPr sz="1800"/>
            </a:lvl7pPr>
            <a:lvl8pPr lvl="7" indent="0">
              <a:spcBef>
                <a:spcPts val="0"/>
              </a:spcBef>
              <a:buFont typeface="Arial"/>
              <a:buNone/>
              <a:defRPr sz="1800"/>
            </a:lvl8pPr>
            <a:lvl9pPr lvl="8" indent="0">
              <a:spcBef>
                <a:spcPts val="0"/>
              </a:spcBef>
              <a:buFont typeface="Arial"/>
              <a:buNone/>
              <a:defRPr sz="1800"/>
            </a:lvl9pPr>
          </a:lstStyle>
          <a:p>
            <a:endParaRPr/>
          </a:p>
        </p:txBody>
      </p:sp>
      <p:sp>
        <p:nvSpPr>
          <p:cNvPr id="23" name="Shape 23"/>
          <p:cNvSpPr txBox="1">
            <a:spLocks noGrp="1"/>
          </p:cNvSpPr>
          <p:nvPr>
            <p:ph type="body" idx="1"/>
          </p:nvPr>
        </p:nvSpPr>
        <p:spPr>
          <a:xfrm>
            <a:off x="457200" y="1600200"/>
            <a:ext cx="8229600" cy="4525963"/>
          </a:xfrm>
          <a:prstGeom prst="rect">
            <a:avLst/>
          </a:prstGeom>
          <a:noFill/>
          <a:ln>
            <a:noFill/>
          </a:ln>
        </p:spPr>
        <p:txBody>
          <a:bodyPr lIns="91425" tIns="91425" rIns="91425" bIns="91425" anchor="t" anchorCtr="0"/>
          <a:lstStyle>
            <a:lvl1pPr marL="342900" marR="0" lvl="0" indent="63500" algn="l" rtl="0">
              <a:lnSpc>
                <a:spcPct val="100000"/>
              </a:lnSpc>
              <a:spcBef>
                <a:spcPts val="640"/>
              </a:spcBef>
              <a:spcAft>
                <a:spcPts val="0"/>
              </a:spcAft>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742950" marR="0" lvl="1" indent="69850" algn="l" rtl="0">
              <a:lnSpc>
                <a:spcPct val="100000"/>
              </a:lnSpc>
              <a:spcBef>
                <a:spcPts val="560"/>
              </a:spcBef>
              <a:spcAft>
                <a:spcPts val="0"/>
              </a:spcAft>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4" name="Shape 24"/>
          <p:cNvSpPr txBox="1">
            <a:spLocks noGrp="1"/>
          </p:cNvSpPr>
          <p:nvPr>
            <p:ph type="dt" idx="10"/>
          </p:nvPr>
        </p:nvSpPr>
        <p:spPr>
          <a:xfrm>
            <a:off x="457200" y="6356350"/>
            <a:ext cx="2133598" cy="365125"/>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25" name="Shape 25"/>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26" name="Shape 26"/>
          <p:cNvSpPr txBox="1">
            <a:spLocks noGrp="1"/>
          </p:cNvSpPr>
          <p:nvPr>
            <p:ph type="sldNum" idx="12"/>
          </p:nvPr>
        </p:nvSpPr>
        <p:spPr>
          <a:xfrm>
            <a:off x="6553200" y="6356350"/>
            <a:ext cx="2133598"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888888"/>
              </a:buClr>
              <a:buSzPct val="25000"/>
              <a:buFont typeface="Calibri"/>
              <a:buNone/>
            </a:pPr>
            <a:fld id="{00000000-1234-1234-1234-123412341234}" type="slidenum">
              <a:rPr lang="en-CA" sz="1200" b="0" i="0" u="none" strike="noStrike" cap="none">
                <a:solidFill>
                  <a:srgbClr val="888888"/>
                </a:solidFill>
                <a:latin typeface="Calibri"/>
                <a:ea typeface="Calibri"/>
                <a:cs typeface="Calibri"/>
                <a:sym typeface="Calibri"/>
              </a:rPr>
              <a:t>‹#›</a:t>
            </a:fld>
            <a:endParaRPr lang="en-CA" sz="1200" b="0" i="0" u="none" strike="noStrike" cap="none">
              <a:solidFill>
                <a:srgbClr val="888888"/>
              </a:solidFill>
              <a:latin typeface="Calibri"/>
              <a:ea typeface="Calibri"/>
              <a:cs typeface="Calibri"/>
              <a:sym typeface="Calibri"/>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27"/>
        <p:cNvGrpSpPr/>
        <p:nvPr/>
      </p:nvGrpSpPr>
      <p:grpSpPr>
        <a:xfrm>
          <a:off x="0" y="0"/>
          <a:ext cx="0" cy="0"/>
          <a:chOff x="0" y="0"/>
          <a:chExt cx="0" cy="0"/>
        </a:xfrm>
      </p:grpSpPr>
      <p:sp>
        <p:nvSpPr>
          <p:cNvPr id="28" name="Shape 28"/>
          <p:cNvSpPr txBox="1">
            <a:spLocks noGrp="1"/>
          </p:cNvSpPr>
          <p:nvPr>
            <p:ph type="title"/>
          </p:nvPr>
        </p:nvSpPr>
        <p:spPr>
          <a:xfrm>
            <a:off x="722312" y="4406900"/>
            <a:ext cx="7772400" cy="1362075"/>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Clr>
                <a:schemeClr val="dk1"/>
              </a:buClr>
              <a:buFont typeface="Calibri"/>
              <a:buNone/>
              <a:defRPr sz="4000" b="1" i="0" u="none" strike="noStrike" cap="none">
                <a:solidFill>
                  <a:schemeClr val="dk1"/>
                </a:solidFill>
                <a:latin typeface="Calibri"/>
                <a:ea typeface="Calibri"/>
                <a:cs typeface="Calibri"/>
                <a:sym typeface="Calibri"/>
              </a:defRPr>
            </a:lvl1pPr>
            <a:lvl2pPr lvl="1" indent="0">
              <a:spcBef>
                <a:spcPts val="0"/>
              </a:spcBef>
              <a:buFont typeface="Arial"/>
              <a:buNone/>
              <a:defRPr sz="1800"/>
            </a:lvl2pPr>
            <a:lvl3pPr lvl="2" indent="0">
              <a:spcBef>
                <a:spcPts val="0"/>
              </a:spcBef>
              <a:buFont typeface="Arial"/>
              <a:buNone/>
              <a:defRPr sz="1800"/>
            </a:lvl3pPr>
            <a:lvl4pPr lvl="3" indent="0">
              <a:spcBef>
                <a:spcPts val="0"/>
              </a:spcBef>
              <a:buFont typeface="Arial"/>
              <a:buNone/>
              <a:defRPr sz="1800"/>
            </a:lvl4pPr>
            <a:lvl5pPr lvl="4" indent="0">
              <a:spcBef>
                <a:spcPts val="0"/>
              </a:spcBef>
              <a:buFont typeface="Arial"/>
              <a:buNone/>
              <a:defRPr sz="1800"/>
            </a:lvl5pPr>
            <a:lvl6pPr lvl="5" indent="0">
              <a:spcBef>
                <a:spcPts val="0"/>
              </a:spcBef>
              <a:buFont typeface="Arial"/>
              <a:buNone/>
              <a:defRPr sz="1800"/>
            </a:lvl6pPr>
            <a:lvl7pPr lvl="6" indent="0">
              <a:spcBef>
                <a:spcPts val="0"/>
              </a:spcBef>
              <a:buFont typeface="Arial"/>
              <a:buNone/>
              <a:defRPr sz="1800"/>
            </a:lvl7pPr>
            <a:lvl8pPr lvl="7" indent="0">
              <a:spcBef>
                <a:spcPts val="0"/>
              </a:spcBef>
              <a:buFont typeface="Arial"/>
              <a:buNone/>
              <a:defRPr sz="1800"/>
            </a:lvl8pPr>
            <a:lvl9pPr lvl="8" indent="0">
              <a:spcBef>
                <a:spcPts val="0"/>
              </a:spcBef>
              <a:buFont typeface="Arial"/>
              <a:buNone/>
              <a:defRPr sz="1800"/>
            </a:lvl9pPr>
          </a:lstStyle>
          <a:p>
            <a:endParaRPr/>
          </a:p>
        </p:txBody>
      </p:sp>
      <p:sp>
        <p:nvSpPr>
          <p:cNvPr id="29" name="Shape 29"/>
          <p:cNvSpPr txBox="1">
            <a:spLocks noGrp="1"/>
          </p:cNvSpPr>
          <p:nvPr>
            <p:ph type="body" idx="1"/>
          </p:nvPr>
        </p:nvSpPr>
        <p:spPr>
          <a:xfrm>
            <a:off x="722312" y="2906713"/>
            <a:ext cx="7772400" cy="1500187"/>
          </a:xfrm>
          <a:prstGeom prst="rect">
            <a:avLst/>
          </a:prstGeom>
          <a:noFill/>
          <a:ln>
            <a:noFill/>
          </a:ln>
        </p:spPr>
        <p:txBody>
          <a:bodyPr lIns="91425" tIns="91425" rIns="91425" bIns="91425" anchor="b" anchorCtr="0"/>
          <a:lstStyle>
            <a:lvl1pPr marL="0" marR="0" lvl="0" indent="0" algn="l" rtl="0">
              <a:lnSpc>
                <a:spcPct val="100000"/>
              </a:lnSpc>
              <a:spcBef>
                <a:spcPts val="400"/>
              </a:spcBef>
              <a:spcAft>
                <a:spcPts val="0"/>
              </a:spcAft>
              <a:buClr>
                <a:srgbClr val="888888"/>
              </a:buClr>
              <a:buFont typeface="Arial"/>
              <a:buNone/>
              <a:defRPr sz="2000" b="0" i="0" u="none" strike="noStrike" cap="none">
                <a:solidFill>
                  <a:srgbClr val="888888"/>
                </a:solidFill>
                <a:latin typeface="Calibri"/>
                <a:ea typeface="Calibri"/>
                <a:cs typeface="Calibri"/>
                <a:sym typeface="Calibri"/>
              </a:defRPr>
            </a:lvl1pPr>
            <a:lvl2pPr marL="457200" marR="0" lvl="1" indent="0" algn="l" rtl="0">
              <a:lnSpc>
                <a:spcPct val="100000"/>
              </a:lnSpc>
              <a:spcBef>
                <a:spcPts val="360"/>
              </a:spcBef>
              <a:spcAft>
                <a:spcPts val="0"/>
              </a:spcAft>
              <a:buClr>
                <a:srgbClr val="888888"/>
              </a:buClr>
              <a:buFont typeface="Arial"/>
              <a:buNone/>
              <a:defRPr sz="1800" b="0" i="0" u="none" strike="noStrike" cap="none">
                <a:solidFill>
                  <a:srgbClr val="888888"/>
                </a:solidFill>
                <a:latin typeface="Calibri"/>
                <a:ea typeface="Calibri"/>
                <a:cs typeface="Calibri"/>
                <a:sym typeface="Calibri"/>
              </a:defRPr>
            </a:lvl2pPr>
            <a:lvl3pPr marL="914400" marR="0" lvl="2" indent="0" algn="l" rtl="0">
              <a:lnSpc>
                <a:spcPct val="100000"/>
              </a:lnSpc>
              <a:spcBef>
                <a:spcPts val="320"/>
              </a:spcBef>
              <a:spcAft>
                <a:spcPts val="0"/>
              </a:spcAft>
              <a:buClr>
                <a:srgbClr val="888888"/>
              </a:buClr>
              <a:buFont typeface="Arial"/>
              <a:buNone/>
              <a:defRPr sz="1600" b="0" i="0" u="none" strike="noStrike" cap="none">
                <a:solidFill>
                  <a:srgbClr val="888888"/>
                </a:solidFill>
                <a:latin typeface="Calibri"/>
                <a:ea typeface="Calibri"/>
                <a:cs typeface="Calibri"/>
                <a:sym typeface="Calibri"/>
              </a:defRPr>
            </a:lvl3pPr>
            <a:lvl4pPr marL="1371600" marR="0" lvl="3" indent="0" algn="l" rtl="0">
              <a:lnSpc>
                <a:spcPct val="100000"/>
              </a:lnSpc>
              <a:spcBef>
                <a:spcPts val="280"/>
              </a:spcBef>
              <a:spcAft>
                <a:spcPts val="0"/>
              </a:spcAft>
              <a:buClr>
                <a:srgbClr val="888888"/>
              </a:buClr>
              <a:buFont typeface="Arial"/>
              <a:buNone/>
              <a:defRPr sz="1400" b="0" i="0" u="none" strike="noStrike" cap="none">
                <a:solidFill>
                  <a:srgbClr val="888888"/>
                </a:solidFill>
                <a:latin typeface="Calibri"/>
                <a:ea typeface="Calibri"/>
                <a:cs typeface="Calibri"/>
                <a:sym typeface="Calibri"/>
              </a:defRPr>
            </a:lvl4pPr>
            <a:lvl5pPr marL="1828800" marR="0" lvl="4" indent="0" algn="l" rtl="0">
              <a:lnSpc>
                <a:spcPct val="100000"/>
              </a:lnSpc>
              <a:spcBef>
                <a:spcPts val="280"/>
              </a:spcBef>
              <a:spcAft>
                <a:spcPts val="0"/>
              </a:spcAft>
              <a:buClr>
                <a:srgbClr val="888888"/>
              </a:buClr>
              <a:buFont typeface="Arial"/>
              <a:buNone/>
              <a:defRPr sz="1400" b="0" i="0" u="none" strike="noStrike" cap="none">
                <a:solidFill>
                  <a:srgbClr val="888888"/>
                </a:solidFill>
                <a:latin typeface="Calibri"/>
                <a:ea typeface="Calibri"/>
                <a:cs typeface="Calibri"/>
                <a:sym typeface="Calibri"/>
              </a:defRPr>
            </a:lvl5pPr>
            <a:lvl6pPr marL="2286000" marR="0" lvl="5" indent="0" algn="l" rtl="0">
              <a:lnSpc>
                <a:spcPct val="100000"/>
              </a:lnSpc>
              <a:spcBef>
                <a:spcPts val="280"/>
              </a:spcBef>
              <a:spcAft>
                <a:spcPts val="0"/>
              </a:spcAft>
              <a:buClr>
                <a:srgbClr val="888888"/>
              </a:buClr>
              <a:buFont typeface="Arial"/>
              <a:buNone/>
              <a:defRPr sz="1400" b="0" i="0" u="none" strike="noStrike" cap="none">
                <a:solidFill>
                  <a:srgbClr val="888888"/>
                </a:solidFill>
                <a:latin typeface="Calibri"/>
                <a:ea typeface="Calibri"/>
                <a:cs typeface="Calibri"/>
                <a:sym typeface="Calibri"/>
              </a:defRPr>
            </a:lvl6pPr>
            <a:lvl7pPr marL="2743200" marR="0" lvl="6" indent="0" algn="l" rtl="0">
              <a:lnSpc>
                <a:spcPct val="100000"/>
              </a:lnSpc>
              <a:spcBef>
                <a:spcPts val="280"/>
              </a:spcBef>
              <a:spcAft>
                <a:spcPts val="0"/>
              </a:spcAft>
              <a:buClr>
                <a:srgbClr val="888888"/>
              </a:buClr>
              <a:buFont typeface="Arial"/>
              <a:buNone/>
              <a:defRPr sz="1400" b="0" i="0" u="none" strike="noStrike" cap="none">
                <a:solidFill>
                  <a:srgbClr val="888888"/>
                </a:solidFill>
                <a:latin typeface="Calibri"/>
                <a:ea typeface="Calibri"/>
                <a:cs typeface="Calibri"/>
                <a:sym typeface="Calibri"/>
              </a:defRPr>
            </a:lvl7pPr>
            <a:lvl8pPr marL="3200400" marR="0" lvl="7" indent="0" algn="l" rtl="0">
              <a:lnSpc>
                <a:spcPct val="100000"/>
              </a:lnSpc>
              <a:spcBef>
                <a:spcPts val="280"/>
              </a:spcBef>
              <a:spcAft>
                <a:spcPts val="0"/>
              </a:spcAft>
              <a:buClr>
                <a:srgbClr val="888888"/>
              </a:buClr>
              <a:buFont typeface="Arial"/>
              <a:buNone/>
              <a:defRPr sz="1400" b="0" i="0" u="none" strike="noStrike" cap="none">
                <a:solidFill>
                  <a:srgbClr val="888888"/>
                </a:solidFill>
                <a:latin typeface="Calibri"/>
                <a:ea typeface="Calibri"/>
                <a:cs typeface="Calibri"/>
                <a:sym typeface="Calibri"/>
              </a:defRPr>
            </a:lvl8pPr>
            <a:lvl9pPr marL="3657600" marR="0" lvl="8" indent="0" algn="l" rtl="0">
              <a:lnSpc>
                <a:spcPct val="100000"/>
              </a:lnSpc>
              <a:spcBef>
                <a:spcPts val="280"/>
              </a:spcBef>
              <a:spcAft>
                <a:spcPts val="0"/>
              </a:spcAft>
              <a:buClr>
                <a:srgbClr val="888888"/>
              </a:buClr>
              <a:buFont typeface="Arial"/>
              <a:buNone/>
              <a:defRPr sz="1400" b="0" i="0" u="none" strike="noStrike" cap="none">
                <a:solidFill>
                  <a:srgbClr val="888888"/>
                </a:solidFill>
                <a:latin typeface="Calibri"/>
                <a:ea typeface="Calibri"/>
                <a:cs typeface="Calibri"/>
                <a:sym typeface="Calibri"/>
              </a:defRPr>
            </a:lvl9pPr>
          </a:lstStyle>
          <a:p>
            <a:endParaRPr/>
          </a:p>
        </p:txBody>
      </p:sp>
      <p:sp>
        <p:nvSpPr>
          <p:cNvPr id="30" name="Shape 30"/>
          <p:cNvSpPr txBox="1">
            <a:spLocks noGrp="1"/>
          </p:cNvSpPr>
          <p:nvPr>
            <p:ph type="dt" idx="10"/>
          </p:nvPr>
        </p:nvSpPr>
        <p:spPr>
          <a:xfrm>
            <a:off x="457200" y="6356350"/>
            <a:ext cx="2133598" cy="365125"/>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31" name="Shape 31"/>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32" name="Shape 32"/>
          <p:cNvSpPr txBox="1">
            <a:spLocks noGrp="1"/>
          </p:cNvSpPr>
          <p:nvPr>
            <p:ph type="sldNum" idx="12"/>
          </p:nvPr>
        </p:nvSpPr>
        <p:spPr>
          <a:xfrm>
            <a:off x="6553200" y="6356350"/>
            <a:ext cx="2133598"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888888"/>
              </a:buClr>
              <a:buSzPct val="25000"/>
              <a:buFont typeface="Calibri"/>
              <a:buNone/>
            </a:pPr>
            <a:fld id="{00000000-1234-1234-1234-123412341234}" type="slidenum">
              <a:rPr lang="en-CA" sz="1200" b="0" i="0" u="none" strike="noStrike" cap="none">
                <a:solidFill>
                  <a:srgbClr val="888888"/>
                </a:solidFill>
                <a:latin typeface="Calibri"/>
                <a:ea typeface="Calibri"/>
                <a:cs typeface="Calibri"/>
                <a:sym typeface="Calibri"/>
              </a:rPr>
              <a:t>‹#›</a:t>
            </a:fld>
            <a:endParaRPr lang="en-CA" sz="1200" b="0" i="0" u="none" strike="noStrike" cap="none">
              <a:solidFill>
                <a:srgbClr val="888888"/>
              </a:solidFill>
              <a:latin typeface="Calibri"/>
              <a:ea typeface="Calibri"/>
              <a:cs typeface="Calibri"/>
              <a:sym typeface="Calibri"/>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33"/>
        <p:cNvGrpSpPr/>
        <p:nvPr/>
      </p:nvGrpSpPr>
      <p:grpSpPr>
        <a:xfrm>
          <a:off x="0" y="0"/>
          <a:ext cx="0" cy="0"/>
          <a:chOff x="0" y="0"/>
          <a:chExt cx="0" cy="0"/>
        </a:xfrm>
      </p:grpSpPr>
      <p:sp>
        <p:nvSpPr>
          <p:cNvPr id="34" name="Shape 34"/>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Font typeface="Arial"/>
              <a:buNone/>
              <a:defRPr sz="1800"/>
            </a:lvl2pPr>
            <a:lvl3pPr lvl="2" indent="0">
              <a:spcBef>
                <a:spcPts val="0"/>
              </a:spcBef>
              <a:buFont typeface="Arial"/>
              <a:buNone/>
              <a:defRPr sz="1800"/>
            </a:lvl3pPr>
            <a:lvl4pPr lvl="3" indent="0">
              <a:spcBef>
                <a:spcPts val="0"/>
              </a:spcBef>
              <a:buFont typeface="Arial"/>
              <a:buNone/>
              <a:defRPr sz="1800"/>
            </a:lvl4pPr>
            <a:lvl5pPr lvl="4" indent="0">
              <a:spcBef>
                <a:spcPts val="0"/>
              </a:spcBef>
              <a:buFont typeface="Arial"/>
              <a:buNone/>
              <a:defRPr sz="1800"/>
            </a:lvl5pPr>
            <a:lvl6pPr lvl="5" indent="0">
              <a:spcBef>
                <a:spcPts val="0"/>
              </a:spcBef>
              <a:buFont typeface="Arial"/>
              <a:buNone/>
              <a:defRPr sz="1800"/>
            </a:lvl6pPr>
            <a:lvl7pPr lvl="6" indent="0">
              <a:spcBef>
                <a:spcPts val="0"/>
              </a:spcBef>
              <a:buFont typeface="Arial"/>
              <a:buNone/>
              <a:defRPr sz="1800"/>
            </a:lvl7pPr>
            <a:lvl8pPr lvl="7" indent="0">
              <a:spcBef>
                <a:spcPts val="0"/>
              </a:spcBef>
              <a:buFont typeface="Arial"/>
              <a:buNone/>
              <a:defRPr sz="1800"/>
            </a:lvl8pPr>
            <a:lvl9pPr lvl="8" indent="0">
              <a:spcBef>
                <a:spcPts val="0"/>
              </a:spcBef>
              <a:buFont typeface="Arial"/>
              <a:buNone/>
              <a:defRPr sz="1800"/>
            </a:lvl9pPr>
          </a:lstStyle>
          <a:p>
            <a:endParaRPr/>
          </a:p>
        </p:txBody>
      </p:sp>
      <p:sp>
        <p:nvSpPr>
          <p:cNvPr id="35" name="Shape 35"/>
          <p:cNvSpPr txBox="1">
            <a:spLocks noGrp="1"/>
          </p:cNvSpPr>
          <p:nvPr>
            <p:ph type="body" idx="1"/>
          </p:nvPr>
        </p:nvSpPr>
        <p:spPr>
          <a:xfrm>
            <a:off x="457200" y="1600200"/>
            <a:ext cx="4038598" cy="4525963"/>
          </a:xfrm>
          <a:prstGeom prst="rect">
            <a:avLst/>
          </a:prstGeom>
          <a:noFill/>
          <a:ln>
            <a:noFill/>
          </a:ln>
        </p:spPr>
        <p:txBody>
          <a:bodyPr lIns="91425" tIns="91425" rIns="91425" bIns="91425" anchor="t" anchorCtr="0"/>
          <a:lstStyle>
            <a:lvl1pPr marL="342900" marR="0" lvl="0" indent="12700" algn="l" rtl="0">
              <a:lnSpc>
                <a:spcPct val="100000"/>
              </a:lnSpc>
              <a:spcBef>
                <a:spcPts val="560"/>
              </a:spcBef>
              <a:spcAft>
                <a:spcPts val="0"/>
              </a:spcAft>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742950" marR="0" lvl="1" indent="19050" algn="l" rtl="0">
              <a:lnSpc>
                <a:spcPct val="100000"/>
              </a:lnSpc>
              <a:spcBef>
                <a:spcPts val="480"/>
              </a:spcBef>
              <a:spcAft>
                <a:spcPts val="0"/>
              </a:spcAft>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6" name="Shape 36"/>
          <p:cNvSpPr txBox="1">
            <a:spLocks noGrp="1"/>
          </p:cNvSpPr>
          <p:nvPr>
            <p:ph type="body" idx="2"/>
          </p:nvPr>
        </p:nvSpPr>
        <p:spPr>
          <a:xfrm>
            <a:off x="4648200" y="1600200"/>
            <a:ext cx="4038598" cy="4525963"/>
          </a:xfrm>
          <a:prstGeom prst="rect">
            <a:avLst/>
          </a:prstGeom>
          <a:noFill/>
          <a:ln>
            <a:noFill/>
          </a:ln>
        </p:spPr>
        <p:txBody>
          <a:bodyPr lIns="91425" tIns="91425" rIns="91425" bIns="91425" anchor="t" anchorCtr="0"/>
          <a:lstStyle>
            <a:lvl1pPr marL="342900" marR="0" lvl="0" indent="12700" algn="l" rtl="0">
              <a:lnSpc>
                <a:spcPct val="100000"/>
              </a:lnSpc>
              <a:spcBef>
                <a:spcPts val="560"/>
              </a:spcBef>
              <a:spcAft>
                <a:spcPts val="0"/>
              </a:spcAft>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742950" marR="0" lvl="1" indent="19050" algn="l" rtl="0">
              <a:lnSpc>
                <a:spcPct val="100000"/>
              </a:lnSpc>
              <a:spcBef>
                <a:spcPts val="480"/>
              </a:spcBef>
              <a:spcAft>
                <a:spcPts val="0"/>
              </a:spcAft>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7" name="Shape 37"/>
          <p:cNvSpPr txBox="1">
            <a:spLocks noGrp="1"/>
          </p:cNvSpPr>
          <p:nvPr>
            <p:ph type="dt" idx="10"/>
          </p:nvPr>
        </p:nvSpPr>
        <p:spPr>
          <a:xfrm>
            <a:off x="457200" y="6356350"/>
            <a:ext cx="2133598" cy="365125"/>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38" name="Shape 38"/>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39" name="Shape 39"/>
          <p:cNvSpPr txBox="1">
            <a:spLocks noGrp="1"/>
          </p:cNvSpPr>
          <p:nvPr>
            <p:ph type="sldNum" idx="12"/>
          </p:nvPr>
        </p:nvSpPr>
        <p:spPr>
          <a:xfrm>
            <a:off x="6553200" y="6356350"/>
            <a:ext cx="2133598"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888888"/>
              </a:buClr>
              <a:buSzPct val="25000"/>
              <a:buFont typeface="Calibri"/>
              <a:buNone/>
            </a:pPr>
            <a:fld id="{00000000-1234-1234-1234-123412341234}" type="slidenum">
              <a:rPr lang="en-CA" sz="1200" b="0" i="0" u="none" strike="noStrike" cap="none">
                <a:solidFill>
                  <a:srgbClr val="888888"/>
                </a:solidFill>
                <a:latin typeface="Calibri"/>
                <a:ea typeface="Calibri"/>
                <a:cs typeface="Calibri"/>
                <a:sym typeface="Calibri"/>
              </a:rPr>
              <a:t>‹#›</a:t>
            </a:fld>
            <a:endParaRPr lang="en-CA" sz="1200" b="0" i="0" u="none" strike="noStrike" cap="none">
              <a:solidFill>
                <a:srgbClr val="888888"/>
              </a:solidFill>
              <a:latin typeface="Calibri"/>
              <a:ea typeface="Calibri"/>
              <a:cs typeface="Calibri"/>
              <a:sym typeface="Calibri"/>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Shape 40"/>
        <p:cNvGrpSpPr/>
        <p:nvPr/>
      </p:nvGrpSpPr>
      <p:grpSpPr>
        <a:xfrm>
          <a:off x="0" y="0"/>
          <a:ext cx="0" cy="0"/>
          <a:chOff x="0" y="0"/>
          <a:chExt cx="0" cy="0"/>
        </a:xfrm>
      </p:grpSpPr>
      <p:sp>
        <p:nvSpPr>
          <p:cNvPr id="41" name="Shape 41"/>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Font typeface="Arial"/>
              <a:buNone/>
              <a:defRPr sz="1800"/>
            </a:lvl2pPr>
            <a:lvl3pPr lvl="2" indent="0">
              <a:spcBef>
                <a:spcPts val="0"/>
              </a:spcBef>
              <a:buFont typeface="Arial"/>
              <a:buNone/>
              <a:defRPr sz="1800"/>
            </a:lvl3pPr>
            <a:lvl4pPr lvl="3" indent="0">
              <a:spcBef>
                <a:spcPts val="0"/>
              </a:spcBef>
              <a:buFont typeface="Arial"/>
              <a:buNone/>
              <a:defRPr sz="1800"/>
            </a:lvl4pPr>
            <a:lvl5pPr lvl="4" indent="0">
              <a:spcBef>
                <a:spcPts val="0"/>
              </a:spcBef>
              <a:buFont typeface="Arial"/>
              <a:buNone/>
              <a:defRPr sz="1800"/>
            </a:lvl5pPr>
            <a:lvl6pPr lvl="5" indent="0">
              <a:spcBef>
                <a:spcPts val="0"/>
              </a:spcBef>
              <a:buFont typeface="Arial"/>
              <a:buNone/>
              <a:defRPr sz="1800"/>
            </a:lvl6pPr>
            <a:lvl7pPr lvl="6" indent="0">
              <a:spcBef>
                <a:spcPts val="0"/>
              </a:spcBef>
              <a:buFont typeface="Arial"/>
              <a:buNone/>
              <a:defRPr sz="1800"/>
            </a:lvl7pPr>
            <a:lvl8pPr lvl="7" indent="0">
              <a:spcBef>
                <a:spcPts val="0"/>
              </a:spcBef>
              <a:buFont typeface="Arial"/>
              <a:buNone/>
              <a:defRPr sz="1800"/>
            </a:lvl8pPr>
            <a:lvl9pPr lvl="8" indent="0">
              <a:spcBef>
                <a:spcPts val="0"/>
              </a:spcBef>
              <a:buFont typeface="Arial"/>
              <a:buNone/>
              <a:defRPr sz="1800"/>
            </a:lvl9pPr>
          </a:lstStyle>
          <a:p>
            <a:endParaRPr/>
          </a:p>
        </p:txBody>
      </p:sp>
      <p:sp>
        <p:nvSpPr>
          <p:cNvPr id="42" name="Shape 42"/>
          <p:cNvSpPr txBox="1">
            <a:spLocks noGrp="1"/>
          </p:cNvSpPr>
          <p:nvPr>
            <p:ph type="body" idx="1"/>
          </p:nvPr>
        </p:nvSpPr>
        <p:spPr>
          <a:xfrm>
            <a:off x="457200" y="1535112"/>
            <a:ext cx="4040187" cy="639762"/>
          </a:xfrm>
          <a:prstGeom prst="rect">
            <a:avLst/>
          </a:prstGeom>
          <a:noFill/>
          <a:ln>
            <a:noFill/>
          </a:ln>
        </p:spPr>
        <p:txBody>
          <a:bodyPr lIns="91425" tIns="91425" rIns="91425" bIns="91425" anchor="b" anchorCtr="0"/>
          <a:lstStyle>
            <a:lvl1pPr marL="0" marR="0" lvl="0" indent="0" algn="l" rtl="0">
              <a:lnSpc>
                <a:spcPct val="100000"/>
              </a:lnSpc>
              <a:spcBef>
                <a:spcPts val="480"/>
              </a:spcBef>
              <a:spcAft>
                <a:spcPts val="0"/>
              </a:spcAft>
              <a:buClr>
                <a:schemeClr val="dk1"/>
              </a:buClr>
              <a:buFont typeface="Arial"/>
              <a:buNone/>
              <a:defRPr sz="2400" b="1" i="0" u="none" strike="noStrike" cap="none">
                <a:solidFill>
                  <a:schemeClr val="dk1"/>
                </a:solidFill>
                <a:latin typeface="Calibri"/>
                <a:ea typeface="Calibri"/>
                <a:cs typeface="Calibri"/>
                <a:sym typeface="Calibri"/>
              </a:defRPr>
            </a:lvl1pPr>
            <a:lvl2pPr marL="457200" marR="0" lvl="1" indent="0" algn="l" rtl="0">
              <a:lnSpc>
                <a:spcPct val="100000"/>
              </a:lnSpc>
              <a:spcBef>
                <a:spcPts val="400"/>
              </a:spcBef>
              <a:spcAft>
                <a:spcPts val="0"/>
              </a:spcAft>
              <a:buClr>
                <a:schemeClr val="dk1"/>
              </a:buClr>
              <a:buFont typeface="Arial"/>
              <a:buNone/>
              <a:defRPr sz="2000" b="1" i="0" u="none" strike="noStrike" cap="none">
                <a:solidFill>
                  <a:schemeClr val="dk1"/>
                </a:solidFill>
                <a:latin typeface="Calibri"/>
                <a:ea typeface="Calibri"/>
                <a:cs typeface="Calibri"/>
                <a:sym typeface="Calibri"/>
              </a:defRPr>
            </a:lvl2pPr>
            <a:lvl3pPr marL="914400" marR="0" lvl="2" indent="0" algn="l" rtl="0">
              <a:lnSpc>
                <a:spcPct val="100000"/>
              </a:lnSpc>
              <a:spcBef>
                <a:spcPts val="360"/>
              </a:spcBef>
              <a:spcAft>
                <a:spcPts val="0"/>
              </a:spcAft>
              <a:buClr>
                <a:schemeClr val="dk1"/>
              </a:buClr>
              <a:buFont typeface="Arial"/>
              <a:buNone/>
              <a:defRPr sz="1800" b="1" i="0" u="none" strike="noStrike" cap="none">
                <a:solidFill>
                  <a:schemeClr val="dk1"/>
                </a:solidFill>
                <a:latin typeface="Calibri"/>
                <a:ea typeface="Calibri"/>
                <a:cs typeface="Calibri"/>
                <a:sym typeface="Calibri"/>
              </a:defRPr>
            </a:lvl3pPr>
            <a:lvl4pPr marL="1371600" marR="0" lvl="3" indent="0" algn="l" rtl="0">
              <a:lnSpc>
                <a:spcPct val="100000"/>
              </a:lnSpc>
              <a:spcBef>
                <a:spcPts val="320"/>
              </a:spcBef>
              <a:spcAft>
                <a:spcPts val="0"/>
              </a:spcAft>
              <a:buClr>
                <a:schemeClr val="dk1"/>
              </a:buClr>
              <a:buFont typeface="Arial"/>
              <a:buNone/>
              <a:defRPr sz="1600" b="1" i="0" u="none" strike="noStrike" cap="none">
                <a:solidFill>
                  <a:schemeClr val="dk1"/>
                </a:solidFill>
                <a:latin typeface="Calibri"/>
                <a:ea typeface="Calibri"/>
                <a:cs typeface="Calibri"/>
                <a:sym typeface="Calibri"/>
              </a:defRPr>
            </a:lvl4pPr>
            <a:lvl5pPr marL="1828800" marR="0" lvl="4" indent="0" algn="l" rtl="0">
              <a:lnSpc>
                <a:spcPct val="100000"/>
              </a:lnSpc>
              <a:spcBef>
                <a:spcPts val="320"/>
              </a:spcBef>
              <a:spcAft>
                <a:spcPts val="0"/>
              </a:spcAft>
              <a:buClr>
                <a:schemeClr val="dk1"/>
              </a:buClr>
              <a:buFont typeface="Arial"/>
              <a:buNone/>
              <a:defRPr sz="1600" b="1" i="0" u="none" strike="noStrike" cap="none">
                <a:solidFill>
                  <a:schemeClr val="dk1"/>
                </a:solidFill>
                <a:latin typeface="Calibri"/>
                <a:ea typeface="Calibri"/>
                <a:cs typeface="Calibri"/>
                <a:sym typeface="Calibri"/>
              </a:defRPr>
            </a:lvl5pPr>
            <a:lvl6pPr marL="2286000" marR="0" lvl="5" indent="0" algn="l" rtl="0">
              <a:lnSpc>
                <a:spcPct val="100000"/>
              </a:lnSpc>
              <a:spcBef>
                <a:spcPts val="320"/>
              </a:spcBef>
              <a:spcAft>
                <a:spcPts val="0"/>
              </a:spcAft>
              <a:buClr>
                <a:schemeClr val="dk1"/>
              </a:buClr>
              <a:buFont typeface="Arial"/>
              <a:buNone/>
              <a:defRPr sz="1600" b="1" i="0" u="none" strike="noStrike" cap="none">
                <a:solidFill>
                  <a:schemeClr val="dk1"/>
                </a:solidFill>
                <a:latin typeface="Calibri"/>
                <a:ea typeface="Calibri"/>
                <a:cs typeface="Calibri"/>
                <a:sym typeface="Calibri"/>
              </a:defRPr>
            </a:lvl6pPr>
            <a:lvl7pPr marL="2743200" marR="0" lvl="6" indent="0" algn="l" rtl="0">
              <a:lnSpc>
                <a:spcPct val="100000"/>
              </a:lnSpc>
              <a:spcBef>
                <a:spcPts val="320"/>
              </a:spcBef>
              <a:spcAft>
                <a:spcPts val="0"/>
              </a:spcAft>
              <a:buClr>
                <a:schemeClr val="dk1"/>
              </a:buClr>
              <a:buFont typeface="Arial"/>
              <a:buNone/>
              <a:defRPr sz="1600" b="1" i="0" u="none" strike="noStrike" cap="none">
                <a:solidFill>
                  <a:schemeClr val="dk1"/>
                </a:solidFill>
                <a:latin typeface="Calibri"/>
                <a:ea typeface="Calibri"/>
                <a:cs typeface="Calibri"/>
                <a:sym typeface="Calibri"/>
              </a:defRPr>
            </a:lvl7pPr>
            <a:lvl8pPr marL="3200400" marR="0" lvl="7" indent="0" algn="l" rtl="0">
              <a:lnSpc>
                <a:spcPct val="100000"/>
              </a:lnSpc>
              <a:spcBef>
                <a:spcPts val="320"/>
              </a:spcBef>
              <a:spcAft>
                <a:spcPts val="0"/>
              </a:spcAft>
              <a:buClr>
                <a:schemeClr val="dk1"/>
              </a:buClr>
              <a:buFont typeface="Arial"/>
              <a:buNone/>
              <a:defRPr sz="1600" b="1" i="0" u="none" strike="noStrike" cap="none">
                <a:solidFill>
                  <a:schemeClr val="dk1"/>
                </a:solidFill>
                <a:latin typeface="Calibri"/>
                <a:ea typeface="Calibri"/>
                <a:cs typeface="Calibri"/>
                <a:sym typeface="Calibri"/>
              </a:defRPr>
            </a:lvl8pPr>
            <a:lvl9pPr marL="3657600" marR="0" lvl="8" indent="0" algn="l" rtl="0">
              <a:lnSpc>
                <a:spcPct val="100000"/>
              </a:lnSpc>
              <a:spcBef>
                <a:spcPts val="320"/>
              </a:spcBef>
              <a:spcAft>
                <a:spcPts val="0"/>
              </a:spcAft>
              <a:buClr>
                <a:schemeClr val="dk1"/>
              </a:buClr>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43" name="Shape 43"/>
          <p:cNvSpPr txBox="1">
            <a:spLocks noGrp="1"/>
          </p:cNvSpPr>
          <p:nvPr>
            <p:ph type="body" idx="2"/>
          </p:nvPr>
        </p:nvSpPr>
        <p:spPr>
          <a:xfrm>
            <a:off x="457200" y="2174875"/>
            <a:ext cx="4040187" cy="3951286"/>
          </a:xfrm>
          <a:prstGeom prst="rect">
            <a:avLst/>
          </a:prstGeom>
          <a:noFill/>
          <a:ln>
            <a:noFill/>
          </a:ln>
        </p:spPr>
        <p:txBody>
          <a:bodyPr lIns="91425" tIns="91425" rIns="91425" bIns="91425" anchor="t" anchorCtr="0"/>
          <a:lstStyle>
            <a:lvl1pPr marL="342900" marR="0" lvl="0" indent="-38100" algn="l" rtl="0">
              <a:lnSpc>
                <a:spcPct val="100000"/>
              </a:lnSpc>
              <a:spcBef>
                <a:spcPts val="480"/>
              </a:spcBef>
              <a:spcAft>
                <a:spcPts val="0"/>
              </a:spcAft>
              <a:buClr>
                <a:schemeClr val="dk1"/>
              </a:buClr>
              <a:buSzPct val="100000"/>
              <a:buFont typeface="Arial"/>
              <a:buChar char="•"/>
              <a:defRPr sz="2400" b="0" i="0" u="none" strike="noStrike" cap="none">
                <a:solidFill>
                  <a:schemeClr val="dk1"/>
                </a:solidFill>
                <a:latin typeface="Calibri"/>
                <a:ea typeface="Calibri"/>
                <a:cs typeface="Calibri"/>
                <a:sym typeface="Calibri"/>
              </a:defRPr>
            </a:lvl1pPr>
            <a:lvl2pPr marL="742950" marR="0" lvl="1" indent="-3175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2pPr>
            <a:lvl3pPr marL="1143000" marR="0" lvl="2" indent="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3pPr>
            <a:lvl4pPr marL="1600200" marR="0" lvl="3" indent="-25400"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Calibri"/>
                <a:ea typeface="Calibri"/>
                <a:cs typeface="Calibri"/>
                <a:sym typeface="Calibri"/>
              </a:defRPr>
            </a:lvl4pPr>
            <a:lvl5pPr marL="2057400" marR="0" lvl="4" indent="-25400"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Calibri"/>
                <a:ea typeface="Calibri"/>
                <a:cs typeface="Calibri"/>
                <a:sym typeface="Calibri"/>
              </a:defRPr>
            </a:lvl5pPr>
            <a:lvl6pPr marL="2514600" marR="0" lvl="5" indent="-25400"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Calibri"/>
                <a:ea typeface="Calibri"/>
                <a:cs typeface="Calibri"/>
                <a:sym typeface="Calibri"/>
              </a:defRPr>
            </a:lvl6pPr>
            <a:lvl7pPr marL="2971800" marR="0" lvl="6" indent="-25400"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Calibri"/>
                <a:ea typeface="Calibri"/>
                <a:cs typeface="Calibri"/>
                <a:sym typeface="Calibri"/>
              </a:defRPr>
            </a:lvl7pPr>
            <a:lvl8pPr marL="3429000" marR="0" lvl="7" indent="-25400"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Calibri"/>
                <a:ea typeface="Calibri"/>
                <a:cs typeface="Calibri"/>
                <a:sym typeface="Calibri"/>
              </a:defRPr>
            </a:lvl8pPr>
            <a:lvl9pPr marL="3886200" marR="0" lvl="8" indent="-25400"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44" name="Shape 44"/>
          <p:cNvSpPr txBox="1">
            <a:spLocks noGrp="1"/>
          </p:cNvSpPr>
          <p:nvPr>
            <p:ph type="body" idx="3"/>
          </p:nvPr>
        </p:nvSpPr>
        <p:spPr>
          <a:xfrm>
            <a:off x="4645025" y="1535112"/>
            <a:ext cx="4041773" cy="639762"/>
          </a:xfrm>
          <a:prstGeom prst="rect">
            <a:avLst/>
          </a:prstGeom>
          <a:noFill/>
          <a:ln>
            <a:noFill/>
          </a:ln>
        </p:spPr>
        <p:txBody>
          <a:bodyPr lIns="91425" tIns="91425" rIns="91425" bIns="91425" anchor="b" anchorCtr="0"/>
          <a:lstStyle>
            <a:lvl1pPr marL="0" marR="0" lvl="0" indent="0" algn="l" rtl="0">
              <a:lnSpc>
                <a:spcPct val="100000"/>
              </a:lnSpc>
              <a:spcBef>
                <a:spcPts val="480"/>
              </a:spcBef>
              <a:spcAft>
                <a:spcPts val="0"/>
              </a:spcAft>
              <a:buClr>
                <a:schemeClr val="dk1"/>
              </a:buClr>
              <a:buFont typeface="Arial"/>
              <a:buNone/>
              <a:defRPr sz="2400" b="1" i="0" u="none" strike="noStrike" cap="none">
                <a:solidFill>
                  <a:schemeClr val="dk1"/>
                </a:solidFill>
                <a:latin typeface="Calibri"/>
                <a:ea typeface="Calibri"/>
                <a:cs typeface="Calibri"/>
                <a:sym typeface="Calibri"/>
              </a:defRPr>
            </a:lvl1pPr>
            <a:lvl2pPr marL="457200" marR="0" lvl="1" indent="0" algn="l" rtl="0">
              <a:lnSpc>
                <a:spcPct val="100000"/>
              </a:lnSpc>
              <a:spcBef>
                <a:spcPts val="400"/>
              </a:spcBef>
              <a:spcAft>
                <a:spcPts val="0"/>
              </a:spcAft>
              <a:buClr>
                <a:schemeClr val="dk1"/>
              </a:buClr>
              <a:buFont typeface="Arial"/>
              <a:buNone/>
              <a:defRPr sz="2000" b="1" i="0" u="none" strike="noStrike" cap="none">
                <a:solidFill>
                  <a:schemeClr val="dk1"/>
                </a:solidFill>
                <a:latin typeface="Calibri"/>
                <a:ea typeface="Calibri"/>
                <a:cs typeface="Calibri"/>
                <a:sym typeface="Calibri"/>
              </a:defRPr>
            </a:lvl2pPr>
            <a:lvl3pPr marL="914400" marR="0" lvl="2" indent="0" algn="l" rtl="0">
              <a:lnSpc>
                <a:spcPct val="100000"/>
              </a:lnSpc>
              <a:spcBef>
                <a:spcPts val="360"/>
              </a:spcBef>
              <a:spcAft>
                <a:spcPts val="0"/>
              </a:spcAft>
              <a:buClr>
                <a:schemeClr val="dk1"/>
              </a:buClr>
              <a:buFont typeface="Arial"/>
              <a:buNone/>
              <a:defRPr sz="1800" b="1" i="0" u="none" strike="noStrike" cap="none">
                <a:solidFill>
                  <a:schemeClr val="dk1"/>
                </a:solidFill>
                <a:latin typeface="Calibri"/>
                <a:ea typeface="Calibri"/>
                <a:cs typeface="Calibri"/>
                <a:sym typeface="Calibri"/>
              </a:defRPr>
            </a:lvl3pPr>
            <a:lvl4pPr marL="1371600" marR="0" lvl="3" indent="0" algn="l" rtl="0">
              <a:lnSpc>
                <a:spcPct val="100000"/>
              </a:lnSpc>
              <a:spcBef>
                <a:spcPts val="320"/>
              </a:spcBef>
              <a:spcAft>
                <a:spcPts val="0"/>
              </a:spcAft>
              <a:buClr>
                <a:schemeClr val="dk1"/>
              </a:buClr>
              <a:buFont typeface="Arial"/>
              <a:buNone/>
              <a:defRPr sz="1600" b="1" i="0" u="none" strike="noStrike" cap="none">
                <a:solidFill>
                  <a:schemeClr val="dk1"/>
                </a:solidFill>
                <a:latin typeface="Calibri"/>
                <a:ea typeface="Calibri"/>
                <a:cs typeface="Calibri"/>
                <a:sym typeface="Calibri"/>
              </a:defRPr>
            </a:lvl4pPr>
            <a:lvl5pPr marL="1828800" marR="0" lvl="4" indent="0" algn="l" rtl="0">
              <a:lnSpc>
                <a:spcPct val="100000"/>
              </a:lnSpc>
              <a:spcBef>
                <a:spcPts val="320"/>
              </a:spcBef>
              <a:spcAft>
                <a:spcPts val="0"/>
              </a:spcAft>
              <a:buClr>
                <a:schemeClr val="dk1"/>
              </a:buClr>
              <a:buFont typeface="Arial"/>
              <a:buNone/>
              <a:defRPr sz="1600" b="1" i="0" u="none" strike="noStrike" cap="none">
                <a:solidFill>
                  <a:schemeClr val="dk1"/>
                </a:solidFill>
                <a:latin typeface="Calibri"/>
                <a:ea typeface="Calibri"/>
                <a:cs typeface="Calibri"/>
                <a:sym typeface="Calibri"/>
              </a:defRPr>
            </a:lvl5pPr>
            <a:lvl6pPr marL="2286000" marR="0" lvl="5" indent="0" algn="l" rtl="0">
              <a:lnSpc>
                <a:spcPct val="100000"/>
              </a:lnSpc>
              <a:spcBef>
                <a:spcPts val="320"/>
              </a:spcBef>
              <a:spcAft>
                <a:spcPts val="0"/>
              </a:spcAft>
              <a:buClr>
                <a:schemeClr val="dk1"/>
              </a:buClr>
              <a:buFont typeface="Arial"/>
              <a:buNone/>
              <a:defRPr sz="1600" b="1" i="0" u="none" strike="noStrike" cap="none">
                <a:solidFill>
                  <a:schemeClr val="dk1"/>
                </a:solidFill>
                <a:latin typeface="Calibri"/>
                <a:ea typeface="Calibri"/>
                <a:cs typeface="Calibri"/>
                <a:sym typeface="Calibri"/>
              </a:defRPr>
            </a:lvl6pPr>
            <a:lvl7pPr marL="2743200" marR="0" lvl="6" indent="0" algn="l" rtl="0">
              <a:lnSpc>
                <a:spcPct val="100000"/>
              </a:lnSpc>
              <a:spcBef>
                <a:spcPts val="320"/>
              </a:spcBef>
              <a:spcAft>
                <a:spcPts val="0"/>
              </a:spcAft>
              <a:buClr>
                <a:schemeClr val="dk1"/>
              </a:buClr>
              <a:buFont typeface="Arial"/>
              <a:buNone/>
              <a:defRPr sz="1600" b="1" i="0" u="none" strike="noStrike" cap="none">
                <a:solidFill>
                  <a:schemeClr val="dk1"/>
                </a:solidFill>
                <a:latin typeface="Calibri"/>
                <a:ea typeface="Calibri"/>
                <a:cs typeface="Calibri"/>
                <a:sym typeface="Calibri"/>
              </a:defRPr>
            </a:lvl7pPr>
            <a:lvl8pPr marL="3200400" marR="0" lvl="7" indent="0" algn="l" rtl="0">
              <a:lnSpc>
                <a:spcPct val="100000"/>
              </a:lnSpc>
              <a:spcBef>
                <a:spcPts val="320"/>
              </a:spcBef>
              <a:spcAft>
                <a:spcPts val="0"/>
              </a:spcAft>
              <a:buClr>
                <a:schemeClr val="dk1"/>
              </a:buClr>
              <a:buFont typeface="Arial"/>
              <a:buNone/>
              <a:defRPr sz="1600" b="1" i="0" u="none" strike="noStrike" cap="none">
                <a:solidFill>
                  <a:schemeClr val="dk1"/>
                </a:solidFill>
                <a:latin typeface="Calibri"/>
                <a:ea typeface="Calibri"/>
                <a:cs typeface="Calibri"/>
                <a:sym typeface="Calibri"/>
              </a:defRPr>
            </a:lvl8pPr>
            <a:lvl9pPr marL="3657600" marR="0" lvl="8" indent="0" algn="l" rtl="0">
              <a:lnSpc>
                <a:spcPct val="100000"/>
              </a:lnSpc>
              <a:spcBef>
                <a:spcPts val="320"/>
              </a:spcBef>
              <a:spcAft>
                <a:spcPts val="0"/>
              </a:spcAft>
              <a:buClr>
                <a:schemeClr val="dk1"/>
              </a:buClr>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45" name="Shape 45"/>
          <p:cNvSpPr txBox="1">
            <a:spLocks noGrp="1"/>
          </p:cNvSpPr>
          <p:nvPr>
            <p:ph type="body" idx="4"/>
          </p:nvPr>
        </p:nvSpPr>
        <p:spPr>
          <a:xfrm>
            <a:off x="4645025" y="2174875"/>
            <a:ext cx="4041773" cy="3951286"/>
          </a:xfrm>
          <a:prstGeom prst="rect">
            <a:avLst/>
          </a:prstGeom>
          <a:noFill/>
          <a:ln>
            <a:noFill/>
          </a:ln>
        </p:spPr>
        <p:txBody>
          <a:bodyPr lIns="91425" tIns="91425" rIns="91425" bIns="91425" anchor="t" anchorCtr="0"/>
          <a:lstStyle>
            <a:lvl1pPr marL="342900" marR="0" lvl="0" indent="-38100" algn="l" rtl="0">
              <a:lnSpc>
                <a:spcPct val="100000"/>
              </a:lnSpc>
              <a:spcBef>
                <a:spcPts val="480"/>
              </a:spcBef>
              <a:spcAft>
                <a:spcPts val="0"/>
              </a:spcAft>
              <a:buClr>
                <a:schemeClr val="dk1"/>
              </a:buClr>
              <a:buSzPct val="100000"/>
              <a:buFont typeface="Arial"/>
              <a:buChar char="•"/>
              <a:defRPr sz="2400" b="0" i="0" u="none" strike="noStrike" cap="none">
                <a:solidFill>
                  <a:schemeClr val="dk1"/>
                </a:solidFill>
                <a:latin typeface="Calibri"/>
                <a:ea typeface="Calibri"/>
                <a:cs typeface="Calibri"/>
                <a:sym typeface="Calibri"/>
              </a:defRPr>
            </a:lvl1pPr>
            <a:lvl2pPr marL="742950" marR="0" lvl="1" indent="-3175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2pPr>
            <a:lvl3pPr marL="1143000" marR="0" lvl="2" indent="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3pPr>
            <a:lvl4pPr marL="1600200" marR="0" lvl="3" indent="-25400"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Calibri"/>
                <a:ea typeface="Calibri"/>
                <a:cs typeface="Calibri"/>
                <a:sym typeface="Calibri"/>
              </a:defRPr>
            </a:lvl4pPr>
            <a:lvl5pPr marL="2057400" marR="0" lvl="4" indent="-25400"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Calibri"/>
                <a:ea typeface="Calibri"/>
                <a:cs typeface="Calibri"/>
                <a:sym typeface="Calibri"/>
              </a:defRPr>
            </a:lvl5pPr>
            <a:lvl6pPr marL="2514600" marR="0" lvl="5" indent="-25400"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Calibri"/>
                <a:ea typeface="Calibri"/>
                <a:cs typeface="Calibri"/>
                <a:sym typeface="Calibri"/>
              </a:defRPr>
            </a:lvl6pPr>
            <a:lvl7pPr marL="2971800" marR="0" lvl="6" indent="-25400"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Calibri"/>
                <a:ea typeface="Calibri"/>
                <a:cs typeface="Calibri"/>
                <a:sym typeface="Calibri"/>
              </a:defRPr>
            </a:lvl7pPr>
            <a:lvl8pPr marL="3429000" marR="0" lvl="7" indent="-25400"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Calibri"/>
                <a:ea typeface="Calibri"/>
                <a:cs typeface="Calibri"/>
                <a:sym typeface="Calibri"/>
              </a:defRPr>
            </a:lvl8pPr>
            <a:lvl9pPr marL="3886200" marR="0" lvl="8" indent="-25400"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46" name="Shape 46"/>
          <p:cNvSpPr txBox="1">
            <a:spLocks noGrp="1"/>
          </p:cNvSpPr>
          <p:nvPr>
            <p:ph type="dt" idx="10"/>
          </p:nvPr>
        </p:nvSpPr>
        <p:spPr>
          <a:xfrm>
            <a:off x="457200" y="6356350"/>
            <a:ext cx="2133598" cy="365125"/>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47" name="Shape 47"/>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48" name="Shape 48"/>
          <p:cNvSpPr txBox="1">
            <a:spLocks noGrp="1"/>
          </p:cNvSpPr>
          <p:nvPr>
            <p:ph type="sldNum" idx="12"/>
          </p:nvPr>
        </p:nvSpPr>
        <p:spPr>
          <a:xfrm>
            <a:off x="6553200" y="6356350"/>
            <a:ext cx="2133598"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888888"/>
              </a:buClr>
              <a:buSzPct val="25000"/>
              <a:buFont typeface="Calibri"/>
              <a:buNone/>
            </a:pPr>
            <a:fld id="{00000000-1234-1234-1234-123412341234}" type="slidenum">
              <a:rPr lang="en-CA" sz="1200" b="0" i="0" u="none" strike="noStrike" cap="none">
                <a:solidFill>
                  <a:srgbClr val="888888"/>
                </a:solidFill>
                <a:latin typeface="Calibri"/>
                <a:ea typeface="Calibri"/>
                <a:cs typeface="Calibri"/>
                <a:sym typeface="Calibri"/>
              </a:rPr>
              <a:t>‹#›</a:t>
            </a:fld>
            <a:endParaRPr lang="en-CA" sz="1200" b="0" i="0" u="none" strike="noStrike" cap="none">
              <a:solidFill>
                <a:srgbClr val="888888"/>
              </a:solidFill>
              <a:latin typeface="Calibri"/>
              <a:ea typeface="Calibri"/>
              <a:cs typeface="Calibri"/>
              <a:sym typeface="Calibri"/>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49"/>
        <p:cNvGrpSpPr/>
        <p:nvPr/>
      </p:nvGrpSpPr>
      <p:grpSpPr>
        <a:xfrm>
          <a:off x="0" y="0"/>
          <a:ext cx="0" cy="0"/>
          <a:chOff x="0" y="0"/>
          <a:chExt cx="0" cy="0"/>
        </a:xfrm>
      </p:grpSpPr>
      <p:sp>
        <p:nvSpPr>
          <p:cNvPr id="50" name="Shape 50"/>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Font typeface="Arial"/>
              <a:buNone/>
              <a:defRPr sz="1800"/>
            </a:lvl2pPr>
            <a:lvl3pPr lvl="2" indent="0">
              <a:spcBef>
                <a:spcPts val="0"/>
              </a:spcBef>
              <a:buFont typeface="Arial"/>
              <a:buNone/>
              <a:defRPr sz="1800"/>
            </a:lvl3pPr>
            <a:lvl4pPr lvl="3" indent="0">
              <a:spcBef>
                <a:spcPts val="0"/>
              </a:spcBef>
              <a:buFont typeface="Arial"/>
              <a:buNone/>
              <a:defRPr sz="1800"/>
            </a:lvl4pPr>
            <a:lvl5pPr lvl="4" indent="0">
              <a:spcBef>
                <a:spcPts val="0"/>
              </a:spcBef>
              <a:buFont typeface="Arial"/>
              <a:buNone/>
              <a:defRPr sz="1800"/>
            </a:lvl5pPr>
            <a:lvl6pPr lvl="5" indent="0">
              <a:spcBef>
                <a:spcPts val="0"/>
              </a:spcBef>
              <a:buFont typeface="Arial"/>
              <a:buNone/>
              <a:defRPr sz="1800"/>
            </a:lvl6pPr>
            <a:lvl7pPr lvl="6" indent="0">
              <a:spcBef>
                <a:spcPts val="0"/>
              </a:spcBef>
              <a:buFont typeface="Arial"/>
              <a:buNone/>
              <a:defRPr sz="1800"/>
            </a:lvl7pPr>
            <a:lvl8pPr lvl="7" indent="0">
              <a:spcBef>
                <a:spcPts val="0"/>
              </a:spcBef>
              <a:buFont typeface="Arial"/>
              <a:buNone/>
              <a:defRPr sz="1800"/>
            </a:lvl8pPr>
            <a:lvl9pPr lvl="8" indent="0">
              <a:spcBef>
                <a:spcPts val="0"/>
              </a:spcBef>
              <a:buFont typeface="Arial"/>
              <a:buNone/>
              <a:defRPr sz="1800"/>
            </a:lvl9pPr>
          </a:lstStyle>
          <a:p>
            <a:endParaRPr/>
          </a:p>
        </p:txBody>
      </p:sp>
      <p:sp>
        <p:nvSpPr>
          <p:cNvPr id="51" name="Shape 51"/>
          <p:cNvSpPr txBox="1">
            <a:spLocks noGrp="1"/>
          </p:cNvSpPr>
          <p:nvPr>
            <p:ph type="dt" idx="10"/>
          </p:nvPr>
        </p:nvSpPr>
        <p:spPr>
          <a:xfrm>
            <a:off x="457200" y="6356350"/>
            <a:ext cx="2133598" cy="365125"/>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52" name="Shape 52"/>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53" name="Shape 53"/>
          <p:cNvSpPr txBox="1">
            <a:spLocks noGrp="1"/>
          </p:cNvSpPr>
          <p:nvPr>
            <p:ph type="sldNum" idx="12"/>
          </p:nvPr>
        </p:nvSpPr>
        <p:spPr>
          <a:xfrm>
            <a:off x="6553200" y="6356350"/>
            <a:ext cx="2133598"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888888"/>
              </a:buClr>
              <a:buSzPct val="25000"/>
              <a:buFont typeface="Calibri"/>
              <a:buNone/>
            </a:pPr>
            <a:fld id="{00000000-1234-1234-1234-123412341234}" type="slidenum">
              <a:rPr lang="en-CA" sz="1200" b="0" i="0" u="none" strike="noStrike" cap="none">
                <a:solidFill>
                  <a:srgbClr val="888888"/>
                </a:solidFill>
                <a:latin typeface="Calibri"/>
                <a:ea typeface="Calibri"/>
                <a:cs typeface="Calibri"/>
                <a:sym typeface="Calibri"/>
              </a:rPr>
              <a:t>‹#›</a:t>
            </a:fld>
            <a:endParaRPr lang="en-CA" sz="1200" b="0" i="0" u="none" strike="noStrike" cap="none">
              <a:solidFill>
                <a:srgbClr val="888888"/>
              </a:solidFill>
              <a:latin typeface="Calibri"/>
              <a:ea typeface="Calibri"/>
              <a:cs typeface="Calibri"/>
              <a:sym typeface="Calibri"/>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54"/>
        <p:cNvGrpSpPr/>
        <p:nvPr/>
      </p:nvGrpSpPr>
      <p:grpSpPr>
        <a:xfrm>
          <a:off x="0" y="0"/>
          <a:ext cx="0" cy="0"/>
          <a:chOff x="0" y="0"/>
          <a:chExt cx="0" cy="0"/>
        </a:xfrm>
      </p:grpSpPr>
      <p:sp>
        <p:nvSpPr>
          <p:cNvPr id="55" name="Shape 55"/>
          <p:cNvSpPr txBox="1">
            <a:spLocks noGrp="1"/>
          </p:cNvSpPr>
          <p:nvPr>
            <p:ph type="dt" idx="10"/>
          </p:nvPr>
        </p:nvSpPr>
        <p:spPr>
          <a:xfrm>
            <a:off x="457200" y="6356350"/>
            <a:ext cx="2133598" cy="365125"/>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56" name="Shape 56"/>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57" name="Shape 57"/>
          <p:cNvSpPr txBox="1">
            <a:spLocks noGrp="1"/>
          </p:cNvSpPr>
          <p:nvPr>
            <p:ph type="sldNum" idx="12"/>
          </p:nvPr>
        </p:nvSpPr>
        <p:spPr>
          <a:xfrm>
            <a:off x="6553200" y="6356350"/>
            <a:ext cx="2133598"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888888"/>
              </a:buClr>
              <a:buSzPct val="25000"/>
              <a:buFont typeface="Calibri"/>
              <a:buNone/>
            </a:pPr>
            <a:fld id="{00000000-1234-1234-1234-123412341234}" type="slidenum">
              <a:rPr lang="en-CA" sz="1200" b="0" i="0" u="none" strike="noStrike" cap="none">
                <a:solidFill>
                  <a:srgbClr val="888888"/>
                </a:solidFill>
                <a:latin typeface="Calibri"/>
                <a:ea typeface="Calibri"/>
                <a:cs typeface="Calibri"/>
                <a:sym typeface="Calibri"/>
              </a:rPr>
              <a:t>‹#›</a:t>
            </a:fld>
            <a:endParaRPr lang="en-CA" sz="1200" b="0" i="0" u="none" strike="noStrike" cap="none">
              <a:solidFill>
                <a:srgbClr val="888888"/>
              </a:solidFill>
              <a:latin typeface="Calibri"/>
              <a:ea typeface="Calibri"/>
              <a:cs typeface="Calibri"/>
              <a:sym typeface="Calibri"/>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58"/>
        <p:cNvGrpSpPr/>
        <p:nvPr/>
      </p:nvGrpSpPr>
      <p:grpSpPr>
        <a:xfrm>
          <a:off x="0" y="0"/>
          <a:ext cx="0" cy="0"/>
          <a:chOff x="0" y="0"/>
          <a:chExt cx="0" cy="0"/>
        </a:xfrm>
      </p:grpSpPr>
      <p:sp>
        <p:nvSpPr>
          <p:cNvPr id="59" name="Shape 59"/>
          <p:cNvSpPr txBox="1">
            <a:spLocks noGrp="1"/>
          </p:cNvSpPr>
          <p:nvPr>
            <p:ph type="title"/>
          </p:nvPr>
        </p:nvSpPr>
        <p:spPr>
          <a:xfrm>
            <a:off x="457200" y="273050"/>
            <a:ext cx="3008313" cy="1162048"/>
          </a:xfrm>
          <a:prstGeom prst="rect">
            <a:avLst/>
          </a:prstGeom>
          <a:noFill/>
          <a:ln>
            <a:noFill/>
          </a:ln>
        </p:spPr>
        <p:txBody>
          <a:bodyPr lIns="91425" tIns="91425" rIns="91425" bIns="91425" anchor="b" anchorCtr="0"/>
          <a:lstStyle>
            <a:lvl1pPr marL="0" marR="0" lvl="0" indent="0" algn="l" rtl="0">
              <a:lnSpc>
                <a:spcPct val="100000"/>
              </a:lnSpc>
              <a:spcBef>
                <a:spcPts val="0"/>
              </a:spcBef>
              <a:spcAft>
                <a:spcPts val="0"/>
              </a:spcAft>
              <a:buClr>
                <a:schemeClr val="dk1"/>
              </a:buClr>
              <a:buFont typeface="Calibri"/>
              <a:buNone/>
              <a:defRPr sz="2000" b="1" i="0" u="none" strike="noStrike" cap="none">
                <a:solidFill>
                  <a:schemeClr val="dk1"/>
                </a:solidFill>
                <a:latin typeface="Calibri"/>
                <a:ea typeface="Calibri"/>
                <a:cs typeface="Calibri"/>
                <a:sym typeface="Calibri"/>
              </a:defRPr>
            </a:lvl1pPr>
            <a:lvl2pPr lvl="1" indent="0">
              <a:spcBef>
                <a:spcPts val="0"/>
              </a:spcBef>
              <a:buFont typeface="Arial"/>
              <a:buNone/>
              <a:defRPr sz="1800"/>
            </a:lvl2pPr>
            <a:lvl3pPr lvl="2" indent="0">
              <a:spcBef>
                <a:spcPts val="0"/>
              </a:spcBef>
              <a:buFont typeface="Arial"/>
              <a:buNone/>
              <a:defRPr sz="1800"/>
            </a:lvl3pPr>
            <a:lvl4pPr lvl="3" indent="0">
              <a:spcBef>
                <a:spcPts val="0"/>
              </a:spcBef>
              <a:buFont typeface="Arial"/>
              <a:buNone/>
              <a:defRPr sz="1800"/>
            </a:lvl4pPr>
            <a:lvl5pPr lvl="4" indent="0">
              <a:spcBef>
                <a:spcPts val="0"/>
              </a:spcBef>
              <a:buFont typeface="Arial"/>
              <a:buNone/>
              <a:defRPr sz="1800"/>
            </a:lvl5pPr>
            <a:lvl6pPr lvl="5" indent="0">
              <a:spcBef>
                <a:spcPts val="0"/>
              </a:spcBef>
              <a:buFont typeface="Arial"/>
              <a:buNone/>
              <a:defRPr sz="1800"/>
            </a:lvl6pPr>
            <a:lvl7pPr lvl="6" indent="0">
              <a:spcBef>
                <a:spcPts val="0"/>
              </a:spcBef>
              <a:buFont typeface="Arial"/>
              <a:buNone/>
              <a:defRPr sz="1800"/>
            </a:lvl7pPr>
            <a:lvl8pPr lvl="7" indent="0">
              <a:spcBef>
                <a:spcPts val="0"/>
              </a:spcBef>
              <a:buFont typeface="Arial"/>
              <a:buNone/>
              <a:defRPr sz="1800"/>
            </a:lvl8pPr>
            <a:lvl9pPr lvl="8" indent="0">
              <a:spcBef>
                <a:spcPts val="0"/>
              </a:spcBef>
              <a:buFont typeface="Arial"/>
              <a:buNone/>
              <a:defRPr sz="1800"/>
            </a:lvl9pPr>
          </a:lstStyle>
          <a:p>
            <a:endParaRPr/>
          </a:p>
        </p:txBody>
      </p:sp>
      <p:sp>
        <p:nvSpPr>
          <p:cNvPr id="60" name="Shape 60"/>
          <p:cNvSpPr txBox="1">
            <a:spLocks noGrp="1"/>
          </p:cNvSpPr>
          <p:nvPr>
            <p:ph type="body" idx="1"/>
          </p:nvPr>
        </p:nvSpPr>
        <p:spPr>
          <a:xfrm>
            <a:off x="3575050" y="273050"/>
            <a:ext cx="5111750" cy="5853111"/>
          </a:xfrm>
          <a:prstGeom prst="rect">
            <a:avLst/>
          </a:prstGeom>
          <a:noFill/>
          <a:ln>
            <a:noFill/>
          </a:ln>
        </p:spPr>
        <p:txBody>
          <a:bodyPr lIns="91425" tIns="91425" rIns="91425" bIns="91425" anchor="t" anchorCtr="0"/>
          <a:lstStyle>
            <a:lvl1pPr marL="342900" marR="0" lvl="0" indent="63500" algn="l" rtl="0">
              <a:lnSpc>
                <a:spcPct val="100000"/>
              </a:lnSpc>
              <a:spcBef>
                <a:spcPts val="640"/>
              </a:spcBef>
              <a:spcAft>
                <a:spcPts val="0"/>
              </a:spcAft>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742950" marR="0" lvl="1" indent="69850" algn="l" rtl="0">
              <a:lnSpc>
                <a:spcPct val="100000"/>
              </a:lnSpc>
              <a:spcBef>
                <a:spcPts val="560"/>
              </a:spcBef>
              <a:spcAft>
                <a:spcPts val="0"/>
              </a:spcAft>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61" name="Shape 61"/>
          <p:cNvSpPr txBox="1">
            <a:spLocks noGrp="1"/>
          </p:cNvSpPr>
          <p:nvPr>
            <p:ph type="body" idx="2"/>
          </p:nvPr>
        </p:nvSpPr>
        <p:spPr>
          <a:xfrm>
            <a:off x="457200" y="1435100"/>
            <a:ext cx="3008313" cy="4691063"/>
          </a:xfrm>
          <a:prstGeom prst="rect">
            <a:avLst/>
          </a:prstGeom>
          <a:noFill/>
          <a:ln>
            <a:noFill/>
          </a:ln>
        </p:spPr>
        <p:txBody>
          <a:bodyPr lIns="91425" tIns="91425" rIns="91425" bIns="91425" anchor="t" anchorCtr="0"/>
          <a:lstStyle>
            <a:lvl1pPr marL="0" marR="0" lvl="0" indent="0" algn="l" rtl="0">
              <a:lnSpc>
                <a:spcPct val="100000"/>
              </a:lnSpc>
              <a:spcBef>
                <a:spcPts val="280"/>
              </a:spcBef>
              <a:spcAft>
                <a:spcPts val="0"/>
              </a:spcAft>
              <a:buClr>
                <a:schemeClr val="dk1"/>
              </a:buClr>
              <a:buFont typeface="Arial"/>
              <a:buNone/>
              <a:defRPr sz="1400" b="0" i="0" u="none" strike="noStrike" cap="none">
                <a:solidFill>
                  <a:schemeClr val="dk1"/>
                </a:solidFill>
                <a:latin typeface="Calibri"/>
                <a:ea typeface="Calibri"/>
                <a:cs typeface="Calibri"/>
                <a:sym typeface="Calibri"/>
              </a:defRPr>
            </a:lvl1pPr>
            <a:lvl2pPr marL="457200" marR="0" lvl="1" indent="0" algn="l" rtl="0">
              <a:lnSpc>
                <a:spcPct val="100000"/>
              </a:lnSpc>
              <a:spcBef>
                <a:spcPts val="240"/>
              </a:spcBef>
              <a:spcAft>
                <a:spcPts val="0"/>
              </a:spcAft>
              <a:buClr>
                <a:schemeClr val="dk1"/>
              </a:buClr>
              <a:buFont typeface="Arial"/>
              <a:buNone/>
              <a:defRPr sz="12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200"/>
              </a:spcBef>
              <a:spcAft>
                <a:spcPts val="0"/>
              </a:spcAft>
              <a:buClr>
                <a:schemeClr val="dk1"/>
              </a:buClr>
              <a:buFont typeface="Arial"/>
              <a:buNone/>
              <a:defRPr sz="10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180"/>
              </a:spcBef>
              <a:spcAft>
                <a:spcPts val="0"/>
              </a:spcAft>
              <a:buClr>
                <a:schemeClr val="dk1"/>
              </a:buClr>
              <a:buFont typeface="Arial"/>
              <a:buNone/>
              <a:defRPr sz="9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180"/>
              </a:spcBef>
              <a:spcAft>
                <a:spcPts val="0"/>
              </a:spcAft>
              <a:buClr>
                <a:schemeClr val="dk1"/>
              </a:buClr>
              <a:buFont typeface="Arial"/>
              <a:buNone/>
              <a:defRPr sz="9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180"/>
              </a:spcBef>
              <a:spcAft>
                <a:spcPts val="0"/>
              </a:spcAft>
              <a:buClr>
                <a:schemeClr val="dk1"/>
              </a:buClr>
              <a:buFont typeface="Arial"/>
              <a:buNone/>
              <a:defRPr sz="9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180"/>
              </a:spcBef>
              <a:spcAft>
                <a:spcPts val="0"/>
              </a:spcAft>
              <a:buClr>
                <a:schemeClr val="dk1"/>
              </a:buClr>
              <a:buFont typeface="Arial"/>
              <a:buNone/>
              <a:defRPr sz="9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180"/>
              </a:spcBef>
              <a:spcAft>
                <a:spcPts val="0"/>
              </a:spcAft>
              <a:buClr>
                <a:schemeClr val="dk1"/>
              </a:buClr>
              <a:buFont typeface="Arial"/>
              <a:buNone/>
              <a:defRPr sz="9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180"/>
              </a:spcBef>
              <a:spcAft>
                <a:spcPts val="0"/>
              </a:spcAft>
              <a:buClr>
                <a:schemeClr val="dk1"/>
              </a:buClr>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62" name="Shape 62"/>
          <p:cNvSpPr txBox="1">
            <a:spLocks noGrp="1"/>
          </p:cNvSpPr>
          <p:nvPr>
            <p:ph type="dt" idx="10"/>
          </p:nvPr>
        </p:nvSpPr>
        <p:spPr>
          <a:xfrm>
            <a:off x="457200" y="6356350"/>
            <a:ext cx="2133598" cy="365125"/>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63" name="Shape 63"/>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64" name="Shape 64"/>
          <p:cNvSpPr txBox="1">
            <a:spLocks noGrp="1"/>
          </p:cNvSpPr>
          <p:nvPr>
            <p:ph type="sldNum" idx="12"/>
          </p:nvPr>
        </p:nvSpPr>
        <p:spPr>
          <a:xfrm>
            <a:off x="6553200" y="6356350"/>
            <a:ext cx="2133598"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888888"/>
              </a:buClr>
              <a:buSzPct val="25000"/>
              <a:buFont typeface="Calibri"/>
              <a:buNone/>
            </a:pPr>
            <a:fld id="{00000000-1234-1234-1234-123412341234}" type="slidenum">
              <a:rPr lang="en-CA" sz="1200" b="0" i="0" u="none" strike="noStrike" cap="none">
                <a:solidFill>
                  <a:srgbClr val="888888"/>
                </a:solidFill>
                <a:latin typeface="Calibri"/>
                <a:ea typeface="Calibri"/>
                <a:cs typeface="Calibri"/>
                <a:sym typeface="Calibri"/>
              </a:rPr>
              <a:t>‹#›</a:t>
            </a:fld>
            <a:endParaRPr lang="en-CA" sz="1200" b="0" i="0" u="none" strike="noStrike" cap="none">
              <a:solidFill>
                <a:srgbClr val="888888"/>
              </a:solidFill>
              <a:latin typeface="Calibri"/>
              <a:ea typeface="Calibri"/>
              <a:cs typeface="Calibri"/>
              <a:sym typeface="Calibri"/>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Shape 65"/>
        <p:cNvGrpSpPr/>
        <p:nvPr/>
      </p:nvGrpSpPr>
      <p:grpSpPr>
        <a:xfrm>
          <a:off x="0" y="0"/>
          <a:ext cx="0" cy="0"/>
          <a:chOff x="0" y="0"/>
          <a:chExt cx="0" cy="0"/>
        </a:xfrm>
      </p:grpSpPr>
      <p:sp>
        <p:nvSpPr>
          <p:cNvPr id="66" name="Shape 66"/>
          <p:cNvSpPr txBox="1">
            <a:spLocks noGrp="1"/>
          </p:cNvSpPr>
          <p:nvPr>
            <p:ph type="title"/>
          </p:nvPr>
        </p:nvSpPr>
        <p:spPr>
          <a:xfrm>
            <a:off x="1792288" y="4800600"/>
            <a:ext cx="5486399" cy="566736"/>
          </a:xfrm>
          <a:prstGeom prst="rect">
            <a:avLst/>
          </a:prstGeom>
          <a:noFill/>
          <a:ln>
            <a:noFill/>
          </a:ln>
        </p:spPr>
        <p:txBody>
          <a:bodyPr lIns="91425" tIns="91425" rIns="91425" bIns="91425" anchor="b" anchorCtr="0"/>
          <a:lstStyle>
            <a:lvl1pPr marL="0" marR="0" lvl="0" indent="0" algn="l" rtl="0">
              <a:lnSpc>
                <a:spcPct val="100000"/>
              </a:lnSpc>
              <a:spcBef>
                <a:spcPts val="0"/>
              </a:spcBef>
              <a:spcAft>
                <a:spcPts val="0"/>
              </a:spcAft>
              <a:buClr>
                <a:schemeClr val="dk1"/>
              </a:buClr>
              <a:buFont typeface="Calibri"/>
              <a:buNone/>
              <a:defRPr sz="2000" b="1" i="0" u="none" strike="noStrike" cap="none">
                <a:solidFill>
                  <a:schemeClr val="dk1"/>
                </a:solidFill>
                <a:latin typeface="Calibri"/>
                <a:ea typeface="Calibri"/>
                <a:cs typeface="Calibri"/>
                <a:sym typeface="Calibri"/>
              </a:defRPr>
            </a:lvl1pPr>
            <a:lvl2pPr lvl="1" indent="0">
              <a:spcBef>
                <a:spcPts val="0"/>
              </a:spcBef>
              <a:buFont typeface="Arial"/>
              <a:buNone/>
              <a:defRPr sz="1800"/>
            </a:lvl2pPr>
            <a:lvl3pPr lvl="2" indent="0">
              <a:spcBef>
                <a:spcPts val="0"/>
              </a:spcBef>
              <a:buFont typeface="Arial"/>
              <a:buNone/>
              <a:defRPr sz="1800"/>
            </a:lvl3pPr>
            <a:lvl4pPr lvl="3" indent="0">
              <a:spcBef>
                <a:spcPts val="0"/>
              </a:spcBef>
              <a:buFont typeface="Arial"/>
              <a:buNone/>
              <a:defRPr sz="1800"/>
            </a:lvl4pPr>
            <a:lvl5pPr lvl="4" indent="0">
              <a:spcBef>
                <a:spcPts val="0"/>
              </a:spcBef>
              <a:buFont typeface="Arial"/>
              <a:buNone/>
              <a:defRPr sz="1800"/>
            </a:lvl5pPr>
            <a:lvl6pPr lvl="5" indent="0">
              <a:spcBef>
                <a:spcPts val="0"/>
              </a:spcBef>
              <a:buFont typeface="Arial"/>
              <a:buNone/>
              <a:defRPr sz="1800"/>
            </a:lvl6pPr>
            <a:lvl7pPr lvl="6" indent="0">
              <a:spcBef>
                <a:spcPts val="0"/>
              </a:spcBef>
              <a:buFont typeface="Arial"/>
              <a:buNone/>
              <a:defRPr sz="1800"/>
            </a:lvl7pPr>
            <a:lvl8pPr lvl="7" indent="0">
              <a:spcBef>
                <a:spcPts val="0"/>
              </a:spcBef>
              <a:buFont typeface="Arial"/>
              <a:buNone/>
              <a:defRPr sz="1800"/>
            </a:lvl8pPr>
            <a:lvl9pPr lvl="8" indent="0">
              <a:spcBef>
                <a:spcPts val="0"/>
              </a:spcBef>
              <a:buFont typeface="Arial"/>
              <a:buNone/>
              <a:defRPr sz="1800"/>
            </a:lvl9pPr>
          </a:lstStyle>
          <a:p>
            <a:endParaRPr/>
          </a:p>
        </p:txBody>
      </p:sp>
      <p:sp>
        <p:nvSpPr>
          <p:cNvPr id="67" name="Shape 67"/>
          <p:cNvSpPr>
            <a:spLocks noGrp="1"/>
          </p:cNvSpPr>
          <p:nvPr>
            <p:ph type="pic" idx="2"/>
          </p:nvPr>
        </p:nvSpPr>
        <p:spPr>
          <a:xfrm>
            <a:off x="1792288" y="612775"/>
            <a:ext cx="5486399" cy="4114800"/>
          </a:xfrm>
          <a:prstGeom prst="rect">
            <a:avLst/>
          </a:prstGeom>
          <a:noFill/>
          <a:ln>
            <a:noFill/>
          </a:ln>
        </p:spPr>
        <p:txBody>
          <a:bodyPr lIns="91425" tIns="91425" rIns="91425" bIns="91425" anchor="t" anchorCtr="0"/>
          <a:lstStyle>
            <a:lvl1pPr marL="0" marR="0" lvl="0" indent="0" algn="l" rtl="0">
              <a:lnSpc>
                <a:spcPct val="100000"/>
              </a:lnSpc>
              <a:spcBef>
                <a:spcPts val="640"/>
              </a:spcBef>
              <a:spcAft>
                <a:spcPts val="0"/>
              </a:spcAft>
              <a:buClr>
                <a:schemeClr val="dk1"/>
              </a:buClr>
              <a:buFont typeface="Arial"/>
              <a:buNone/>
              <a:defRPr sz="3200" b="0" i="0" u="none" strike="noStrike" cap="none">
                <a:solidFill>
                  <a:schemeClr val="dk1"/>
                </a:solidFill>
                <a:latin typeface="Calibri"/>
                <a:ea typeface="Calibri"/>
                <a:cs typeface="Calibri"/>
                <a:sym typeface="Calibri"/>
              </a:defRPr>
            </a:lvl1pPr>
            <a:lvl2pPr marL="457200" marR="0" lvl="1" indent="0" algn="l" rtl="0">
              <a:lnSpc>
                <a:spcPct val="100000"/>
              </a:lnSpc>
              <a:spcBef>
                <a:spcPts val="560"/>
              </a:spcBef>
              <a:spcAft>
                <a:spcPts val="0"/>
              </a:spcAft>
              <a:buClr>
                <a:schemeClr val="dk1"/>
              </a:buClr>
              <a:buFont typeface="Arial"/>
              <a:buNone/>
              <a:defRPr sz="2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480"/>
              </a:spcBef>
              <a:spcAft>
                <a:spcPts val="0"/>
              </a:spcAft>
              <a:buClr>
                <a:schemeClr val="dk1"/>
              </a:buClr>
              <a:buFont typeface="Arial"/>
              <a:buNone/>
              <a:defRPr sz="24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400"/>
              </a:spcBef>
              <a:spcAft>
                <a:spcPts val="0"/>
              </a:spcAft>
              <a:buClr>
                <a:schemeClr val="dk1"/>
              </a:buClr>
              <a:buFont typeface="Arial"/>
              <a:buNone/>
              <a:defRPr sz="20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400"/>
              </a:spcBef>
              <a:spcAft>
                <a:spcPts val="0"/>
              </a:spcAft>
              <a:buClr>
                <a:schemeClr val="dk1"/>
              </a:buClr>
              <a:buFont typeface="Arial"/>
              <a:buNone/>
              <a:defRPr sz="20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400"/>
              </a:spcBef>
              <a:spcAft>
                <a:spcPts val="0"/>
              </a:spcAft>
              <a:buClr>
                <a:schemeClr val="dk1"/>
              </a:buClr>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Shape 68"/>
          <p:cNvSpPr txBox="1">
            <a:spLocks noGrp="1"/>
          </p:cNvSpPr>
          <p:nvPr>
            <p:ph type="body" idx="1"/>
          </p:nvPr>
        </p:nvSpPr>
        <p:spPr>
          <a:xfrm>
            <a:off x="1792288" y="5367337"/>
            <a:ext cx="5486399" cy="804861"/>
          </a:xfrm>
          <a:prstGeom prst="rect">
            <a:avLst/>
          </a:prstGeom>
          <a:noFill/>
          <a:ln>
            <a:noFill/>
          </a:ln>
        </p:spPr>
        <p:txBody>
          <a:bodyPr lIns="91425" tIns="91425" rIns="91425" bIns="91425" anchor="t" anchorCtr="0"/>
          <a:lstStyle>
            <a:lvl1pPr marL="0" marR="0" lvl="0" indent="0" algn="l" rtl="0">
              <a:lnSpc>
                <a:spcPct val="100000"/>
              </a:lnSpc>
              <a:spcBef>
                <a:spcPts val="280"/>
              </a:spcBef>
              <a:spcAft>
                <a:spcPts val="0"/>
              </a:spcAft>
              <a:buClr>
                <a:schemeClr val="dk1"/>
              </a:buClr>
              <a:buFont typeface="Arial"/>
              <a:buNone/>
              <a:defRPr sz="1400" b="0" i="0" u="none" strike="noStrike" cap="none">
                <a:solidFill>
                  <a:schemeClr val="dk1"/>
                </a:solidFill>
                <a:latin typeface="Calibri"/>
                <a:ea typeface="Calibri"/>
                <a:cs typeface="Calibri"/>
                <a:sym typeface="Calibri"/>
              </a:defRPr>
            </a:lvl1pPr>
            <a:lvl2pPr marL="457200" marR="0" lvl="1" indent="0" algn="l" rtl="0">
              <a:lnSpc>
                <a:spcPct val="100000"/>
              </a:lnSpc>
              <a:spcBef>
                <a:spcPts val="240"/>
              </a:spcBef>
              <a:spcAft>
                <a:spcPts val="0"/>
              </a:spcAft>
              <a:buClr>
                <a:schemeClr val="dk1"/>
              </a:buClr>
              <a:buFont typeface="Arial"/>
              <a:buNone/>
              <a:defRPr sz="12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200"/>
              </a:spcBef>
              <a:spcAft>
                <a:spcPts val="0"/>
              </a:spcAft>
              <a:buClr>
                <a:schemeClr val="dk1"/>
              </a:buClr>
              <a:buFont typeface="Arial"/>
              <a:buNone/>
              <a:defRPr sz="10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180"/>
              </a:spcBef>
              <a:spcAft>
                <a:spcPts val="0"/>
              </a:spcAft>
              <a:buClr>
                <a:schemeClr val="dk1"/>
              </a:buClr>
              <a:buFont typeface="Arial"/>
              <a:buNone/>
              <a:defRPr sz="9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180"/>
              </a:spcBef>
              <a:spcAft>
                <a:spcPts val="0"/>
              </a:spcAft>
              <a:buClr>
                <a:schemeClr val="dk1"/>
              </a:buClr>
              <a:buFont typeface="Arial"/>
              <a:buNone/>
              <a:defRPr sz="9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180"/>
              </a:spcBef>
              <a:spcAft>
                <a:spcPts val="0"/>
              </a:spcAft>
              <a:buClr>
                <a:schemeClr val="dk1"/>
              </a:buClr>
              <a:buFont typeface="Arial"/>
              <a:buNone/>
              <a:defRPr sz="9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180"/>
              </a:spcBef>
              <a:spcAft>
                <a:spcPts val="0"/>
              </a:spcAft>
              <a:buClr>
                <a:schemeClr val="dk1"/>
              </a:buClr>
              <a:buFont typeface="Arial"/>
              <a:buNone/>
              <a:defRPr sz="9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180"/>
              </a:spcBef>
              <a:spcAft>
                <a:spcPts val="0"/>
              </a:spcAft>
              <a:buClr>
                <a:schemeClr val="dk1"/>
              </a:buClr>
              <a:buFont typeface="Arial"/>
              <a:buNone/>
              <a:defRPr sz="9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180"/>
              </a:spcBef>
              <a:spcAft>
                <a:spcPts val="0"/>
              </a:spcAft>
              <a:buClr>
                <a:schemeClr val="dk1"/>
              </a:buClr>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69" name="Shape 69"/>
          <p:cNvSpPr txBox="1">
            <a:spLocks noGrp="1"/>
          </p:cNvSpPr>
          <p:nvPr>
            <p:ph type="dt" idx="10"/>
          </p:nvPr>
        </p:nvSpPr>
        <p:spPr>
          <a:xfrm>
            <a:off x="457200" y="6356350"/>
            <a:ext cx="2133598" cy="365125"/>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70" name="Shape 70"/>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71" name="Shape 71"/>
          <p:cNvSpPr txBox="1">
            <a:spLocks noGrp="1"/>
          </p:cNvSpPr>
          <p:nvPr>
            <p:ph type="sldNum" idx="12"/>
          </p:nvPr>
        </p:nvSpPr>
        <p:spPr>
          <a:xfrm>
            <a:off x="6553200" y="6356350"/>
            <a:ext cx="2133598"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888888"/>
              </a:buClr>
              <a:buSzPct val="25000"/>
              <a:buFont typeface="Calibri"/>
              <a:buNone/>
            </a:pPr>
            <a:fld id="{00000000-1234-1234-1234-123412341234}" type="slidenum">
              <a:rPr lang="en-CA" sz="1200" b="0" i="0" u="none" strike="noStrike" cap="none">
                <a:solidFill>
                  <a:srgbClr val="888888"/>
                </a:solidFill>
                <a:latin typeface="Calibri"/>
                <a:ea typeface="Calibri"/>
                <a:cs typeface="Calibri"/>
                <a:sym typeface="Calibri"/>
              </a:rPr>
              <a:t>‹#›</a:t>
            </a:fld>
            <a:endParaRPr lang="en-CA" sz="1200" b="0" i="0" u="none" strike="noStrike" cap="none">
              <a:solidFill>
                <a:srgbClr val="888888"/>
              </a:solidFill>
              <a:latin typeface="Calibri"/>
              <a:ea typeface="Calibri"/>
              <a:cs typeface="Calibri"/>
              <a:sym typeface="Calibri"/>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Font typeface="Arial"/>
              <a:buNone/>
              <a:defRPr sz="1800"/>
            </a:lvl2pPr>
            <a:lvl3pPr lvl="2" indent="0">
              <a:spcBef>
                <a:spcPts val="0"/>
              </a:spcBef>
              <a:buFont typeface="Arial"/>
              <a:buNone/>
              <a:defRPr sz="1800"/>
            </a:lvl3pPr>
            <a:lvl4pPr lvl="3" indent="0">
              <a:spcBef>
                <a:spcPts val="0"/>
              </a:spcBef>
              <a:buFont typeface="Arial"/>
              <a:buNone/>
              <a:defRPr sz="1800"/>
            </a:lvl4pPr>
            <a:lvl5pPr lvl="4" indent="0">
              <a:spcBef>
                <a:spcPts val="0"/>
              </a:spcBef>
              <a:buFont typeface="Arial"/>
              <a:buNone/>
              <a:defRPr sz="1800"/>
            </a:lvl5pPr>
            <a:lvl6pPr lvl="5" indent="0">
              <a:spcBef>
                <a:spcPts val="0"/>
              </a:spcBef>
              <a:buFont typeface="Arial"/>
              <a:buNone/>
              <a:defRPr sz="1800"/>
            </a:lvl6pPr>
            <a:lvl7pPr lvl="6" indent="0">
              <a:spcBef>
                <a:spcPts val="0"/>
              </a:spcBef>
              <a:buFont typeface="Arial"/>
              <a:buNone/>
              <a:defRPr sz="1800"/>
            </a:lvl7pPr>
            <a:lvl8pPr lvl="7" indent="0">
              <a:spcBef>
                <a:spcPts val="0"/>
              </a:spcBef>
              <a:buFont typeface="Arial"/>
              <a:buNone/>
              <a:defRPr sz="1800"/>
            </a:lvl8pPr>
            <a:lvl9pPr lvl="8" indent="0">
              <a:spcBef>
                <a:spcPts val="0"/>
              </a:spcBef>
              <a:buFont typeface="Arial"/>
              <a:buNone/>
              <a:defRPr sz="1800"/>
            </a:lvl9pPr>
          </a:lstStyle>
          <a:p>
            <a:endParaRPr/>
          </a:p>
        </p:txBody>
      </p:sp>
      <p:sp>
        <p:nvSpPr>
          <p:cNvPr id="11" name="Shape 11"/>
          <p:cNvSpPr txBox="1">
            <a:spLocks noGrp="1"/>
          </p:cNvSpPr>
          <p:nvPr>
            <p:ph type="body" idx="1"/>
          </p:nvPr>
        </p:nvSpPr>
        <p:spPr>
          <a:xfrm>
            <a:off x="457200" y="1600200"/>
            <a:ext cx="8229600" cy="4525963"/>
          </a:xfrm>
          <a:prstGeom prst="rect">
            <a:avLst/>
          </a:prstGeom>
          <a:noFill/>
          <a:ln>
            <a:noFill/>
          </a:ln>
        </p:spPr>
        <p:txBody>
          <a:bodyPr lIns="91425" tIns="91425" rIns="91425" bIns="91425" anchor="t" anchorCtr="0"/>
          <a:lstStyle>
            <a:lvl1pPr marL="342900" marR="0" lvl="0" indent="63500" algn="l" rtl="0">
              <a:lnSpc>
                <a:spcPct val="100000"/>
              </a:lnSpc>
              <a:spcBef>
                <a:spcPts val="640"/>
              </a:spcBef>
              <a:spcAft>
                <a:spcPts val="0"/>
              </a:spcAft>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742950" marR="0" lvl="1" indent="69850" algn="l" rtl="0">
              <a:lnSpc>
                <a:spcPct val="100000"/>
              </a:lnSpc>
              <a:spcBef>
                <a:spcPts val="560"/>
              </a:spcBef>
              <a:spcAft>
                <a:spcPts val="0"/>
              </a:spcAft>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Shape 12"/>
          <p:cNvSpPr txBox="1">
            <a:spLocks noGrp="1"/>
          </p:cNvSpPr>
          <p:nvPr>
            <p:ph type="dt" idx="10"/>
          </p:nvPr>
        </p:nvSpPr>
        <p:spPr>
          <a:xfrm>
            <a:off x="457200" y="6356350"/>
            <a:ext cx="2133598" cy="365125"/>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3" name="Shape 13"/>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4" name="Shape 14"/>
          <p:cNvSpPr txBox="1">
            <a:spLocks noGrp="1"/>
          </p:cNvSpPr>
          <p:nvPr>
            <p:ph type="sldNum" idx="12"/>
          </p:nvPr>
        </p:nvSpPr>
        <p:spPr>
          <a:xfrm>
            <a:off x="6553200" y="6356350"/>
            <a:ext cx="2133598"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888888"/>
              </a:buClr>
              <a:buSzPct val="25000"/>
              <a:buFont typeface="Calibri"/>
              <a:buNone/>
            </a:pPr>
            <a:fld id="{00000000-1234-1234-1234-123412341234}" type="slidenum">
              <a:rPr lang="en-CA" sz="1200" b="0" i="0" u="none" strike="noStrike" cap="none">
                <a:solidFill>
                  <a:srgbClr val="888888"/>
                </a:solidFill>
                <a:latin typeface="Calibri"/>
                <a:ea typeface="Calibri"/>
                <a:cs typeface="Calibri"/>
                <a:sym typeface="Calibri"/>
              </a:rPr>
              <a:t>‹#›</a:t>
            </a:fld>
            <a:endParaRPr lang="en-CA" sz="1200" b="0" i="0" u="none" strike="noStrike" cap="none">
              <a:solidFill>
                <a:srgbClr val="888888"/>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jpg"/><Relationship Id="rId7"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 Id="rId9"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hyperlink" Target="https://www.youtube.com/watch?v=-hNrdtfchc8"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hyperlink" Target="http://www2.unb.ca/alc/modules/learning-disabilities/video.html"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hyperlink" Target="https://sswdcourse.jibc.ca/topic/topic-1-impact-of-teaching-learning-evaluation-practices/"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11.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sp>
        <p:nvSpPr>
          <p:cNvPr id="89" name="Shape 89"/>
          <p:cNvSpPr txBox="1">
            <a:spLocks noGrp="1"/>
          </p:cNvSpPr>
          <p:nvPr>
            <p:ph type="ctrTitle"/>
          </p:nvPr>
        </p:nvSpPr>
        <p:spPr>
          <a:xfrm>
            <a:off x="762000" y="1447800"/>
            <a:ext cx="7772400" cy="1470023"/>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Calibri"/>
              <a:buNone/>
            </a:pPr>
            <a:r>
              <a:rPr lang="en-CA" sz="4800" b="1" i="0" u="none" strike="noStrike" cap="none" dirty="0">
                <a:solidFill>
                  <a:srgbClr val="FF0000"/>
                </a:solidFill>
                <a:latin typeface="Calibri"/>
                <a:ea typeface="Calibri"/>
                <a:cs typeface="Calibri"/>
                <a:sym typeface="Calibri"/>
              </a:rPr>
              <a:t>Instructor Toolkit</a:t>
            </a:r>
            <a:r>
              <a:rPr lang="en-CA" sz="4400" b="1" i="0" u="none" strike="noStrike" cap="none" dirty="0">
                <a:solidFill>
                  <a:schemeClr val="dk1"/>
                </a:solidFill>
                <a:latin typeface="Calibri"/>
                <a:ea typeface="Calibri"/>
                <a:cs typeface="Calibri"/>
                <a:sym typeface="Calibri"/>
              </a:rPr>
              <a:t/>
            </a:r>
            <a:br>
              <a:rPr lang="en-CA" sz="4400" b="1" i="0" u="none" strike="noStrike" cap="none" dirty="0">
                <a:solidFill>
                  <a:schemeClr val="dk1"/>
                </a:solidFill>
                <a:latin typeface="Calibri"/>
                <a:ea typeface="Calibri"/>
                <a:cs typeface="Calibri"/>
                <a:sym typeface="Calibri"/>
              </a:rPr>
            </a:br>
            <a:r>
              <a:rPr lang="en-CA" sz="2000" b="1" i="0" u="none" strike="noStrike" cap="none" dirty="0">
                <a:solidFill>
                  <a:schemeClr val="dk1"/>
                </a:solidFill>
                <a:latin typeface="Arial"/>
                <a:ea typeface="Arial"/>
                <a:cs typeface="Arial"/>
                <a:sym typeface="Arial"/>
              </a:rPr>
              <a:t>workshop 3</a:t>
            </a:r>
          </a:p>
        </p:txBody>
      </p:sp>
      <p:pic>
        <p:nvPicPr>
          <p:cNvPr id="90" name="Shape 90"/>
          <p:cNvPicPr preferRelativeResize="0"/>
          <p:nvPr/>
        </p:nvPicPr>
        <p:blipFill rotWithShape="1">
          <a:blip r:embed="rId3">
            <a:alphaModFix/>
          </a:blip>
          <a:srcRect/>
          <a:stretch/>
        </p:blipFill>
        <p:spPr>
          <a:xfrm>
            <a:off x="381000" y="6183812"/>
            <a:ext cx="1141974" cy="477918"/>
          </a:xfrm>
          <a:prstGeom prst="rect">
            <a:avLst/>
          </a:prstGeom>
          <a:noFill/>
          <a:ln>
            <a:noFill/>
          </a:ln>
        </p:spPr>
      </p:pic>
      <p:pic>
        <p:nvPicPr>
          <p:cNvPr id="91" name="Shape 91"/>
          <p:cNvPicPr preferRelativeResize="0"/>
          <p:nvPr/>
        </p:nvPicPr>
        <p:blipFill rotWithShape="1">
          <a:blip r:embed="rId4">
            <a:alphaModFix/>
          </a:blip>
          <a:srcRect/>
          <a:stretch/>
        </p:blipFill>
        <p:spPr>
          <a:xfrm>
            <a:off x="2923091" y="6093437"/>
            <a:ext cx="1122825" cy="530223"/>
          </a:xfrm>
          <a:prstGeom prst="rect">
            <a:avLst/>
          </a:prstGeom>
          <a:noFill/>
          <a:ln>
            <a:noFill/>
          </a:ln>
        </p:spPr>
      </p:pic>
      <p:pic>
        <p:nvPicPr>
          <p:cNvPr id="92" name="Shape 92"/>
          <p:cNvPicPr preferRelativeResize="0"/>
          <p:nvPr/>
        </p:nvPicPr>
        <p:blipFill rotWithShape="1">
          <a:blip r:embed="rId5">
            <a:alphaModFix/>
          </a:blip>
          <a:srcRect/>
          <a:stretch/>
        </p:blipFill>
        <p:spPr>
          <a:xfrm>
            <a:off x="1828800" y="5958873"/>
            <a:ext cx="799353" cy="799353"/>
          </a:xfrm>
          <a:prstGeom prst="rect">
            <a:avLst/>
          </a:prstGeom>
          <a:noFill/>
          <a:ln>
            <a:noFill/>
          </a:ln>
        </p:spPr>
      </p:pic>
      <p:pic>
        <p:nvPicPr>
          <p:cNvPr id="93" name="Shape 93"/>
          <p:cNvPicPr preferRelativeResize="0"/>
          <p:nvPr/>
        </p:nvPicPr>
        <p:blipFill rotWithShape="1">
          <a:blip r:embed="rId6">
            <a:alphaModFix/>
          </a:blip>
          <a:srcRect/>
          <a:stretch/>
        </p:blipFill>
        <p:spPr>
          <a:xfrm>
            <a:off x="7391400" y="6086142"/>
            <a:ext cx="1600198" cy="672084"/>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pic>
        <p:nvPicPr>
          <p:cNvPr id="173" name="Shape 173" descr="School_PowerPointTemplate11.jpg"/>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174" name="Shape 174"/>
          <p:cNvSpPr txBox="1">
            <a:spLocks noGrp="1"/>
          </p:cNvSpPr>
          <p:nvPr>
            <p:ph type="ctrTitle"/>
          </p:nvPr>
        </p:nvSpPr>
        <p:spPr>
          <a:xfrm>
            <a:off x="341360" y="422668"/>
            <a:ext cx="8686403" cy="1470000"/>
          </a:xfrm>
          <a:prstGeom prst="rect">
            <a:avLst/>
          </a:prstGeom>
          <a:noFill/>
          <a:ln>
            <a:noFill/>
          </a:ln>
        </p:spPr>
        <p:txBody>
          <a:bodyPr lIns="91425" tIns="91425" rIns="91425" bIns="91425" anchor="ctr" anchorCtr="0">
            <a:noAutofit/>
          </a:bodyPr>
          <a:lstStyle/>
          <a:p>
            <a:pPr marL="0" marR="0" lvl="0" indent="0" algn="l" rtl="0">
              <a:lnSpc>
                <a:spcPct val="100000"/>
              </a:lnSpc>
              <a:spcBef>
                <a:spcPts val="0"/>
              </a:spcBef>
              <a:spcAft>
                <a:spcPts val="0"/>
              </a:spcAft>
              <a:buClr>
                <a:schemeClr val="dk1"/>
              </a:buClr>
              <a:buSzPct val="25000"/>
              <a:buFont typeface="Calibri"/>
              <a:buNone/>
            </a:pPr>
            <a:r>
              <a:rPr lang="en-CA" sz="2400" b="1" i="0" u="none" strike="noStrike" cap="none">
                <a:solidFill>
                  <a:schemeClr val="dk1"/>
                </a:solidFill>
                <a:latin typeface="Calibri"/>
                <a:ea typeface="Calibri"/>
                <a:cs typeface="Calibri"/>
                <a:sym typeface="Calibri"/>
              </a:rPr>
              <a:t>3. Architectural or Physical</a:t>
            </a:r>
            <a:r>
              <a:rPr lang="en-CA" sz="2400" b="0" i="0" u="none" strike="noStrike" cap="none">
                <a:solidFill>
                  <a:schemeClr val="dk1"/>
                </a:solidFill>
                <a:latin typeface="Calibri"/>
                <a:ea typeface="Calibri"/>
                <a:cs typeface="Calibri"/>
                <a:sym typeface="Calibri"/>
              </a:rPr>
              <a:t/>
            </a:r>
            <a:br>
              <a:rPr lang="en-CA" sz="2400" b="0" i="0" u="none" strike="noStrike" cap="none">
                <a:solidFill>
                  <a:schemeClr val="dk1"/>
                </a:solidFill>
                <a:latin typeface="Calibri"/>
                <a:ea typeface="Calibri"/>
                <a:cs typeface="Calibri"/>
                <a:sym typeface="Calibri"/>
              </a:rPr>
            </a:br>
            <a:r>
              <a:rPr lang="en-CA" sz="1800" b="1" i="0" u="none" strike="noStrike" cap="none">
                <a:solidFill>
                  <a:schemeClr val="lt1"/>
                </a:solidFill>
                <a:latin typeface="Calibri"/>
                <a:ea typeface="Calibri"/>
                <a:cs typeface="Calibri"/>
                <a:sym typeface="Calibri"/>
              </a:rPr>
              <a:t>Elements of buildings or outdoor spaces that create barriers to persons with disabilities. These barriers relate to elements such as the design of a building’s stairs or doorways, the layout of rooms, or the width of halls and sidewalks.</a:t>
            </a:r>
            <a:r>
              <a:rPr lang="en-CA" sz="1800" b="0" i="0" u="none" strike="noStrike" cap="none">
                <a:solidFill>
                  <a:schemeClr val="dk1"/>
                </a:solidFill>
                <a:latin typeface="Calibri"/>
                <a:ea typeface="Calibri"/>
                <a:cs typeface="Calibri"/>
                <a:sym typeface="Calibri"/>
              </a:rPr>
              <a:t/>
            </a:r>
            <a:br>
              <a:rPr lang="en-CA" sz="1800" b="0" i="0" u="none" strike="noStrike" cap="none">
                <a:solidFill>
                  <a:schemeClr val="dk1"/>
                </a:solidFill>
                <a:latin typeface="Calibri"/>
                <a:ea typeface="Calibri"/>
                <a:cs typeface="Calibri"/>
                <a:sym typeface="Calibri"/>
              </a:rPr>
            </a:br>
            <a:r>
              <a:rPr lang="en-CA" sz="1800" b="0" i="0" u="none" strike="noStrike" cap="none">
                <a:solidFill>
                  <a:schemeClr val="dk1"/>
                </a:solidFill>
                <a:latin typeface="Calibri"/>
                <a:ea typeface="Calibri"/>
                <a:cs typeface="Calibri"/>
                <a:sym typeface="Calibri"/>
              </a:rPr>
              <a:t/>
            </a:r>
            <a:br>
              <a:rPr lang="en-CA" sz="1800" b="0" i="0" u="none" strike="noStrike" cap="none">
                <a:solidFill>
                  <a:schemeClr val="dk1"/>
                </a:solidFill>
                <a:latin typeface="Calibri"/>
                <a:ea typeface="Calibri"/>
                <a:cs typeface="Calibri"/>
                <a:sym typeface="Calibri"/>
              </a:rPr>
            </a:br>
            <a:r>
              <a:rPr lang="en-CA" sz="1800" b="1" i="0" u="none" strike="noStrike" cap="none">
                <a:solidFill>
                  <a:schemeClr val="dk1"/>
                </a:solidFill>
                <a:latin typeface="Calibri"/>
                <a:ea typeface="Calibri"/>
                <a:cs typeface="Calibri"/>
                <a:sym typeface="Calibri"/>
              </a:rPr>
              <a:t/>
            </a:r>
            <a:br>
              <a:rPr lang="en-CA" sz="1800" b="1" i="0" u="none" strike="noStrike" cap="none">
                <a:solidFill>
                  <a:schemeClr val="dk1"/>
                </a:solidFill>
                <a:latin typeface="Calibri"/>
                <a:ea typeface="Calibri"/>
                <a:cs typeface="Calibri"/>
                <a:sym typeface="Calibri"/>
              </a:rPr>
            </a:br>
            <a:endParaRPr lang="en-CA" sz="1800" b="1" i="0" u="none" strike="noStrike" cap="none">
              <a:solidFill>
                <a:schemeClr val="dk1"/>
              </a:solidFill>
              <a:latin typeface="Calibri"/>
              <a:ea typeface="Calibri"/>
              <a:cs typeface="Calibri"/>
              <a:sym typeface="Calibri"/>
            </a:endParaRPr>
          </a:p>
        </p:txBody>
      </p:sp>
      <p:sp>
        <p:nvSpPr>
          <p:cNvPr id="175" name="Shape 175"/>
          <p:cNvSpPr txBox="1">
            <a:spLocks noGrp="1"/>
          </p:cNvSpPr>
          <p:nvPr>
            <p:ph type="subTitle" idx="1"/>
          </p:nvPr>
        </p:nvSpPr>
        <p:spPr>
          <a:xfrm>
            <a:off x="225122" y="1715350"/>
            <a:ext cx="8487783" cy="3683099"/>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rgbClr val="888888"/>
              </a:buClr>
              <a:buSzPct val="25000"/>
              <a:buFont typeface="Arial"/>
              <a:buNone/>
            </a:pPr>
            <a:r>
              <a:rPr lang="en-CA" sz="2400" b="1" i="0" u="sng" strike="noStrike" cap="none">
                <a:solidFill>
                  <a:srgbClr val="888888"/>
                </a:solidFill>
                <a:latin typeface="Calibri"/>
                <a:ea typeface="Calibri"/>
                <a:cs typeface="Calibri"/>
                <a:sym typeface="Calibri"/>
              </a:rPr>
              <a:t>Checklist:</a:t>
            </a:r>
          </a:p>
          <a:p>
            <a:pPr marL="342900" marR="0" lvl="0" indent="-342900" algn="l" rtl="0">
              <a:lnSpc>
                <a:spcPct val="100000"/>
              </a:lnSpc>
              <a:spcBef>
                <a:spcPts val="640"/>
              </a:spcBef>
              <a:spcAft>
                <a:spcPts val="0"/>
              </a:spcAft>
              <a:buClr>
                <a:srgbClr val="888888"/>
              </a:buClr>
              <a:buSzPct val="100000"/>
              <a:buFont typeface="Noto Sans Symbols"/>
              <a:buChar char="❑"/>
            </a:pPr>
            <a:r>
              <a:rPr lang="en-CA" sz="2000" b="1" i="0" u="none" strike="noStrike" cap="none">
                <a:solidFill>
                  <a:srgbClr val="888888"/>
                </a:solidFill>
                <a:latin typeface="Calibri"/>
                <a:ea typeface="Calibri"/>
                <a:cs typeface="Calibri"/>
                <a:sym typeface="Calibri"/>
              </a:rPr>
              <a:t>Classrooms are accessible </a:t>
            </a:r>
            <a:r>
              <a:rPr lang="en-CA" sz="2000" b="0" i="0" u="none" strike="noStrike" cap="none">
                <a:solidFill>
                  <a:srgbClr val="888888"/>
                </a:solidFill>
                <a:latin typeface="Calibri"/>
                <a:ea typeface="Calibri"/>
                <a:cs typeface="Calibri"/>
                <a:sym typeface="Calibri"/>
              </a:rPr>
              <a:t>to students with disabilities (e.g. elevators, ramps, wide corridors).</a:t>
            </a:r>
          </a:p>
          <a:p>
            <a:pPr marL="342900" marR="0" lvl="0" indent="-342900" algn="l" rtl="0">
              <a:lnSpc>
                <a:spcPct val="100000"/>
              </a:lnSpc>
              <a:spcBef>
                <a:spcPts val="640"/>
              </a:spcBef>
              <a:spcAft>
                <a:spcPts val="0"/>
              </a:spcAft>
              <a:buClr>
                <a:srgbClr val="888888"/>
              </a:buClr>
              <a:buSzPct val="100000"/>
              <a:buFont typeface="Noto Sans Symbols"/>
              <a:buChar char="❑"/>
            </a:pPr>
            <a:r>
              <a:rPr lang="en-CA" sz="2000" b="1" i="0" u="none" strike="noStrike" cap="none">
                <a:solidFill>
                  <a:srgbClr val="888888"/>
                </a:solidFill>
                <a:latin typeface="Calibri"/>
                <a:ea typeface="Calibri"/>
                <a:cs typeface="Calibri"/>
                <a:sym typeface="Calibri"/>
              </a:rPr>
              <a:t>Adjustments </a:t>
            </a:r>
            <a:r>
              <a:rPr lang="en-CA" sz="2000" b="1"/>
              <a:t>are</a:t>
            </a:r>
            <a:r>
              <a:rPr lang="en-CA" sz="2000" b="1" i="0" u="none" strike="noStrike" cap="none">
                <a:solidFill>
                  <a:srgbClr val="888888"/>
                </a:solidFill>
                <a:latin typeface="Calibri"/>
                <a:ea typeface="Calibri"/>
                <a:cs typeface="Calibri"/>
                <a:sym typeface="Calibri"/>
              </a:rPr>
              <a:t> made to  classroom </a:t>
            </a:r>
            <a:r>
              <a:rPr lang="en-CA" sz="2000" b="1"/>
              <a:t>elements to improve accessibility eg. l</a:t>
            </a:r>
            <a:r>
              <a:rPr lang="en-CA" sz="2000" b="1" i="0" u="none" strike="noStrike" cap="none">
                <a:solidFill>
                  <a:srgbClr val="888888"/>
                </a:solidFill>
                <a:latin typeface="Calibri"/>
                <a:ea typeface="Calibri"/>
                <a:cs typeface="Calibri"/>
                <a:sym typeface="Calibri"/>
              </a:rPr>
              <a:t>lighting</a:t>
            </a:r>
            <a:r>
              <a:rPr lang="en-CA" sz="2000" b="1"/>
              <a:t>,</a:t>
            </a:r>
            <a:r>
              <a:rPr lang="en-CA" sz="2000" b="0" i="0" u="none" strike="noStrike" cap="none">
                <a:solidFill>
                  <a:srgbClr val="888888"/>
                </a:solidFill>
                <a:latin typeface="Calibri"/>
                <a:ea typeface="Calibri"/>
                <a:cs typeface="Calibri"/>
                <a:sym typeface="Calibri"/>
              </a:rPr>
              <a:t> such as eliminating glare by closing blinds, </a:t>
            </a:r>
            <a:r>
              <a:rPr lang="en-CA" sz="2000"/>
              <a:t> </a:t>
            </a:r>
            <a:r>
              <a:rPr lang="en-CA" sz="2000" b="1"/>
              <a:t>or seating </a:t>
            </a:r>
            <a:r>
              <a:rPr lang="en-CA" sz="2000"/>
              <a:t>by providing adjustable chairs to meet specific student needs. </a:t>
            </a:r>
          </a:p>
          <a:p>
            <a:pPr marL="342900" marR="0" lvl="0" indent="-342900" algn="l" rtl="0">
              <a:lnSpc>
                <a:spcPct val="100000"/>
              </a:lnSpc>
              <a:spcBef>
                <a:spcPts val="640"/>
              </a:spcBef>
              <a:spcAft>
                <a:spcPts val="0"/>
              </a:spcAft>
              <a:buClr>
                <a:srgbClr val="888888"/>
              </a:buClr>
              <a:buSzPct val="100000"/>
              <a:buFont typeface="Noto Sans Symbols"/>
              <a:buChar char="❑"/>
            </a:pPr>
            <a:r>
              <a:rPr lang="en-CA" sz="2000" b="1" i="0" u="none" strike="noStrike" cap="none">
                <a:solidFill>
                  <a:srgbClr val="888888"/>
                </a:solidFill>
                <a:latin typeface="Calibri"/>
                <a:ea typeface="Calibri"/>
                <a:cs typeface="Calibri"/>
                <a:sym typeface="Calibri"/>
              </a:rPr>
              <a:t>Background noise can be limited</a:t>
            </a:r>
            <a:r>
              <a:rPr lang="en-CA" sz="2000" b="0" i="0" u="none" strike="noStrike" cap="none">
                <a:solidFill>
                  <a:srgbClr val="888888"/>
                </a:solidFill>
                <a:latin typeface="Calibri"/>
                <a:ea typeface="Calibri"/>
                <a:cs typeface="Calibri"/>
                <a:sym typeface="Calibri"/>
              </a:rPr>
              <a:t>, by turning off noise machinery or closing doors/windows.</a:t>
            </a:r>
          </a:p>
          <a:p>
            <a:pPr marL="342900" marR="0" lvl="0" indent="-342900" algn="l" rtl="0">
              <a:lnSpc>
                <a:spcPct val="100000"/>
              </a:lnSpc>
              <a:spcBef>
                <a:spcPts val="640"/>
              </a:spcBef>
              <a:spcAft>
                <a:spcPts val="0"/>
              </a:spcAft>
              <a:buClr>
                <a:srgbClr val="888888"/>
              </a:buClr>
              <a:buSzPct val="100000"/>
              <a:buFont typeface="Noto Sans Symbols"/>
              <a:buChar char="❑"/>
            </a:pPr>
            <a:r>
              <a:rPr lang="en-CA" sz="2000" b="1" i="0" u="none" strike="noStrike" cap="none">
                <a:solidFill>
                  <a:srgbClr val="888888"/>
                </a:solidFill>
                <a:latin typeface="Calibri"/>
                <a:ea typeface="Calibri"/>
                <a:cs typeface="Calibri"/>
                <a:sym typeface="Calibri"/>
              </a:rPr>
              <a:t>Assistive technology is available </a:t>
            </a:r>
            <a:r>
              <a:rPr lang="en-CA" sz="2000" b="0" i="0" u="none" strike="noStrike" cap="none">
                <a:solidFill>
                  <a:srgbClr val="888888"/>
                </a:solidFill>
                <a:latin typeface="Calibri"/>
                <a:ea typeface="Calibri"/>
                <a:cs typeface="Calibri"/>
                <a:sym typeface="Calibri"/>
              </a:rPr>
              <a:t>to improve accessibility.</a:t>
            </a:r>
          </a:p>
          <a:p>
            <a:pPr marL="342900" marR="0" lvl="0" indent="-342900" algn="l" rtl="0">
              <a:lnSpc>
                <a:spcPct val="100000"/>
              </a:lnSpc>
              <a:spcBef>
                <a:spcPts val="640"/>
              </a:spcBef>
              <a:spcAft>
                <a:spcPts val="0"/>
              </a:spcAft>
              <a:buClr>
                <a:srgbClr val="888888"/>
              </a:buClr>
              <a:buSzPct val="100000"/>
              <a:buFont typeface="Noto Sans Symbols"/>
              <a:buChar char="❑"/>
            </a:pPr>
            <a:r>
              <a:rPr lang="en-CA" sz="2000" b="1"/>
              <a:t>Different classroom location</a:t>
            </a:r>
            <a:r>
              <a:rPr lang="en-CA" sz="2000"/>
              <a:t> is considered to improve accessibility of class</a:t>
            </a:r>
          </a:p>
          <a:p>
            <a:pPr marL="0" marR="0" lvl="0" indent="0" algn="l" rtl="0">
              <a:lnSpc>
                <a:spcPct val="100000"/>
              </a:lnSpc>
              <a:spcBef>
                <a:spcPts val="0"/>
              </a:spcBef>
              <a:spcAft>
                <a:spcPts val="0"/>
              </a:spcAft>
              <a:buClr>
                <a:srgbClr val="888888"/>
              </a:buClr>
              <a:buSzPct val="25000"/>
              <a:buFont typeface="Arial"/>
              <a:buNone/>
            </a:pPr>
            <a:endParaRPr sz="2000" b="0" i="0" u="none" strike="noStrike" cap="none">
              <a:solidFill>
                <a:srgbClr val="0070C0"/>
              </a:solidFill>
              <a:latin typeface="Calibri"/>
              <a:ea typeface="Calibri"/>
              <a:cs typeface="Calibri"/>
              <a:sym typeface="Calibri"/>
            </a:endParaRPr>
          </a:p>
        </p:txBody>
      </p:sp>
      <p:pic>
        <p:nvPicPr>
          <p:cNvPr id="176" name="Shape 176"/>
          <p:cNvPicPr preferRelativeResize="0"/>
          <p:nvPr/>
        </p:nvPicPr>
        <p:blipFill rotWithShape="1">
          <a:blip r:embed="rId4">
            <a:alphaModFix/>
          </a:blip>
          <a:srcRect/>
          <a:stretch/>
        </p:blipFill>
        <p:spPr>
          <a:xfrm>
            <a:off x="7809095" y="1157669"/>
            <a:ext cx="1334905" cy="101618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pic>
        <p:nvPicPr>
          <p:cNvPr id="182" name="Shape 182" descr="School_PowerPointTemplate11.jpg"/>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183" name="Shape 183"/>
          <p:cNvSpPr txBox="1">
            <a:spLocks noGrp="1"/>
          </p:cNvSpPr>
          <p:nvPr>
            <p:ph type="ctrTitle"/>
          </p:nvPr>
        </p:nvSpPr>
        <p:spPr>
          <a:xfrm>
            <a:off x="26504" y="122676"/>
            <a:ext cx="8686403" cy="1470000"/>
          </a:xfrm>
          <a:prstGeom prst="rect">
            <a:avLst/>
          </a:prstGeom>
          <a:noFill/>
          <a:ln>
            <a:noFill/>
          </a:ln>
        </p:spPr>
        <p:txBody>
          <a:bodyPr lIns="91425" tIns="91425" rIns="91425" bIns="91425" anchor="ctr" anchorCtr="0">
            <a:noAutofit/>
          </a:bodyPr>
          <a:lstStyle/>
          <a:p>
            <a:pPr marL="0" marR="0" lvl="0" indent="0" algn="l" rtl="0">
              <a:lnSpc>
                <a:spcPct val="100000"/>
              </a:lnSpc>
              <a:spcBef>
                <a:spcPts val="0"/>
              </a:spcBef>
              <a:spcAft>
                <a:spcPts val="0"/>
              </a:spcAft>
              <a:buClr>
                <a:schemeClr val="dk1"/>
              </a:buClr>
              <a:buSzPct val="25000"/>
              <a:buFont typeface="Calibri"/>
              <a:buNone/>
            </a:pPr>
            <a:r>
              <a:rPr lang="en-CA" sz="2400" b="1" i="0" u="none" strike="noStrike" cap="none">
                <a:solidFill>
                  <a:schemeClr val="dk1"/>
                </a:solidFill>
                <a:latin typeface="Calibri"/>
                <a:ea typeface="Calibri"/>
                <a:cs typeface="Calibri"/>
                <a:sym typeface="Calibri"/>
              </a:rPr>
              <a:t>4.  Information or Communications Barriers </a:t>
            </a:r>
            <a:br>
              <a:rPr lang="en-CA" sz="2400" b="1" i="0" u="none" strike="noStrike" cap="none">
                <a:solidFill>
                  <a:schemeClr val="dk1"/>
                </a:solidFill>
                <a:latin typeface="Calibri"/>
                <a:ea typeface="Calibri"/>
                <a:cs typeface="Calibri"/>
                <a:sym typeface="Calibri"/>
              </a:rPr>
            </a:br>
            <a:r>
              <a:rPr lang="en-CA" sz="1800" b="1" i="0" u="none" strike="noStrike" cap="none">
                <a:solidFill>
                  <a:schemeClr val="lt1"/>
                </a:solidFill>
                <a:latin typeface="Calibri"/>
                <a:ea typeface="Calibri"/>
                <a:cs typeface="Calibri"/>
                <a:sym typeface="Calibri"/>
              </a:rPr>
              <a:t>when sensory disabilities, such as hearing, seeing, or learning disabilities, have not been considered. These barriers relate to both the sending and receiving of information.</a:t>
            </a:r>
            <a:r>
              <a:rPr lang="en-CA" sz="1800" b="0" i="0" u="none" strike="noStrike" cap="none">
                <a:solidFill>
                  <a:schemeClr val="lt1"/>
                </a:solidFill>
                <a:latin typeface="Calibri"/>
                <a:ea typeface="Calibri"/>
                <a:cs typeface="Calibri"/>
                <a:sym typeface="Calibri"/>
              </a:rPr>
              <a:t/>
            </a:r>
            <a:br>
              <a:rPr lang="en-CA" sz="1800" b="0" i="0" u="none" strike="noStrike" cap="none">
                <a:solidFill>
                  <a:schemeClr val="lt1"/>
                </a:solidFill>
                <a:latin typeface="Calibri"/>
                <a:ea typeface="Calibri"/>
                <a:cs typeface="Calibri"/>
                <a:sym typeface="Calibri"/>
              </a:rPr>
            </a:br>
            <a:r>
              <a:rPr lang="en-CA" sz="1800" b="1" i="0" u="none" strike="noStrike" cap="none">
                <a:solidFill>
                  <a:schemeClr val="lt1"/>
                </a:solidFill>
                <a:latin typeface="Calibri"/>
                <a:ea typeface="Calibri"/>
                <a:cs typeface="Calibri"/>
                <a:sym typeface="Calibri"/>
              </a:rPr>
              <a:t/>
            </a:r>
            <a:br>
              <a:rPr lang="en-CA" sz="1800" b="1" i="0" u="none" strike="noStrike" cap="none">
                <a:solidFill>
                  <a:schemeClr val="lt1"/>
                </a:solidFill>
                <a:latin typeface="Calibri"/>
                <a:ea typeface="Calibri"/>
                <a:cs typeface="Calibri"/>
                <a:sym typeface="Calibri"/>
              </a:rPr>
            </a:br>
            <a:endParaRPr lang="en-CA" sz="1800" b="1" i="0" u="none" strike="noStrike" cap="none">
              <a:solidFill>
                <a:schemeClr val="lt1"/>
              </a:solidFill>
              <a:latin typeface="Calibri"/>
              <a:ea typeface="Calibri"/>
              <a:cs typeface="Calibri"/>
              <a:sym typeface="Calibri"/>
            </a:endParaRPr>
          </a:p>
        </p:txBody>
      </p:sp>
      <p:sp>
        <p:nvSpPr>
          <p:cNvPr id="184" name="Shape 184"/>
          <p:cNvSpPr txBox="1">
            <a:spLocks noGrp="1"/>
          </p:cNvSpPr>
          <p:nvPr>
            <p:ph type="subTitle" idx="1"/>
          </p:nvPr>
        </p:nvSpPr>
        <p:spPr>
          <a:xfrm>
            <a:off x="225122" y="1180659"/>
            <a:ext cx="8487783" cy="3683099"/>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rgbClr val="888888"/>
              </a:buClr>
              <a:buSzPct val="25000"/>
              <a:buFont typeface="Arial"/>
              <a:buNone/>
            </a:pPr>
            <a:r>
              <a:rPr lang="en-CA" sz="2400" b="1" i="0" u="sng" strike="noStrike" cap="none">
                <a:solidFill>
                  <a:srgbClr val="888888"/>
                </a:solidFill>
                <a:latin typeface="Calibri"/>
                <a:ea typeface="Calibri"/>
                <a:cs typeface="Calibri"/>
                <a:sym typeface="Calibri"/>
              </a:rPr>
              <a:t>Checklist:</a:t>
            </a:r>
          </a:p>
          <a:p>
            <a:pPr marL="342900" marR="0" lvl="0" indent="-342900" algn="l" rtl="0">
              <a:lnSpc>
                <a:spcPct val="100000"/>
              </a:lnSpc>
              <a:spcBef>
                <a:spcPts val="640"/>
              </a:spcBef>
              <a:spcAft>
                <a:spcPts val="0"/>
              </a:spcAft>
              <a:buClr>
                <a:srgbClr val="888888"/>
              </a:buClr>
              <a:buSzPct val="100000"/>
              <a:buFont typeface="Noto Sans Symbols"/>
              <a:buChar char="❑"/>
            </a:pPr>
            <a:r>
              <a:rPr lang="en-CA" sz="1600" b="0" i="0" u="none" strike="noStrike" cap="none">
                <a:solidFill>
                  <a:srgbClr val="888888"/>
                </a:solidFill>
                <a:latin typeface="Calibri"/>
                <a:ea typeface="Calibri"/>
                <a:cs typeface="Calibri"/>
                <a:sym typeface="Calibri"/>
              </a:rPr>
              <a:t>Lesson goals and objectives </a:t>
            </a:r>
            <a:r>
              <a:rPr lang="en-CA" sz="1600" b="1" i="0" u="none" strike="noStrike" cap="none">
                <a:solidFill>
                  <a:srgbClr val="888888"/>
                </a:solidFill>
                <a:latin typeface="Calibri"/>
                <a:ea typeface="Calibri"/>
                <a:cs typeface="Calibri"/>
                <a:sym typeface="Calibri"/>
              </a:rPr>
              <a:t>are presented in varied and flexible ways </a:t>
            </a:r>
            <a:r>
              <a:rPr lang="en-CA" sz="1600" b="0" i="0" u="none" strike="noStrike" cap="none">
                <a:solidFill>
                  <a:srgbClr val="888888"/>
                </a:solidFill>
                <a:latin typeface="Calibri"/>
                <a:ea typeface="Calibri"/>
                <a:cs typeface="Calibri"/>
                <a:sym typeface="Calibri"/>
              </a:rPr>
              <a:t>(e.g., orally, in print, in digital text with read-aloud options, and/or as a graphic).</a:t>
            </a:r>
          </a:p>
          <a:p>
            <a:pPr marL="342900" marR="0" lvl="0" indent="-342900" algn="l" rtl="0">
              <a:lnSpc>
                <a:spcPct val="100000"/>
              </a:lnSpc>
              <a:spcBef>
                <a:spcPts val="640"/>
              </a:spcBef>
              <a:spcAft>
                <a:spcPts val="0"/>
              </a:spcAft>
              <a:buClr>
                <a:srgbClr val="888888"/>
              </a:buClr>
              <a:buSzPct val="100000"/>
              <a:buFont typeface="Noto Sans Symbols"/>
              <a:buChar char="❑"/>
            </a:pPr>
            <a:r>
              <a:rPr lang="en-CA" sz="1600" b="1" i="0" u="none" strike="noStrike" cap="none">
                <a:solidFill>
                  <a:srgbClr val="888888"/>
                </a:solidFill>
                <a:latin typeface="Calibri"/>
                <a:ea typeface="Calibri"/>
                <a:cs typeface="Calibri"/>
                <a:sym typeface="Calibri"/>
              </a:rPr>
              <a:t>Multiple and varied media </a:t>
            </a:r>
            <a:r>
              <a:rPr lang="en-CA" sz="1600" b="0" i="0" u="none" strike="noStrike" cap="none">
                <a:solidFill>
                  <a:srgbClr val="888888"/>
                </a:solidFill>
                <a:latin typeface="Calibri"/>
                <a:ea typeface="Calibri"/>
                <a:cs typeface="Calibri"/>
                <a:sym typeface="Calibri"/>
              </a:rPr>
              <a:t>are used to present concepts and content (e.g., text, images, graphics, audio, video, and multimedia).</a:t>
            </a:r>
          </a:p>
          <a:p>
            <a:pPr marL="342900" marR="0" lvl="0" indent="-342900" algn="l" rtl="0">
              <a:lnSpc>
                <a:spcPct val="100000"/>
              </a:lnSpc>
              <a:spcBef>
                <a:spcPts val="640"/>
              </a:spcBef>
              <a:spcAft>
                <a:spcPts val="0"/>
              </a:spcAft>
              <a:buClr>
                <a:srgbClr val="888888"/>
              </a:buClr>
              <a:buSzPct val="100000"/>
              <a:buFont typeface="Noto Sans Symbols"/>
              <a:buChar char="❑"/>
            </a:pPr>
            <a:r>
              <a:rPr lang="en-CA" sz="1600" b="0" i="0" u="none" strike="noStrike" cap="none">
                <a:solidFill>
                  <a:srgbClr val="888888"/>
                </a:solidFill>
                <a:latin typeface="Calibri"/>
                <a:ea typeface="Calibri"/>
                <a:cs typeface="Calibri"/>
                <a:sym typeface="Calibri"/>
              </a:rPr>
              <a:t>Materials and media provide visual equivalents for auditory information and vice versa as needed (e.g., captions for videos, text outlines for lectures, text-to-speech or digital voice tools for text).</a:t>
            </a:r>
          </a:p>
          <a:p>
            <a:pPr marL="342900" marR="0" lvl="0" indent="-342900" algn="l" rtl="0">
              <a:lnSpc>
                <a:spcPct val="100000"/>
              </a:lnSpc>
              <a:spcBef>
                <a:spcPts val="640"/>
              </a:spcBef>
              <a:spcAft>
                <a:spcPts val="0"/>
              </a:spcAft>
              <a:buClr>
                <a:srgbClr val="888888"/>
              </a:buClr>
              <a:buSzPct val="100000"/>
              <a:buFont typeface="Noto Sans Symbols"/>
              <a:buChar char="❑"/>
            </a:pPr>
            <a:r>
              <a:rPr lang="en-CA" sz="1600" b="0" i="0" u="none" strike="noStrike" cap="none">
                <a:solidFill>
                  <a:srgbClr val="888888"/>
                </a:solidFill>
                <a:latin typeface="Calibri"/>
                <a:ea typeface="Calibri"/>
                <a:cs typeface="Calibri"/>
                <a:sym typeface="Calibri"/>
              </a:rPr>
              <a:t>Students have </a:t>
            </a:r>
            <a:r>
              <a:rPr lang="en-CA" sz="1600" b="1" i="0" u="none" strike="noStrike" cap="none">
                <a:solidFill>
                  <a:srgbClr val="888888"/>
                </a:solidFill>
                <a:latin typeface="Calibri"/>
                <a:ea typeface="Calibri"/>
                <a:cs typeface="Calibri"/>
                <a:sym typeface="Calibri"/>
              </a:rPr>
              <a:t>the opportunity to practice new skills </a:t>
            </a:r>
            <a:r>
              <a:rPr lang="en-CA" sz="1600" b="0" i="0" u="none" strike="noStrike" cap="none">
                <a:solidFill>
                  <a:srgbClr val="888888"/>
                </a:solidFill>
                <a:latin typeface="Calibri"/>
                <a:ea typeface="Calibri"/>
                <a:cs typeface="Calibri"/>
                <a:sym typeface="Calibri"/>
              </a:rPr>
              <a:t>in a realistic context, through classroom demonstrations and simulations.</a:t>
            </a:r>
          </a:p>
          <a:p>
            <a:pPr marL="342900" marR="0" lvl="0" indent="-342900" algn="l" rtl="0">
              <a:lnSpc>
                <a:spcPct val="100000"/>
              </a:lnSpc>
              <a:spcBef>
                <a:spcPts val="640"/>
              </a:spcBef>
              <a:spcAft>
                <a:spcPts val="0"/>
              </a:spcAft>
              <a:buClr>
                <a:srgbClr val="888888"/>
              </a:buClr>
              <a:buSzPct val="100000"/>
              <a:buFont typeface="Noto Sans Symbols"/>
              <a:buChar char="❑"/>
            </a:pPr>
            <a:r>
              <a:rPr lang="en-CA" sz="1600" b="0" i="0" u="none" strike="noStrike" cap="none">
                <a:solidFill>
                  <a:srgbClr val="888888"/>
                </a:solidFill>
                <a:latin typeface="Calibri"/>
                <a:ea typeface="Calibri"/>
                <a:cs typeface="Calibri"/>
                <a:sym typeface="Calibri"/>
              </a:rPr>
              <a:t>Critical features, big ideas, and important relationships are highlighted to </a:t>
            </a:r>
            <a:r>
              <a:rPr lang="en-CA" sz="1600" b="1" i="0" u="none" strike="noStrike" cap="none">
                <a:solidFill>
                  <a:srgbClr val="888888"/>
                </a:solidFill>
                <a:latin typeface="Calibri"/>
                <a:ea typeface="Calibri"/>
                <a:cs typeface="Calibri"/>
                <a:sym typeface="Calibri"/>
              </a:rPr>
              <a:t>guide attention and learning</a:t>
            </a:r>
            <a:r>
              <a:rPr lang="en-CA" sz="1600" b="0" i="0" u="none" strike="noStrike" cap="none">
                <a:solidFill>
                  <a:srgbClr val="888888"/>
                </a:solidFill>
                <a:latin typeface="Calibri"/>
                <a:ea typeface="Calibri"/>
                <a:cs typeface="Calibri"/>
                <a:sym typeface="Calibri"/>
              </a:rPr>
              <a:t> (e.g., concept maps, highlighted text, outlines, diagrams, multiple examples with non-examples)</a:t>
            </a:r>
          </a:p>
          <a:p>
            <a:pPr marL="342900" marR="0" lvl="0" indent="-342900" algn="l" rtl="0">
              <a:lnSpc>
                <a:spcPct val="100000"/>
              </a:lnSpc>
              <a:spcBef>
                <a:spcPts val="640"/>
              </a:spcBef>
              <a:spcAft>
                <a:spcPts val="0"/>
              </a:spcAft>
              <a:buClr>
                <a:srgbClr val="888888"/>
              </a:buClr>
              <a:buSzPct val="100000"/>
              <a:buFont typeface="Noto Sans Symbols"/>
              <a:buChar char="❑"/>
            </a:pPr>
            <a:r>
              <a:rPr lang="en-CA" sz="1600" b="1" i="0" u="none" strike="noStrike" cap="none">
                <a:solidFill>
                  <a:srgbClr val="888888"/>
                </a:solidFill>
                <a:latin typeface="Calibri"/>
                <a:ea typeface="Calibri"/>
                <a:cs typeface="Calibri"/>
                <a:sym typeface="Calibri"/>
              </a:rPr>
              <a:t>On-going, relevant feedback is available </a:t>
            </a:r>
            <a:r>
              <a:rPr lang="en-CA" sz="1600" b="0" i="0" u="none" strike="noStrike" cap="none">
                <a:solidFill>
                  <a:srgbClr val="888888"/>
                </a:solidFill>
                <a:latin typeface="Calibri"/>
                <a:ea typeface="Calibri"/>
                <a:cs typeface="Calibri"/>
                <a:sym typeface="Calibri"/>
              </a:rPr>
              <a:t>to students (e.g., peer-to-peer conferencing in person and online, digital "worklogs" or portfolios with teacher/student exchange built in). Students exhibit self-monitoring skills and take advantage of ongoing, relevant feedback provided to revise their work and discuss it with peers.</a:t>
            </a:r>
          </a:p>
          <a:p>
            <a:pPr marL="0" marR="0" lvl="0" indent="0" algn="l" rtl="0">
              <a:lnSpc>
                <a:spcPct val="100000"/>
              </a:lnSpc>
              <a:spcBef>
                <a:spcPts val="0"/>
              </a:spcBef>
              <a:spcAft>
                <a:spcPts val="0"/>
              </a:spcAft>
              <a:buClr>
                <a:srgbClr val="888888"/>
              </a:buClr>
              <a:buSzPct val="25000"/>
              <a:buFont typeface="Arial"/>
              <a:buNone/>
            </a:pPr>
            <a:endParaRPr sz="2000" b="0" i="0" u="none" strike="noStrike" cap="none">
              <a:solidFill>
                <a:srgbClr val="0070C0"/>
              </a:solidFill>
              <a:latin typeface="Calibri"/>
              <a:ea typeface="Calibri"/>
              <a:cs typeface="Calibri"/>
              <a:sym typeface="Calibri"/>
            </a:endParaRPr>
          </a:p>
        </p:txBody>
      </p:sp>
      <p:pic>
        <p:nvPicPr>
          <p:cNvPr id="185" name="Shape 185"/>
          <p:cNvPicPr preferRelativeResize="0"/>
          <p:nvPr/>
        </p:nvPicPr>
        <p:blipFill rotWithShape="1">
          <a:blip r:embed="rId4">
            <a:alphaModFix/>
          </a:blip>
          <a:srcRect/>
          <a:stretch/>
        </p:blipFill>
        <p:spPr>
          <a:xfrm>
            <a:off x="8054597" y="786793"/>
            <a:ext cx="1089401" cy="92721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pic>
        <p:nvPicPr>
          <p:cNvPr id="191" name="Shape 191" descr="School_PowerPointTemplate11.jpg"/>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192" name="Shape 192"/>
          <p:cNvSpPr txBox="1">
            <a:spLocks noGrp="1"/>
          </p:cNvSpPr>
          <p:nvPr>
            <p:ph type="ctrTitle"/>
          </p:nvPr>
        </p:nvSpPr>
        <p:spPr>
          <a:xfrm>
            <a:off x="125814" y="308656"/>
            <a:ext cx="8028094" cy="1470000"/>
          </a:xfrm>
          <a:prstGeom prst="rect">
            <a:avLst/>
          </a:prstGeom>
          <a:noFill/>
          <a:ln>
            <a:noFill/>
          </a:ln>
        </p:spPr>
        <p:txBody>
          <a:bodyPr lIns="91425" tIns="91425" rIns="91425" bIns="91425" anchor="ctr" anchorCtr="0">
            <a:noAutofit/>
          </a:bodyPr>
          <a:lstStyle/>
          <a:p>
            <a:pPr marL="0" marR="0" lvl="0" indent="0" algn="l" rtl="0">
              <a:lnSpc>
                <a:spcPct val="100000"/>
              </a:lnSpc>
              <a:spcBef>
                <a:spcPts val="0"/>
              </a:spcBef>
              <a:spcAft>
                <a:spcPts val="0"/>
              </a:spcAft>
              <a:buClr>
                <a:schemeClr val="dk1"/>
              </a:buClr>
              <a:buSzPct val="25000"/>
              <a:buFont typeface="Calibri"/>
              <a:buNone/>
            </a:pPr>
            <a:r>
              <a:rPr lang="en-CA" sz="2400" b="1" i="0" u="none" strike="noStrike" cap="none">
                <a:solidFill>
                  <a:schemeClr val="dk1"/>
                </a:solidFill>
                <a:latin typeface="Calibri"/>
                <a:ea typeface="Calibri"/>
                <a:cs typeface="Calibri"/>
                <a:sym typeface="Calibri"/>
              </a:rPr>
              <a:t>5.  Technology Barriers </a:t>
            </a:r>
            <a:br>
              <a:rPr lang="en-CA" sz="2400" b="1" i="0" u="none" strike="noStrike" cap="none">
                <a:solidFill>
                  <a:schemeClr val="dk1"/>
                </a:solidFill>
                <a:latin typeface="Calibri"/>
                <a:ea typeface="Calibri"/>
                <a:cs typeface="Calibri"/>
                <a:sym typeface="Calibri"/>
              </a:rPr>
            </a:br>
            <a:r>
              <a:rPr lang="en-CA" sz="1800" b="1" i="0" u="none" strike="noStrike" cap="none">
                <a:solidFill>
                  <a:schemeClr val="lt1"/>
                </a:solidFill>
                <a:latin typeface="Calibri"/>
                <a:ea typeface="Calibri"/>
                <a:cs typeface="Calibri"/>
                <a:sym typeface="Calibri"/>
              </a:rPr>
              <a:t>Technology can enhance the user experience, but it can also create unintentional barriers for some users (often related to information and communications barriers).</a:t>
            </a:r>
            <a:r>
              <a:rPr lang="en-CA" sz="1800" b="0" i="0" u="none" strike="noStrike" cap="none">
                <a:solidFill>
                  <a:schemeClr val="dk1"/>
                </a:solidFill>
                <a:latin typeface="Calibri"/>
                <a:ea typeface="Calibri"/>
                <a:cs typeface="Calibri"/>
                <a:sym typeface="Calibri"/>
              </a:rPr>
              <a:t/>
            </a:r>
            <a:br>
              <a:rPr lang="en-CA" sz="1800" b="0" i="0" u="none" strike="noStrike" cap="none">
                <a:solidFill>
                  <a:schemeClr val="dk1"/>
                </a:solidFill>
                <a:latin typeface="Calibri"/>
                <a:ea typeface="Calibri"/>
                <a:cs typeface="Calibri"/>
                <a:sym typeface="Calibri"/>
              </a:rPr>
            </a:br>
            <a:r>
              <a:rPr lang="en-CA" sz="1800" b="0" i="0" u="none" strike="noStrike" cap="none">
                <a:solidFill>
                  <a:schemeClr val="lt1"/>
                </a:solidFill>
                <a:latin typeface="Calibri"/>
                <a:ea typeface="Calibri"/>
                <a:cs typeface="Calibri"/>
                <a:sym typeface="Calibri"/>
              </a:rPr>
              <a:t/>
            </a:r>
            <a:br>
              <a:rPr lang="en-CA" sz="1800" b="0" i="0" u="none" strike="noStrike" cap="none">
                <a:solidFill>
                  <a:schemeClr val="lt1"/>
                </a:solidFill>
                <a:latin typeface="Calibri"/>
                <a:ea typeface="Calibri"/>
                <a:cs typeface="Calibri"/>
                <a:sym typeface="Calibri"/>
              </a:rPr>
            </a:br>
            <a:r>
              <a:rPr lang="en-CA" sz="1800" b="1" i="0" u="none" strike="noStrike" cap="none">
                <a:solidFill>
                  <a:schemeClr val="lt1"/>
                </a:solidFill>
                <a:latin typeface="Calibri"/>
                <a:ea typeface="Calibri"/>
                <a:cs typeface="Calibri"/>
                <a:sym typeface="Calibri"/>
              </a:rPr>
              <a:t/>
            </a:r>
            <a:br>
              <a:rPr lang="en-CA" sz="1800" b="1" i="0" u="none" strike="noStrike" cap="none">
                <a:solidFill>
                  <a:schemeClr val="lt1"/>
                </a:solidFill>
                <a:latin typeface="Calibri"/>
                <a:ea typeface="Calibri"/>
                <a:cs typeface="Calibri"/>
                <a:sym typeface="Calibri"/>
              </a:rPr>
            </a:br>
            <a:endParaRPr lang="en-CA" sz="1800" b="1" i="0" u="none" strike="noStrike" cap="none">
              <a:solidFill>
                <a:schemeClr val="lt1"/>
              </a:solidFill>
              <a:latin typeface="Calibri"/>
              <a:ea typeface="Calibri"/>
              <a:cs typeface="Calibri"/>
              <a:sym typeface="Calibri"/>
            </a:endParaRPr>
          </a:p>
        </p:txBody>
      </p:sp>
      <p:sp>
        <p:nvSpPr>
          <p:cNvPr id="193" name="Shape 193"/>
          <p:cNvSpPr txBox="1">
            <a:spLocks noGrp="1"/>
          </p:cNvSpPr>
          <p:nvPr>
            <p:ph type="subTitle" idx="1"/>
          </p:nvPr>
        </p:nvSpPr>
        <p:spPr>
          <a:xfrm>
            <a:off x="328108" y="1370270"/>
            <a:ext cx="8487783" cy="3683099"/>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rgbClr val="888888"/>
              </a:buClr>
              <a:buSzPct val="25000"/>
              <a:buFont typeface="Arial"/>
              <a:buNone/>
            </a:pPr>
            <a:r>
              <a:rPr lang="en-CA" sz="2400" b="1" i="0" u="sng" strike="noStrike" cap="none">
                <a:solidFill>
                  <a:srgbClr val="888888"/>
                </a:solidFill>
                <a:latin typeface="Calibri"/>
                <a:ea typeface="Calibri"/>
                <a:cs typeface="Calibri"/>
                <a:sym typeface="Calibri"/>
              </a:rPr>
              <a:t>Checklist:</a:t>
            </a:r>
          </a:p>
          <a:p>
            <a:pPr marL="285750" marR="0" lvl="0" indent="-285750" algn="l" rtl="0">
              <a:lnSpc>
                <a:spcPct val="100000"/>
              </a:lnSpc>
              <a:spcBef>
                <a:spcPts val="640"/>
              </a:spcBef>
              <a:spcAft>
                <a:spcPts val="0"/>
              </a:spcAft>
              <a:buClr>
                <a:srgbClr val="888888"/>
              </a:buClr>
              <a:buSzPct val="100000"/>
              <a:buFont typeface="Noto Sans Symbols"/>
              <a:buChar char="❑"/>
            </a:pPr>
            <a:r>
              <a:rPr lang="en-CA" sz="1800" b="0" i="0" u="none" strike="noStrike" cap="none">
                <a:solidFill>
                  <a:srgbClr val="888888"/>
                </a:solidFill>
                <a:latin typeface="Calibri"/>
                <a:ea typeface="Calibri"/>
                <a:cs typeface="Calibri"/>
                <a:sym typeface="Calibri"/>
              </a:rPr>
              <a:t>Handouts and course materials are </a:t>
            </a:r>
            <a:r>
              <a:rPr lang="en-CA" sz="1800" b="1" i="0" u="none" strike="noStrike" cap="none">
                <a:solidFill>
                  <a:srgbClr val="888888"/>
                </a:solidFill>
                <a:latin typeface="Calibri"/>
                <a:ea typeface="Calibri"/>
                <a:cs typeface="Calibri"/>
                <a:sym typeface="Calibri"/>
              </a:rPr>
              <a:t>available in electronic format</a:t>
            </a:r>
          </a:p>
          <a:p>
            <a:pPr marL="285750" marR="0" lvl="0" indent="-285750" algn="l" rtl="0">
              <a:lnSpc>
                <a:spcPct val="100000"/>
              </a:lnSpc>
              <a:spcBef>
                <a:spcPts val="640"/>
              </a:spcBef>
              <a:spcAft>
                <a:spcPts val="0"/>
              </a:spcAft>
              <a:buClr>
                <a:srgbClr val="888888"/>
              </a:buClr>
              <a:buSzPct val="100000"/>
              <a:buFont typeface="Noto Sans Symbols"/>
              <a:buChar char="❑"/>
            </a:pPr>
            <a:r>
              <a:rPr lang="en-CA" sz="1800" b="0" i="0" u="none" strike="noStrike" cap="none">
                <a:solidFill>
                  <a:srgbClr val="888888"/>
                </a:solidFill>
                <a:latin typeface="Calibri"/>
                <a:ea typeface="Calibri"/>
                <a:cs typeface="Calibri"/>
                <a:sym typeface="Calibri"/>
              </a:rPr>
              <a:t>Course websites and online learning environments can be accessed using </a:t>
            </a:r>
            <a:r>
              <a:rPr lang="en-CA" sz="1800" b="1" i="0" u="none" strike="noStrike" cap="none">
                <a:solidFill>
                  <a:srgbClr val="888888"/>
                </a:solidFill>
                <a:latin typeface="Calibri"/>
                <a:ea typeface="Calibri"/>
                <a:cs typeface="Calibri"/>
                <a:sym typeface="Calibri"/>
              </a:rPr>
              <a:t>screen-reading software</a:t>
            </a:r>
          </a:p>
          <a:p>
            <a:pPr marL="285750" marR="0" lvl="0" indent="-285750" algn="l" rtl="0">
              <a:lnSpc>
                <a:spcPct val="100000"/>
              </a:lnSpc>
              <a:spcBef>
                <a:spcPts val="640"/>
              </a:spcBef>
              <a:spcAft>
                <a:spcPts val="0"/>
              </a:spcAft>
              <a:buClr>
                <a:srgbClr val="888888"/>
              </a:buClr>
              <a:buSzPct val="100000"/>
              <a:buFont typeface="Noto Sans Symbols"/>
              <a:buChar char="❑"/>
            </a:pPr>
            <a:r>
              <a:rPr lang="en-CA" sz="1800" b="0" i="0" u="none" strike="noStrike" cap="none">
                <a:solidFill>
                  <a:srgbClr val="888888"/>
                </a:solidFill>
                <a:latin typeface="Calibri"/>
                <a:ea typeface="Calibri"/>
                <a:cs typeface="Calibri"/>
                <a:sym typeface="Calibri"/>
              </a:rPr>
              <a:t>Technology is used to provide </a:t>
            </a:r>
            <a:r>
              <a:rPr lang="en-CA" sz="1800" b="1" i="0" u="none" strike="noStrike" cap="none">
                <a:solidFill>
                  <a:srgbClr val="888888"/>
                </a:solidFill>
                <a:latin typeface="Calibri"/>
                <a:ea typeface="Calibri"/>
                <a:cs typeface="Calibri"/>
                <a:sym typeface="Calibri"/>
              </a:rPr>
              <a:t>alternative teaching methods</a:t>
            </a:r>
            <a:r>
              <a:rPr lang="en-CA" sz="1800" b="0" i="0" u="none" strike="noStrike" cap="none">
                <a:solidFill>
                  <a:srgbClr val="888888"/>
                </a:solidFill>
                <a:latin typeface="Calibri"/>
                <a:ea typeface="Calibri"/>
                <a:cs typeface="Calibri"/>
                <a:sym typeface="Calibri"/>
              </a:rPr>
              <a:t>, through audio, visuals and web-based lessons</a:t>
            </a:r>
          </a:p>
          <a:p>
            <a:pPr marL="285750" marR="0" lvl="0" indent="-285750" algn="l" rtl="0">
              <a:lnSpc>
                <a:spcPct val="100000"/>
              </a:lnSpc>
              <a:spcBef>
                <a:spcPts val="640"/>
              </a:spcBef>
              <a:spcAft>
                <a:spcPts val="0"/>
              </a:spcAft>
              <a:buClr>
                <a:srgbClr val="888888"/>
              </a:buClr>
              <a:buSzPct val="100000"/>
              <a:buFont typeface="Noto Sans Symbols"/>
              <a:buChar char="❑"/>
            </a:pPr>
            <a:r>
              <a:rPr lang="en-CA" sz="1800" b="0" i="0" u="none" strike="noStrike" cap="none">
                <a:solidFill>
                  <a:srgbClr val="888888"/>
                </a:solidFill>
                <a:latin typeface="Calibri"/>
                <a:ea typeface="Calibri"/>
                <a:cs typeface="Calibri"/>
                <a:sym typeface="Calibri"/>
              </a:rPr>
              <a:t>Technology is used to give students </a:t>
            </a:r>
            <a:r>
              <a:rPr lang="en-CA" sz="1800" b="1" i="0" u="none" strike="noStrike" cap="none">
                <a:solidFill>
                  <a:srgbClr val="888888"/>
                </a:solidFill>
                <a:latin typeface="Calibri"/>
                <a:ea typeface="Calibri"/>
                <a:cs typeface="Calibri"/>
                <a:sym typeface="Calibri"/>
              </a:rPr>
              <a:t>alternative methods to respond and demonstrate </a:t>
            </a:r>
            <a:r>
              <a:rPr lang="en-CA" sz="1800" b="0" i="0" u="none" strike="noStrike" cap="none">
                <a:solidFill>
                  <a:srgbClr val="888888"/>
                </a:solidFill>
                <a:latin typeface="Calibri"/>
                <a:ea typeface="Calibri"/>
                <a:cs typeface="Calibri"/>
                <a:sym typeface="Calibri"/>
              </a:rPr>
              <a:t>their knowledge, through text to speech software and voice recognition software</a:t>
            </a:r>
          </a:p>
          <a:p>
            <a:pPr marL="285750" marR="0" lvl="0" indent="-285750" algn="l" rtl="0">
              <a:lnSpc>
                <a:spcPct val="100000"/>
              </a:lnSpc>
              <a:spcBef>
                <a:spcPts val="640"/>
              </a:spcBef>
              <a:spcAft>
                <a:spcPts val="0"/>
              </a:spcAft>
              <a:buClr>
                <a:srgbClr val="888888"/>
              </a:buClr>
              <a:buSzPct val="100000"/>
              <a:buFont typeface="Noto Sans Symbols"/>
              <a:buChar char="❑"/>
            </a:pPr>
            <a:r>
              <a:rPr lang="en-CA" sz="1800" b="1" i="0" u="none" strike="noStrike" cap="none">
                <a:solidFill>
                  <a:srgbClr val="888888"/>
                </a:solidFill>
                <a:latin typeface="Calibri"/>
                <a:ea typeface="Calibri"/>
                <a:cs typeface="Calibri"/>
                <a:sym typeface="Calibri"/>
              </a:rPr>
              <a:t>Technology aids </a:t>
            </a:r>
            <a:r>
              <a:rPr lang="en-CA" sz="1800" b="0" i="0" u="none" strike="noStrike" cap="none">
                <a:solidFill>
                  <a:srgbClr val="888888"/>
                </a:solidFill>
                <a:latin typeface="Calibri"/>
                <a:ea typeface="Calibri"/>
                <a:cs typeface="Calibri"/>
                <a:sym typeface="Calibri"/>
              </a:rPr>
              <a:t>such as spell checkers, alternative keyboards and recording devices, help students to engage more effectively in learning and increase their confidence and </a:t>
            </a:r>
            <a:r>
              <a:rPr lang="en-CA" sz="1800" b="1" i="0" u="none" strike="noStrike" cap="none">
                <a:solidFill>
                  <a:srgbClr val="888888"/>
                </a:solidFill>
                <a:latin typeface="Calibri"/>
                <a:ea typeface="Calibri"/>
                <a:cs typeface="Calibri"/>
                <a:sym typeface="Calibri"/>
              </a:rPr>
              <a:t>sense of independence</a:t>
            </a:r>
          </a:p>
          <a:p>
            <a:pPr marL="285750" marR="0" lvl="0" indent="-285750" algn="l" rtl="0">
              <a:lnSpc>
                <a:spcPct val="100000"/>
              </a:lnSpc>
              <a:spcBef>
                <a:spcPts val="640"/>
              </a:spcBef>
              <a:spcAft>
                <a:spcPts val="0"/>
              </a:spcAft>
              <a:buClr>
                <a:srgbClr val="888888"/>
              </a:buClr>
              <a:buSzPct val="100000"/>
              <a:buFont typeface="Noto Sans Symbols"/>
              <a:buChar char="❑"/>
            </a:pPr>
            <a:r>
              <a:rPr lang="en-CA" sz="1800" b="0" i="0" u="none" strike="noStrike" cap="none">
                <a:solidFill>
                  <a:srgbClr val="888888"/>
                </a:solidFill>
                <a:latin typeface="Calibri"/>
                <a:ea typeface="Calibri"/>
                <a:cs typeface="Calibri"/>
                <a:sym typeface="Calibri"/>
              </a:rPr>
              <a:t>Both students and instructors receive </a:t>
            </a:r>
            <a:r>
              <a:rPr lang="en-CA" sz="1800" b="1" i="0" u="none" strike="noStrike" cap="none">
                <a:solidFill>
                  <a:srgbClr val="888888"/>
                </a:solidFill>
                <a:latin typeface="Calibri"/>
                <a:ea typeface="Calibri"/>
                <a:cs typeface="Calibri"/>
                <a:sym typeface="Calibri"/>
              </a:rPr>
              <a:t>effective training </a:t>
            </a:r>
            <a:r>
              <a:rPr lang="en-CA" sz="1800" b="0" i="0" u="none" strike="noStrike" cap="none">
                <a:solidFill>
                  <a:srgbClr val="888888"/>
                </a:solidFill>
                <a:latin typeface="Calibri"/>
                <a:ea typeface="Calibri"/>
                <a:cs typeface="Calibri"/>
                <a:sym typeface="Calibri"/>
              </a:rPr>
              <a:t>on the use of technology</a:t>
            </a:r>
          </a:p>
          <a:p>
            <a:pPr marL="342900" marR="0" lvl="0" indent="-342900" algn="l" rtl="0">
              <a:lnSpc>
                <a:spcPct val="100000"/>
              </a:lnSpc>
              <a:spcBef>
                <a:spcPts val="0"/>
              </a:spcBef>
              <a:spcAft>
                <a:spcPts val="0"/>
              </a:spcAft>
              <a:buClr>
                <a:srgbClr val="888888"/>
              </a:buClr>
              <a:buSzPct val="100000"/>
              <a:buFont typeface="Noto Sans Symbols"/>
              <a:buNone/>
            </a:pPr>
            <a:endParaRPr sz="2000" b="0" i="0" u="none" strike="noStrike" cap="none">
              <a:solidFill>
                <a:srgbClr val="0070C0"/>
              </a:solidFill>
              <a:latin typeface="Calibri"/>
              <a:ea typeface="Calibri"/>
              <a:cs typeface="Calibri"/>
              <a:sym typeface="Calibri"/>
            </a:endParaRPr>
          </a:p>
        </p:txBody>
      </p:sp>
      <p:pic>
        <p:nvPicPr>
          <p:cNvPr id="194" name="Shape 194"/>
          <p:cNvPicPr preferRelativeResize="0"/>
          <p:nvPr/>
        </p:nvPicPr>
        <p:blipFill rotWithShape="1">
          <a:blip r:embed="rId4">
            <a:alphaModFix/>
          </a:blip>
          <a:srcRect/>
          <a:stretch/>
        </p:blipFill>
        <p:spPr>
          <a:xfrm>
            <a:off x="7659606" y="786375"/>
            <a:ext cx="1499891" cy="995927"/>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sp>
        <p:nvSpPr>
          <p:cNvPr id="199" name="Shape 199"/>
          <p:cNvSpPr txBox="1">
            <a:spLocks noGrp="1"/>
          </p:cNvSpPr>
          <p:nvPr>
            <p:ph type="ctrTitle"/>
          </p:nvPr>
        </p:nvSpPr>
        <p:spPr>
          <a:xfrm>
            <a:off x="685800" y="2130425"/>
            <a:ext cx="7772400" cy="1470023"/>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Calibri"/>
              <a:buNone/>
            </a:pPr>
            <a:r>
              <a:rPr lang="en-CA" sz="4400" b="0" i="0" u="none" strike="noStrike" cap="none">
                <a:solidFill>
                  <a:schemeClr val="dk1"/>
                </a:solidFill>
                <a:latin typeface="Calibri"/>
                <a:ea typeface="Calibri"/>
                <a:cs typeface="Calibri"/>
                <a:sym typeface="Calibri"/>
              </a:rPr>
              <a:t>  </a:t>
            </a:r>
          </a:p>
        </p:txBody>
      </p:sp>
      <p:sp>
        <p:nvSpPr>
          <p:cNvPr id="200" name="Shape 200"/>
          <p:cNvSpPr txBox="1">
            <a:spLocks noGrp="1"/>
          </p:cNvSpPr>
          <p:nvPr>
            <p:ph type="subTitle" idx="1"/>
          </p:nvPr>
        </p:nvSpPr>
        <p:spPr>
          <a:xfrm>
            <a:off x="1371600" y="3886200"/>
            <a:ext cx="6400799" cy="1752600"/>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rgbClr val="888888"/>
              </a:buClr>
              <a:buSzPct val="25000"/>
              <a:buFont typeface="Arial"/>
              <a:buNone/>
            </a:pPr>
            <a:endParaRPr sz="3200" b="0" i="0" u="none" strike="noStrike" cap="none">
              <a:solidFill>
                <a:srgbClr val="888888"/>
              </a:solidFill>
              <a:latin typeface="Calibri"/>
              <a:ea typeface="Calibri"/>
              <a:cs typeface="Calibri"/>
              <a:sym typeface="Calibri"/>
            </a:endParaRPr>
          </a:p>
        </p:txBody>
      </p:sp>
      <p:pic>
        <p:nvPicPr>
          <p:cNvPr id="201" name="Shape 201" descr="School_PowerPointTemplate.jpg"/>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202" name="Shape 202"/>
          <p:cNvSpPr/>
          <p:nvPr/>
        </p:nvSpPr>
        <p:spPr>
          <a:xfrm>
            <a:off x="238460" y="942720"/>
            <a:ext cx="8667077" cy="3384001"/>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SzPct val="25000"/>
              <a:buFont typeface="Arial"/>
              <a:buNone/>
            </a:pPr>
            <a:r>
              <a:rPr lang="en-CA" sz="1800" b="0" i="0" u="none" strike="noStrike" cap="none">
                <a:solidFill>
                  <a:srgbClr val="000000"/>
                </a:solidFill>
                <a:latin typeface="Arial"/>
                <a:ea typeface="Arial"/>
                <a:cs typeface="Arial"/>
                <a:sym typeface="Arial"/>
              </a:rPr>
              <a:t>Dave Small is an experienced instructor in business administration. He is popular with students because his classes are full of engaging and funny stories from his experiences in the business world. </a:t>
            </a:r>
          </a:p>
          <a:p>
            <a:pPr marL="0" marR="0" lvl="0" indent="0" algn="l" rtl="0">
              <a:lnSpc>
                <a:spcPct val="100000"/>
              </a:lnSpc>
              <a:spcBef>
                <a:spcPts val="0"/>
              </a:spcBef>
              <a:spcAft>
                <a:spcPts val="0"/>
              </a:spcAft>
              <a:buClr>
                <a:srgbClr val="000000"/>
              </a:buClr>
              <a:buSzPct val="25000"/>
              <a:buFont typeface="Arial"/>
              <a:buNone/>
            </a:pPr>
            <a:r>
              <a:rPr lang="en-CA" sz="1800" b="0" i="0" u="none" strike="noStrike" cap="none">
                <a:solidFill>
                  <a:srgbClr val="000000"/>
                </a:solidFill>
                <a:latin typeface="Arial"/>
                <a:ea typeface="Arial"/>
                <a:cs typeface="Arial"/>
                <a:sym typeface="Arial"/>
              </a:rPr>
              <a:t> </a:t>
            </a:r>
          </a:p>
          <a:p>
            <a:pPr marL="0" marR="0" lvl="0" indent="0" algn="l" rtl="0">
              <a:lnSpc>
                <a:spcPct val="100000"/>
              </a:lnSpc>
              <a:spcBef>
                <a:spcPts val="0"/>
              </a:spcBef>
              <a:spcAft>
                <a:spcPts val="0"/>
              </a:spcAft>
              <a:buClr>
                <a:srgbClr val="000000"/>
              </a:buClr>
              <a:buSzPct val="25000"/>
              <a:buFont typeface="Arial"/>
              <a:buNone/>
            </a:pPr>
            <a:r>
              <a:rPr lang="en-CA" sz="1800" b="0" i="0" u="none" strike="noStrike" cap="none">
                <a:solidFill>
                  <a:srgbClr val="000000"/>
                </a:solidFill>
                <a:latin typeface="Arial"/>
                <a:ea typeface="Arial"/>
                <a:cs typeface="Arial"/>
                <a:sym typeface="Arial"/>
              </a:rPr>
              <a:t>At the start of the year, Dave verbally outlines the learning goals for the course and explains how the course will be assessed. Assessment is through a written portfolio, a midterm and a final exam. </a:t>
            </a:r>
          </a:p>
          <a:p>
            <a:pPr marL="0" marR="0" lvl="0" indent="0" algn="l" rtl="0">
              <a:lnSpc>
                <a:spcPct val="100000"/>
              </a:lnSpc>
              <a:spcBef>
                <a:spcPts val="0"/>
              </a:spcBef>
              <a:spcAft>
                <a:spcPts val="0"/>
              </a:spcAft>
              <a:buClr>
                <a:srgbClr val="000000"/>
              </a:buClr>
              <a:buSzPct val="25000"/>
              <a:buFont typeface="Arial"/>
              <a:buNone/>
            </a:pPr>
            <a:r>
              <a:rPr lang="en-CA" sz="1800" b="0" i="0" u="none" strike="noStrike" cap="none">
                <a:solidFill>
                  <a:srgbClr val="000000"/>
                </a:solidFill>
                <a:latin typeface="Arial"/>
                <a:ea typeface="Arial"/>
                <a:cs typeface="Arial"/>
                <a:sym typeface="Arial"/>
              </a:rPr>
              <a:t> </a:t>
            </a:r>
          </a:p>
          <a:p>
            <a:pPr marL="0" marR="0" lvl="0" indent="0" algn="l" rtl="0">
              <a:lnSpc>
                <a:spcPct val="100000"/>
              </a:lnSpc>
              <a:spcBef>
                <a:spcPts val="0"/>
              </a:spcBef>
              <a:spcAft>
                <a:spcPts val="0"/>
              </a:spcAft>
              <a:buClr>
                <a:srgbClr val="000000"/>
              </a:buClr>
              <a:buSzPct val="25000"/>
              <a:buFont typeface="Arial"/>
              <a:buNone/>
            </a:pPr>
            <a:r>
              <a:rPr lang="en-CA" sz="1800" b="0" i="0" u="none" strike="noStrike" cap="none">
                <a:solidFill>
                  <a:srgbClr val="000000"/>
                </a:solidFill>
                <a:latin typeface="Arial"/>
                <a:ea typeface="Arial"/>
                <a:cs typeface="Arial"/>
                <a:sym typeface="Arial"/>
              </a:rPr>
              <a:t>Student readings are from a core textbook. There are also additional readings, which are provided in class as photocopied papers. The majority of classes consist of lectures and student presentations. While presenting, Dave writes some notes on the whiteboard and shows some videos.</a:t>
            </a:r>
          </a:p>
          <a:p>
            <a:pPr marL="0" marR="0" lvl="0" indent="0" algn="l" rtl="0">
              <a:lnSpc>
                <a:spcPct val="100000"/>
              </a:lnSpc>
              <a:spcBef>
                <a:spcPts val="0"/>
              </a:spcBef>
              <a:spcAft>
                <a:spcPts val="0"/>
              </a:spcAft>
              <a:buClr>
                <a:srgbClr val="000000"/>
              </a:buClr>
              <a:buSzPct val="25000"/>
              <a:buFont typeface="Arial"/>
              <a:buNone/>
            </a:pPr>
            <a:r>
              <a:rPr lang="en-CA" sz="1800" b="0" i="0" u="none" strike="noStrike" cap="none">
                <a:solidFill>
                  <a:srgbClr val="000000"/>
                </a:solidFill>
                <a:latin typeface="Arial"/>
                <a:ea typeface="Arial"/>
                <a:cs typeface="Arial"/>
                <a:sym typeface="Arial"/>
              </a:rPr>
              <a:t> </a:t>
            </a:r>
          </a:p>
          <a:p>
            <a:pPr marL="0" marR="0" lvl="0" indent="0" algn="l" rtl="0">
              <a:lnSpc>
                <a:spcPct val="100000"/>
              </a:lnSpc>
              <a:spcBef>
                <a:spcPts val="0"/>
              </a:spcBef>
              <a:spcAft>
                <a:spcPts val="0"/>
              </a:spcAft>
              <a:buClr>
                <a:srgbClr val="000000"/>
              </a:buClr>
              <a:buSzPct val="25000"/>
              <a:buFont typeface="Arial"/>
              <a:buNone/>
            </a:pPr>
            <a:r>
              <a:rPr lang="en-CA" sz="1800" b="0" i="0" u="none" strike="noStrike" cap="none">
                <a:solidFill>
                  <a:srgbClr val="000000"/>
                </a:solidFill>
                <a:latin typeface="Arial"/>
                <a:ea typeface="Arial"/>
                <a:cs typeface="Arial"/>
                <a:sym typeface="Arial"/>
              </a:rPr>
              <a:t>In the midterm, five students receive very poor grades. Dave cannot understand, as all of the answers to the midterm were covered in lectures and were in the textbook. He seeks advice from the Disability Services Office, as three of the five students receive accommodations because they have documented disabilities.</a:t>
            </a:r>
          </a:p>
        </p:txBody>
      </p:sp>
      <p:sp>
        <p:nvSpPr>
          <p:cNvPr id="203" name="Shape 203"/>
          <p:cNvSpPr txBox="1"/>
          <p:nvPr/>
        </p:nvSpPr>
        <p:spPr>
          <a:xfrm>
            <a:off x="0" y="111723"/>
            <a:ext cx="5658521" cy="830996"/>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lt1"/>
              </a:buClr>
              <a:buSzPct val="25000"/>
              <a:buFont typeface="Arial"/>
              <a:buNone/>
            </a:pPr>
            <a:r>
              <a:rPr lang="en-CA" sz="4800" b="1" i="0" u="none" strike="noStrike" cap="none">
                <a:solidFill>
                  <a:schemeClr val="lt1"/>
                </a:solidFill>
                <a:latin typeface="Arial"/>
                <a:ea typeface="Arial"/>
                <a:cs typeface="Arial"/>
                <a:sym typeface="Arial"/>
              </a:rPr>
              <a:t>Scenario Activity: </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Shape 208"/>
          <p:cNvSpPr txBox="1">
            <a:spLocks noGrp="1"/>
          </p:cNvSpPr>
          <p:nvPr>
            <p:ph type="ctrTitle"/>
          </p:nvPr>
        </p:nvSpPr>
        <p:spPr>
          <a:xfrm>
            <a:off x="685800" y="2130425"/>
            <a:ext cx="7772400" cy="1470023"/>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Calibri"/>
              <a:buNone/>
            </a:pPr>
            <a:r>
              <a:rPr lang="en-CA" sz="4400" b="0" i="0" u="none" strike="noStrike" cap="none">
                <a:solidFill>
                  <a:schemeClr val="dk1"/>
                </a:solidFill>
                <a:latin typeface="Calibri"/>
                <a:ea typeface="Calibri"/>
                <a:cs typeface="Calibri"/>
                <a:sym typeface="Calibri"/>
              </a:rPr>
              <a:t>  </a:t>
            </a:r>
          </a:p>
        </p:txBody>
      </p:sp>
      <p:sp>
        <p:nvSpPr>
          <p:cNvPr id="209" name="Shape 209"/>
          <p:cNvSpPr txBox="1">
            <a:spLocks noGrp="1"/>
          </p:cNvSpPr>
          <p:nvPr>
            <p:ph type="subTitle" idx="1"/>
          </p:nvPr>
        </p:nvSpPr>
        <p:spPr>
          <a:xfrm>
            <a:off x="1371600" y="3886200"/>
            <a:ext cx="6400799" cy="1752600"/>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rgbClr val="888888"/>
              </a:buClr>
              <a:buSzPct val="25000"/>
              <a:buFont typeface="Arial"/>
              <a:buNone/>
            </a:pPr>
            <a:endParaRPr sz="3200" b="0" i="0" u="none" strike="noStrike" cap="none">
              <a:solidFill>
                <a:srgbClr val="888888"/>
              </a:solidFill>
              <a:latin typeface="Calibri"/>
              <a:ea typeface="Calibri"/>
              <a:cs typeface="Calibri"/>
              <a:sym typeface="Calibri"/>
            </a:endParaRPr>
          </a:p>
        </p:txBody>
      </p:sp>
      <p:pic>
        <p:nvPicPr>
          <p:cNvPr id="210" name="Shape 210" descr="School_PowerPointTemplate.jpg"/>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211" name="Shape 211"/>
          <p:cNvSpPr/>
          <p:nvPr/>
        </p:nvSpPr>
        <p:spPr>
          <a:xfrm>
            <a:off x="238460" y="942720"/>
            <a:ext cx="8667077" cy="3384001"/>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SzPct val="25000"/>
              <a:buFont typeface="Arial"/>
              <a:buNone/>
            </a:pPr>
            <a:r>
              <a:rPr lang="en-CA" sz="1800" b="1" i="0" u="none" strike="noStrike" cap="none">
                <a:solidFill>
                  <a:srgbClr val="000000"/>
                </a:solidFill>
                <a:latin typeface="Arial"/>
                <a:ea typeface="Arial"/>
                <a:cs typeface="Arial"/>
                <a:sym typeface="Arial"/>
              </a:rPr>
              <a:t>Here’s a few suggestions:</a:t>
            </a:r>
          </a:p>
          <a:p>
            <a:pPr marL="0" marR="0" lvl="0" indent="0" algn="l" rtl="0">
              <a:lnSpc>
                <a:spcPct val="100000"/>
              </a:lnSpc>
              <a:spcBef>
                <a:spcPts val="0"/>
              </a:spcBef>
              <a:spcAft>
                <a:spcPts val="0"/>
              </a:spcAft>
              <a:buClr>
                <a:srgbClr val="000000"/>
              </a:buClr>
              <a:buFont typeface="Arial"/>
              <a:buNone/>
            </a:pPr>
            <a:endParaRPr sz="18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000000"/>
              </a:buClr>
              <a:buSzPct val="100000"/>
              <a:buFont typeface="Arial"/>
              <a:buChar char="•"/>
            </a:pPr>
            <a:r>
              <a:rPr lang="en-CA" sz="1800" b="0" i="0" u="none" strike="noStrike" cap="none">
                <a:solidFill>
                  <a:srgbClr val="000000"/>
                </a:solidFill>
                <a:latin typeface="Arial"/>
                <a:ea typeface="Arial"/>
                <a:cs typeface="Arial"/>
                <a:sym typeface="Arial"/>
              </a:rPr>
              <a:t>Talk to students who received poor grades and ask them why they had difficulties</a:t>
            </a:r>
          </a:p>
          <a:p>
            <a:pPr marL="285750" marR="0" lvl="0" indent="-285750" algn="l" rtl="0">
              <a:lnSpc>
                <a:spcPct val="100000"/>
              </a:lnSpc>
              <a:spcBef>
                <a:spcPts val="0"/>
              </a:spcBef>
              <a:spcAft>
                <a:spcPts val="0"/>
              </a:spcAft>
              <a:buClr>
                <a:srgbClr val="000000"/>
              </a:buClr>
              <a:buSzPct val="100000"/>
              <a:buFont typeface="Arial"/>
              <a:buChar char="•"/>
            </a:pPr>
            <a:r>
              <a:rPr lang="en-CA" sz="1800" b="0" i="0" u="none" strike="noStrike" cap="none">
                <a:solidFill>
                  <a:srgbClr val="000000"/>
                </a:solidFill>
                <a:latin typeface="Arial"/>
                <a:ea typeface="Arial"/>
                <a:cs typeface="Arial"/>
                <a:sym typeface="Arial"/>
              </a:rPr>
              <a:t>Provide learning goals in a variety of formats, for example as a written document, on a course website, and through student group discussions. </a:t>
            </a:r>
          </a:p>
          <a:p>
            <a:pPr marL="285750" marR="0" lvl="0" indent="-285750" algn="l" rtl="0">
              <a:lnSpc>
                <a:spcPct val="100000"/>
              </a:lnSpc>
              <a:spcBef>
                <a:spcPts val="0"/>
              </a:spcBef>
              <a:spcAft>
                <a:spcPts val="0"/>
              </a:spcAft>
              <a:buClr>
                <a:srgbClr val="000000"/>
              </a:buClr>
              <a:buSzPct val="100000"/>
              <a:buFont typeface="Arial"/>
              <a:buChar char="•"/>
            </a:pPr>
            <a:r>
              <a:rPr lang="en-CA" sz="1800" b="0" i="0" u="none" strike="noStrike" cap="none">
                <a:solidFill>
                  <a:srgbClr val="000000"/>
                </a:solidFill>
                <a:latin typeface="Arial"/>
                <a:ea typeface="Arial"/>
                <a:cs typeface="Arial"/>
                <a:sym typeface="Arial"/>
              </a:rPr>
              <a:t>Provide a variety of assessments, for example the choice to give an oral presentation, instead of a written assignment.</a:t>
            </a:r>
          </a:p>
          <a:p>
            <a:pPr marL="285750" marR="0" lvl="0" indent="-285750" algn="l" rtl="0">
              <a:lnSpc>
                <a:spcPct val="100000"/>
              </a:lnSpc>
              <a:spcBef>
                <a:spcPts val="0"/>
              </a:spcBef>
              <a:spcAft>
                <a:spcPts val="0"/>
              </a:spcAft>
              <a:buClr>
                <a:srgbClr val="000000"/>
              </a:buClr>
              <a:buSzPct val="100000"/>
              <a:buFont typeface="Arial"/>
              <a:buChar char="•"/>
            </a:pPr>
            <a:r>
              <a:rPr lang="en-CA" sz="1800" b="0" i="0" u="none" strike="noStrike" cap="none">
                <a:solidFill>
                  <a:srgbClr val="000000"/>
                </a:solidFill>
                <a:latin typeface="Arial"/>
                <a:ea typeface="Arial"/>
                <a:cs typeface="Arial"/>
                <a:sym typeface="Arial"/>
              </a:rPr>
              <a:t>Provide electronic copies of handouts</a:t>
            </a:r>
          </a:p>
          <a:p>
            <a:pPr marL="285750" marR="0" lvl="0" indent="-285750" algn="l" rtl="0">
              <a:lnSpc>
                <a:spcPct val="100000"/>
              </a:lnSpc>
              <a:spcBef>
                <a:spcPts val="0"/>
              </a:spcBef>
              <a:spcAft>
                <a:spcPts val="0"/>
              </a:spcAft>
              <a:buClr>
                <a:srgbClr val="000000"/>
              </a:buClr>
              <a:buSzPct val="100000"/>
              <a:buFont typeface="Arial"/>
              <a:buChar char="•"/>
            </a:pPr>
            <a:r>
              <a:rPr lang="en-CA" sz="1800" b="0" i="0" u="none" strike="noStrike" cap="none">
                <a:solidFill>
                  <a:srgbClr val="000000"/>
                </a:solidFill>
                <a:latin typeface="Arial"/>
                <a:ea typeface="Arial"/>
                <a:cs typeface="Arial"/>
                <a:sym typeface="Arial"/>
              </a:rPr>
              <a:t>Provide visuals for lectures, such as PowerPoints, that emphasize the key points</a:t>
            </a:r>
          </a:p>
          <a:p>
            <a:pPr marL="285750" marR="0" lvl="0" indent="-285750" algn="l" rtl="0">
              <a:lnSpc>
                <a:spcPct val="100000"/>
              </a:lnSpc>
              <a:spcBef>
                <a:spcPts val="0"/>
              </a:spcBef>
              <a:spcAft>
                <a:spcPts val="0"/>
              </a:spcAft>
              <a:buClr>
                <a:srgbClr val="000000"/>
              </a:buClr>
              <a:buSzPct val="100000"/>
              <a:buFont typeface="Arial"/>
              <a:buChar char="•"/>
            </a:pPr>
            <a:r>
              <a:rPr lang="en-CA" sz="1800" b="0" i="0" u="none" strike="noStrike" cap="none">
                <a:solidFill>
                  <a:srgbClr val="000000"/>
                </a:solidFill>
                <a:latin typeface="Arial"/>
                <a:ea typeface="Arial"/>
                <a:cs typeface="Arial"/>
                <a:sym typeface="Arial"/>
              </a:rPr>
              <a:t>Provide opportunities in class to apply knowledge, in the form of small group work and practical simulations</a:t>
            </a:r>
          </a:p>
        </p:txBody>
      </p:sp>
      <p:sp>
        <p:nvSpPr>
          <p:cNvPr id="212" name="Shape 212"/>
          <p:cNvSpPr txBox="1"/>
          <p:nvPr/>
        </p:nvSpPr>
        <p:spPr>
          <a:xfrm>
            <a:off x="0" y="111723"/>
            <a:ext cx="5658521" cy="830996"/>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lt1"/>
              </a:buClr>
              <a:buSzPct val="25000"/>
              <a:buFont typeface="Arial"/>
              <a:buNone/>
            </a:pPr>
            <a:r>
              <a:rPr lang="en-CA" sz="4800" b="1" i="0" u="none" strike="noStrike" cap="none">
                <a:solidFill>
                  <a:schemeClr val="lt1"/>
                </a:solidFill>
                <a:latin typeface="Arial"/>
                <a:ea typeface="Arial"/>
                <a:cs typeface="Arial"/>
                <a:sym typeface="Arial"/>
              </a:rPr>
              <a:t>Scenario Activity: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sp>
        <p:nvSpPr>
          <p:cNvPr id="217" name="Shape 217"/>
          <p:cNvSpPr txBox="1">
            <a:spLocks noGrp="1"/>
          </p:cNvSpPr>
          <p:nvPr>
            <p:ph type="ctrTitle"/>
          </p:nvPr>
        </p:nvSpPr>
        <p:spPr>
          <a:xfrm>
            <a:off x="685800" y="2130425"/>
            <a:ext cx="7772400" cy="1470023"/>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Calibri"/>
              <a:buNone/>
            </a:pPr>
            <a:endParaRPr sz="4400" b="0" i="0" u="none" strike="noStrike" cap="none">
              <a:solidFill>
                <a:schemeClr val="dk1"/>
              </a:solidFill>
              <a:latin typeface="Calibri"/>
              <a:ea typeface="Calibri"/>
              <a:cs typeface="Calibri"/>
              <a:sym typeface="Calibri"/>
            </a:endParaRPr>
          </a:p>
        </p:txBody>
      </p:sp>
      <p:sp>
        <p:nvSpPr>
          <p:cNvPr id="218" name="Shape 218"/>
          <p:cNvSpPr txBox="1">
            <a:spLocks noGrp="1"/>
          </p:cNvSpPr>
          <p:nvPr>
            <p:ph type="subTitle" idx="1"/>
          </p:nvPr>
        </p:nvSpPr>
        <p:spPr>
          <a:xfrm>
            <a:off x="1371600" y="3886200"/>
            <a:ext cx="6400799" cy="1752600"/>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rgbClr val="888888"/>
              </a:buClr>
              <a:buSzPct val="25000"/>
              <a:buFont typeface="Arial"/>
              <a:buNone/>
            </a:pPr>
            <a:endParaRPr sz="3200" b="0" i="0" u="none" strike="noStrike" cap="none">
              <a:solidFill>
                <a:srgbClr val="888888"/>
              </a:solidFill>
              <a:latin typeface="Calibri"/>
              <a:ea typeface="Calibri"/>
              <a:cs typeface="Calibri"/>
              <a:sym typeface="Calibri"/>
            </a:endParaRPr>
          </a:p>
        </p:txBody>
      </p:sp>
      <p:pic>
        <p:nvPicPr>
          <p:cNvPr id="219" name="Shape 219" descr="School_PowerPointTemplate2.jpg"/>
          <p:cNvPicPr preferRelativeResize="0"/>
          <p:nvPr/>
        </p:nvPicPr>
        <p:blipFill rotWithShape="1">
          <a:blip r:embed="rId3">
            <a:alphaModFix/>
          </a:blip>
          <a:srcRect/>
          <a:stretch/>
        </p:blipFill>
        <p:spPr>
          <a:xfrm>
            <a:off x="0" y="0"/>
            <a:ext cx="9144000" cy="6858000"/>
          </a:xfrm>
          <a:prstGeom prst="rect">
            <a:avLst/>
          </a:prstGeom>
          <a:noFill/>
          <a:ln>
            <a:noFill/>
          </a:ln>
        </p:spPr>
      </p:pic>
      <p:pic>
        <p:nvPicPr>
          <p:cNvPr id="220" name="Shape 220"/>
          <p:cNvPicPr preferRelativeResize="0"/>
          <p:nvPr/>
        </p:nvPicPr>
        <p:blipFill rotWithShape="1">
          <a:blip r:embed="rId4">
            <a:alphaModFix/>
          </a:blip>
          <a:srcRect/>
          <a:stretch/>
        </p:blipFill>
        <p:spPr>
          <a:xfrm>
            <a:off x="5029200" y="6105555"/>
            <a:ext cx="1053422" cy="752444"/>
          </a:xfrm>
          <a:prstGeom prst="rect">
            <a:avLst/>
          </a:prstGeom>
          <a:noFill/>
          <a:ln>
            <a:noFill/>
          </a:ln>
        </p:spPr>
      </p:pic>
      <p:pic>
        <p:nvPicPr>
          <p:cNvPr id="221" name="Shape 221"/>
          <p:cNvPicPr preferRelativeResize="0"/>
          <p:nvPr/>
        </p:nvPicPr>
        <p:blipFill rotWithShape="1">
          <a:blip r:embed="rId5">
            <a:alphaModFix/>
          </a:blip>
          <a:srcRect/>
          <a:stretch/>
        </p:blipFill>
        <p:spPr>
          <a:xfrm>
            <a:off x="0" y="4675303"/>
            <a:ext cx="2464903" cy="1393729"/>
          </a:xfrm>
          <a:prstGeom prst="rect">
            <a:avLst/>
          </a:prstGeom>
          <a:noFill/>
          <a:ln>
            <a:noFill/>
          </a:ln>
        </p:spPr>
      </p:pic>
      <p:sp>
        <p:nvSpPr>
          <p:cNvPr id="222" name="Shape 222"/>
          <p:cNvSpPr/>
          <p:nvPr/>
        </p:nvSpPr>
        <p:spPr>
          <a:xfrm>
            <a:off x="599316" y="1026250"/>
            <a:ext cx="8185531" cy="2109808"/>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SzPct val="25000"/>
              <a:buFont typeface="Arial"/>
              <a:buNone/>
            </a:pPr>
            <a:r>
              <a:rPr lang="en-CA" sz="2400" b="0" i="0" u="none" strike="noStrike" cap="none">
                <a:solidFill>
                  <a:srgbClr val="000000"/>
                </a:solidFill>
                <a:latin typeface="Arial"/>
                <a:ea typeface="Arial"/>
                <a:cs typeface="Arial"/>
                <a:sym typeface="Arial"/>
              </a:rPr>
              <a:t>Universal Design for Learning originated from the ideas of universal design in architecture. In architecture, the idea is that physical environments could be designed to </a:t>
            </a:r>
            <a:r>
              <a:rPr lang="en-CA" sz="2400" b="1" i="0" u="none" strike="noStrike" cap="none">
                <a:solidFill>
                  <a:srgbClr val="000000"/>
                </a:solidFill>
                <a:latin typeface="Arial"/>
                <a:ea typeface="Arial"/>
                <a:cs typeface="Arial"/>
                <a:sym typeface="Arial"/>
              </a:rPr>
              <a:t>meet the needs of a diverse range of people</a:t>
            </a:r>
            <a:r>
              <a:rPr lang="en-CA" sz="2400" b="0" i="0" u="none" strike="noStrike" cap="none">
                <a:solidFill>
                  <a:srgbClr val="000000"/>
                </a:solidFill>
                <a:latin typeface="Arial"/>
                <a:ea typeface="Arial"/>
                <a:cs typeface="Arial"/>
                <a:sym typeface="Arial"/>
              </a:rPr>
              <a:t> with varying abilities and preferences. The outcome often is that these flexible environments </a:t>
            </a:r>
            <a:r>
              <a:rPr lang="en-CA" sz="2400" b="1" i="0" u="none" strike="noStrike" cap="none">
                <a:solidFill>
                  <a:srgbClr val="000000"/>
                </a:solidFill>
                <a:latin typeface="Arial"/>
                <a:ea typeface="Arial"/>
                <a:cs typeface="Arial"/>
                <a:sym typeface="Arial"/>
              </a:rPr>
              <a:t>not only provide benefits to those with unique characteristics or exceptional needs, but also benefit everyone.</a:t>
            </a:r>
          </a:p>
        </p:txBody>
      </p:sp>
      <p:sp>
        <p:nvSpPr>
          <p:cNvPr id="223" name="Shape 223"/>
          <p:cNvSpPr txBox="1"/>
          <p:nvPr/>
        </p:nvSpPr>
        <p:spPr>
          <a:xfrm>
            <a:off x="-88134" y="234214"/>
            <a:ext cx="5186035" cy="830996"/>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lt1"/>
              </a:buClr>
              <a:buSzPct val="25000"/>
              <a:buFont typeface="Arial"/>
              <a:buNone/>
            </a:pPr>
            <a:r>
              <a:rPr lang="en-CA" sz="4800" b="1" i="0" u="none" strike="noStrike" cap="none">
                <a:solidFill>
                  <a:schemeClr val="lt1"/>
                </a:solidFill>
                <a:latin typeface="Arial"/>
                <a:ea typeface="Arial"/>
                <a:cs typeface="Arial"/>
                <a:sym typeface="Arial"/>
              </a:rPr>
              <a:t>Universal Design</a:t>
            </a:r>
          </a:p>
        </p:txBody>
      </p:sp>
      <p:pic>
        <p:nvPicPr>
          <p:cNvPr id="224" name="Shape 224"/>
          <p:cNvPicPr preferRelativeResize="0"/>
          <p:nvPr/>
        </p:nvPicPr>
        <p:blipFill rotWithShape="1">
          <a:blip r:embed="rId6">
            <a:alphaModFix/>
          </a:blip>
          <a:srcRect/>
          <a:stretch/>
        </p:blipFill>
        <p:spPr>
          <a:xfrm>
            <a:off x="2464903" y="4699350"/>
            <a:ext cx="2115046" cy="1367729"/>
          </a:xfrm>
          <a:prstGeom prst="rect">
            <a:avLst/>
          </a:prstGeom>
          <a:noFill/>
          <a:ln>
            <a:noFill/>
          </a:ln>
        </p:spPr>
      </p:pic>
      <p:pic>
        <p:nvPicPr>
          <p:cNvPr id="225" name="Shape 225"/>
          <p:cNvPicPr preferRelativeResize="0"/>
          <p:nvPr/>
        </p:nvPicPr>
        <p:blipFill rotWithShape="1">
          <a:blip r:embed="rId7">
            <a:alphaModFix/>
          </a:blip>
          <a:srcRect/>
          <a:stretch/>
        </p:blipFill>
        <p:spPr>
          <a:xfrm>
            <a:off x="4579951" y="4699350"/>
            <a:ext cx="1075948" cy="1367729"/>
          </a:xfrm>
          <a:prstGeom prst="rect">
            <a:avLst/>
          </a:prstGeom>
          <a:noFill/>
          <a:ln>
            <a:noFill/>
          </a:ln>
        </p:spPr>
      </p:pic>
      <p:pic>
        <p:nvPicPr>
          <p:cNvPr id="226" name="Shape 226"/>
          <p:cNvPicPr preferRelativeResize="0"/>
          <p:nvPr/>
        </p:nvPicPr>
        <p:blipFill rotWithShape="1">
          <a:blip r:embed="rId8">
            <a:alphaModFix/>
          </a:blip>
          <a:srcRect/>
          <a:stretch/>
        </p:blipFill>
        <p:spPr>
          <a:xfrm>
            <a:off x="5622939" y="4699350"/>
            <a:ext cx="2193077" cy="659829"/>
          </a:xfrm>
          <a:prstGeom prst="rect">
            <a:avLst/>
          </a:prstGeom>
          <a:noFill/>
          <a:ln>
            <a:noFill/>
          </a:ln>
        </p:spPr>
      </p:pic>
      <p:pic>
        <p:nvPicPr>
          <p:cNvPr id="227" name="Shape 227"/>
          <p:cNvPicPr preferRelativeResize="0"/>
          <p:nvPr/>
        </p:nvPicPr>
        <p:blipFill rotWithShape="1">
          <a:blip r:embed="rId9">
            <a:alphaModFix/>
          </a:blip>
          <a:srcRect/>
          <a:stretch/>
        </p:blipFill>
        <p:spPr>
          <a:xfrm>
            <a:off x="5655898" y="5354694"/>
            <a:ext cx="967537" cy="71238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sp>
        <p:nvSpPr>
          <p:cNvPr id="232" name="Shape 232"/>
          <p:cNvSpPr txBox="1">
            <a:spLocks noGrp="1"/>
          </p:cNvSpPr>
          <p:nvPr>
            <p:ph type="ctrTitle"/>
          </p:nvPr>
        </p:nvSpPr>
        <p:spPr>
          <a:xfrm>
            <a:off x="685800" y="2130425"/>
            <a:ext cx="7772400" cy="1470023"/>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Calibri"/>
              <a:buNone/>
            </a:pPr>
            <a:endParaRPr sz="4400" b="0" i="0" u="none" strike="noStrike" cap="none">
              <a:solidFill>
                <a:schemeClr val="dk1"/>
              </a:solidFill>
              <a:latin typeface="Calibri"/>
              <a:ea typeface="Calibri"/>
              <a:cs typeface="Calibri"/>
              <a:sym typeface="Calibri"/>
            </a:endParaRPr>
          </a:p>
        </p:txBody>
      </p:sp>
      <p:sp>
        <p:nvSpPr>
          <p:cNvPr id="233" name="Shape 233"/>
          <p:cNvSpPr txBox="1">
            <a:spLocks noGrp="1"/>
          </p:cNvSpPr>
          <p:nvPr>
            <p:ph type="subTitle" idx="1"/>
          </p:nvPr>
        </p:nvSpPr>
        <p:spPr>
          <a:xfrm>
            <a:off x="1371600" y="3886200"/>
            <a:ext cx="6400799" cy="1752600"/>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rgbClr val="888888"/>
              </a:buClr>
              <a:buSzPct val="25000"/>
              <a:buFont typeface="Arial"/>
              <a:buNone/>
            </a:pPr>
            <a:endParaRPr sz="3200" b="0" i="0" u="none" strike="noStrike" cap="none">
              <a:solidFill>
                <a:srgbClr val="888888"/>
              </a:solidFill>
              <a:latin typeface="Calibri"/>
              <a:ea typeface="Calibri"/>
              <a:cs typeface="Calibri"/>
              <a:sym typeface="Calibri"/>
            </a:endParaRPr>
          </a:p>
        </p:txBody>
      </p:sp>
      <p:pic>
        <p:nvPicPr>
          <p:cNvPr id="234" name="Shape 234" descr="School_PowerPointTemplate2.jpg"/>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235" name="Shape 235"/>
          <p:cNvSpPr/>
          <p:nvPr/>
        </p:nvSpPr>
        <p:spPr>
          <a:xfrm>
            <a:off x="385817" y="878105"/>
            <a:ext cx="8185531" cy="2109808"/>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SzPct val="25000"/>
              <a:buFont typeface="Arial"/>
              <a:buNone/>
            </a:pPr>
            <a:r>
              <a:rPr lang="en-CA" sz="2400" b="0" i="0" u="none" strike="noStrike" cap="none">
                <a:solidFill>
                  <a:srgbClr val="000000"/>
                </a:solidFill>
                <a:latin typeface="Arial"/>
                <a:ea typeface="Arial"/>
                <a:cs typeface="Arial"/>
                <a:sym typeface="Arial"/>
              </a:rPr>
              <a:t>UDL works from the recognition that the ways in which students </a:t>
            </a:r>
            <a:r>
              <a:rPr lang="en-CA" sz="2400" b="1" i="0" u="none" strike="noStrike" cap="none">
                <a:solidFill>
                  <a:srgbClr val="000000"/>
                </a:solidFill>
                <a:latin typeface="Arial"/>
                <a:ea typeface="Arial"/>
                <a:cs typeface="Arial"/>
                <a:sym typeface="Arial"/>
              </a:rPr>
              <a:t>acquire knowledge best and express what they know effectively, can be very different from student to student.</a:t>
            </a:r>
            <a:r>
              <a:rPr lang="en-CA" sz="2400" b="0" i="0" u="none" strike="noStrike" cap="none">
                <a:solidFill>
                  <a:srgbClr val="000000"/>
                </a:solidFill>
                <a:latin typeface="Arial"/>
                <a:ea typeface="Arial"/>
                <a:cs typeface="Arial"/>
                <a:sym typeface="Arial"/>
              </a:rPr>
              <a:t> Instructors can consider </a:t>
            </a:r>
            <a:r>
              <a:rPr lang="en-CA" sz="2400" b="1" i="0" u="none" strike="noStrike" cap="none">
                <a:solidFill>
                  <a:srgbClr val="000000"/>
                </a:solidFill>
                <a:latin typeface="Arial"/>
                <a:ea typeface="Arial"/>
                <a:cs typeface="Arial"/>
                <a:sym typeface="Arial"/>
              </a:rPr>
              <a:t>presenting material through a range of mediums, providing various options for expressing and assessing</a:t>
            </a:r>
            <a:r>
              <a:rPr lang="en-CA" sz="2400" b="0" i="0" u="none" strike="noStrike" cap="none">
                <a:solidFill>
                  <a:srgbClr val="000000"/>
                </a:solidFill>
                <a:latin typeface="Arial"/>
                <a:ea typeface="Arial"/>
                <a:cs typeface="Arial"/>
                <a:sym typeface="Arial"/>
              </a:rPr>
              <a:t> student knowledge and understanding, to various approaches to promote student engagement and motivation.</a:t>
            </a:r>
          </a:p>
        </p:txBody>
      </p:sp>
      <p:sp>
        <p:nvSpPr>
          <p:cNvPr id="236" name="Shape 236"/>
          <p:cNvSpPr txBox="1"/>
          <p:nvPr/>
        </p:nvSpPr>
        <p:spPr>
          <a:xfrm>
            <a:off x="-111990" y="0"/>
            <a:ext cx="8953092" cy="830996"/>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lt1"/>
              </a:buClr>
              <a:buSzPct val="25000"/>
              <a:buFont typeface="Arial"/>
              <a:buNone/>
            </a:pPr>
            <a:r>
              <a:rPr lang="en-CA" sz="4800" b="1" i="0" u="none" strike="noStrike" cap="none">
                <a:solidFill>
                  <a:schemeClr val="lt1"/>
                </a:solidFill>
                <a:latin typeface="Arial"/>
                <a:ea typeface="Arial"/>
                <a:cs typeface="Arial"/>
                <a:sym typeface="Arial"/>
              </a:rPr>
              <a:t>Universal Design for Learning</a:t>
            </a:r>
          </a:p>
        </p:txBody>
      </p:sp>
      <p:pic>
        <p:nvPicPr>
          <p:cNvPr id="237" name="Shape 237"/>
          <p:cNvPicPr preferRelativeResize="0"/>
          <p:nvPr/>
        </p:nvPicPr>
        <p:blipFill rotWithShape="1">
          <a:blip r:embed="rId4">
            <a:alphaModFix/>
          </a:blip>
          <a:srcRect/>
          <a:stretch/>
        </p:blipFill>
        <p:spPr>
          <a:xfrm>
            <a:off x="0" y="4193739"/>
            <a:ext cx="3227797" cy="1882881"/>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sp>
        <p:nvSpPr>
          <p:cNvPr id="242" name="Shape 242"/>
          <p:cNvSpPr txBox="1">
            <a:spLocks noGrp="1"/>
          </p:cNvSpPr>
          <p:nvPr>
            <p:ph type="ctrTitle"/>
          </p:nvPr>
        </p:nvSpPr>
        <p:spPr>
          <a:xfrm>
            <a:off x="685800" y="2130425"/>
            <a:ext cx="7772400" cy="1470023"/>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Calibri"/>
              <a:buNone/>
            </a:pPr>
            <a:endParaRPr sz="4400" b="0" i="0" u="none" strike="noStrike" cap="none">
              <a:solidFill>
                <a:schemeClr val="dk1"/>
              </a:solidFill>
              <a:latin typeface="Calibri"/>
              <a:ea typeface="Calibri"/>
              <a:cs typeface="Calibri"/>
              <a:sym typeface="Calibri"/>
            </a:endParaRPr>
          </a:p>
        </p:txBody>
      </p:sp>
      <p:sp>
        <p:nvSpPr>
          <p:cNvPr id="243" name="Shape 243"/>
          <p:cNvSpPr txBox="1">
            <a:spLocks noGrp="1"/>
          </p:cNvSpPr>
          <p:nvPr>
            <p:ph type="subTitle" idx="1"/>
          </p:nvPr>
        </p:nvSpPr>
        <p:spPr>
          <a:xfrm>
            <a:off x="1371600" y="3886200"/>
            <a:ext cx="6400799" cy="1752600"/>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rgbClr val="888888"/>
              </a:buClr>
              <a:buSzPct val="25000"/>
              <a:buFont typeface="Arial"/>
              <a:buNone/>
            </a:pPr>
            <a:endParaRPr sz="3200" b="0" i="0" u="none" strike="noStrike" cap="none">
              <a:solidFill>
                <a:srgbClr val="888888"/>
              </a:solidFill>
              <a:latin typeface="Calibri"/>
              <a:ea typeface="Calibri"/>
              <a:cs typeface="Calibri"/>
              <a:sym typeface="Calibri"/>
            </a:endParaRPr>
          </a:p>
        </p:txBody>
      </p:sp>
      <p:pic>
        <p:nvPicPr>
          <p:cNvPr id="244" name="Shape 244" descr="School_PowerPointTemplate2.jpg"/>
          <p:cNvPicPr preferRelativeResize="0"/>
          <p:nvPr/>
        </p:nvPicPr>
        <p:blipFill rotWithShape="1">
          <a:blip r:embed="rId3">
            <a:alphaModFix/>
          </a:blip>
          <a:srcRect/>
          <a:stretch/>
        </p:blipFill>
        <p:spPr>
          <a:xfrm>
            <a:off x="0" y="-8359"/>
            <a:ext cx="9144000" cy="6858000"/>
          </a:xfrm>
          <a:prstGeom prst="rect">
            <a:avLst/>
          </a:prstGeom>
          <a:noFill/>
          <a:ln>
            <a:noFill/>
          </a:ln>
        </p:spPr>
      </p:pic>
      <p:sp>
        <p:nvSpPr>
          <p:cNvPr id="245" name="Shape 245"/>
          <p:cNvSpPr txBox="1"/>
          <p:nvPr/>
        </p:nvSpPr>
        <p:spPr>
          <a:xfrm>
            <a:off x="-85164" y="0"/>
            <a:ext cx="5208103" cy="830996"/>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lt1"/>
              </a:buClr>
              <a:buSzPct val="25000"/>
              <a:buFont typeface="Arial"/>
              <a:buNone/>
            </a:pPr>
            <a:r>
              <a:rPr lang="en-CA" sz="4800" b="1" i="0" u="none" strike="noStrike" cap="none">
                <a:solidFill>
                  <a:schemeClr val="lt1"/>
                </a:solidFill>
                <a:latin typeface="Arial"/>
                <a:ea typeface="Arial"/>
                <a:cs typeface="Arial"/>
                <a:sym typeface="Arial"/>
              </a:rPr>
              <a:t>Benefits of UDL:</a:t>
            </a:r>
          </a:p>
        </p:txBody>
      </p:sp>
      <p:pic>
        <p:nvPicPr>
          <p:cNvPr id="246" name="Shape 246"/>
          <p:cNvPicPr preferRelativeResize="0"/>
          <p:nvPr/>
        </p:nvPicPr>
        <p:blipFill rotWithShape="1">
          <a:blip r:embed="rId4">
            <a:alphaModFix/>
          </a:blip>
          <a:srcRect/>
          <a:stretch/>
        </p:blipFill>
        <p:spPr>
          <a:xfrm>
            <a:off x="0" y="5510253"/>
            <a:ext cx="2505438" cy="608823"/>
          </a:xfrm>
          <a:prstGeom prst="rect">
            <a:avLst/>
          </a:prstGeom>
          <a:noFill/>
          <a:ln>
            <a:noFill/>
          </a:ln>
        </p:spPr>
      </p:pic>
      <p:sp>
        <p:nvSpPr>
          <p:cNvPr id="247" name="Shape 247"/>
          <p:cNvSpPr/>
          <p:nvPr/>
        </p:nvSpPr>
        <p:spPr>
          <a:xfrm>
            <a:off x="139925" y="1140616"/>
            <a:ext cx="7254788" cy="835612"/>
          </a:xfrm>
          <a:prstGeom prst="rect">
            <a:avLst/>
          </a:prstGeom>
          <a:noFill/>
          <a:ln>
            <a:noFill/>
          </a:ln>
        </p:spPr>
        <p:txBody>
          <a:bodyPr lIns="91425" tIns="45700" rIns="91425" bIns="45700" anchor="t" anchorCtr="0">
            <a:noAutofit/>
          </a:bodyPr>
          <a:lstStyle/>
          <a:p>
            <a:pPr marL="0" marR="0" lvl="0" indent="0" algn="l" rtl="0">
              <a:lnSpc>
                <a:spcPct val="115000"/>
              </a:lnSpc>
              <a:spcBef>
                <a:spcPts val="0"/>
              </a:spcBef>
              <a:spcAft>
                <a:spcPts val="0"/>
              </a:spcAft>
              <a:buClr>
                <a:schemeClr val="lt1"/>
              </a:buClr>
              <a:buSzPct val="25000"/>
              <a:buFont typeface="Arial"/>
              <a:buNone/>
            </a:pPr>
            <a:r>
              <a:rPr lang="en-CA" sz="1400" b="1" i="0" u="none" strike="noStrike" cap="none">
                <a:solidFill>
                  <a:schemeClr val="lt1"/>
                </a:solidFill>
                <a:latin typeface="Arial"/>
                <a:ea typeface="Arial"/>
                <a:cs typeface="Arial"/>
                <a:sym typeface="Arial"/>
              </a:rPr>
              <a:t>1.  Reduces or eliminates the need for individual accommodations</a:t>
            </a:r>
          </a:p>
          <a:p>
            <a:pPr marL="0" marR="0" lvl="0" indent="0" algn="l" rtl="0">
              <a:lnSpc>
                <a:spcPct val="115000"/>
              </a:lnSpc>
              <a:spcBef>
                <a:spcPts val="0"/>
              </a:spcBef>
              <a:spcAft>
                <a:spcPts val="0"/>
              </a:spcAft>
              <a:buClr>
                <a:srgbClr val="000000"/>
              </a:buClr>
              <a:buSzPct val="25000"/>
              <a:buFont typeface="Arial"/>
              <a:buNone/>
            </a:pPr>
            <a:r>
              <a:rPr lang="en-CA" sz="1400" b="0" i="0" u="none" strike="noStrike" cap="none">
                <a:solidFill>
                  <a:srgbClr val="000000"/>
                </a:solidFill>
                <a:latin typeface="Arial"/>
                <a:ea typeface="Arial"/>
                <a:cs typeface="Arial"/>
                <a:sym typeface="Arial"/>
              </a:rPr>
              <a:t>When a variety of options are provided for all students, it can help to reduce time and effort by instructors and students in making these special arrangements</a:t>
            </a:r>
          </a:p>
        </p:txBody>
      </p:sp>
      <p:sp>
        <p:nvSpPr>
          <p:cNvPr id="248" name="Shape 248"/>
          <p:cNvSpPr/>
          <p:nvPr/>
        </p:nvSpPr>
        <p:spPr>
          <a:xfrm>
            <a:off x="139925" y="2149505"/>
            <a:ext cx="6244972" cy="1083373"/>
          </a:xfrm>
          <a:prstGeom prst="rect">
            <a:avLst/>
          </a:prstGeom>
          <a:noFill/>
          <a:ln>
            <a:noFill/>
          </a:ln>
        </p:spPr>
        <p:txBody>
          <a:bodyPr lIns="91425" tIns="45700" rIns="91425" bIns="45700" anchor="t" anchorCtr="0">
            <a:noAutofit/>
          </a:bodyPr>
          <a:lstStyle/>
          <a:p>
            <a:pPr marL="0" marR="0" lvl="0" indent="0" algn="l" rtl="0">
              <a:lnSpc>
                <a:spcPct val="115000"/>
              </a:lnSpc>
              <a:spcBef>
                <a:spcPts val="0"/>
              </a:spcBef>
              <a:spcAft>
                <a:spcPts val="0"/>
              </a:spcAft>
              <a:buClr>
                <a:schemeClr val="lt1"/>
              </a:buClr>
              <a:buSzPct val="25000"/>
              <a:buFont typeface="Arial"/>
              <a:buNone/>
            </a:pPr>
            <a:r>
              <a:rPr lang="en-CA" sz="1400" b="1" i="0" u="none" strike="noStrike" cap="none">
                <a:solidFill>
                  <a:schemeClr val="lt1"/>
                </a:solidFill>
                <a:latin typeface="Arial"/>
                <a:ea typeface="Arial"/>
                <a:cs typeface="Arial"/>
                <a:sym typeface="Arial"/>
              </a:rPr>
              <a:t>2.  Can help focus attention on concrete and specific course outcomes</a:t>
            </a:r>
          </a:p>
          <a:p>
            <a:pPr marL="0" marR="0" lvl="0" indent="0" algn="l" rtl="0">
              <a:lnSpc>
                <a:spcPct val="115000"/>
              </a:lnSpc>
              <a:spcBef>
                <a:spcPts val="0"/>
              </a:spcBef>
              <a:spcAft>
                <a:spcPts val="0"/>
              </a:spcAft>
              <a:buClr>
                <a:srgbClr val="000000"/>
              </a:buClr>
              <a:buSzPct val="25000"/>
              <a:buFont typeface="Arial"/>
              <a:buNone/>
            </a:pPr>
            <a:r>
              <a:rPr lang="en-CA" sz="1400" b="0" i="0" u="none" strike="noStrike" cap="none">
                <a:solidFill>
                  <a:srgbClr val="000000"/>
                </a:solidFill>
                <a:latin typeface="Arial"/>
                <a:ea typeface="Arial"/>
                <a:cs typeface="Arial"/>
                <a:sym typeface="Arial"/>
              </a:rPr>
              <a:t>In order to provide increased flexibility in both course delivery, supports, and assessment, it is critical that instructors have a very clear understanding of the essential learning outcomes and objectives of their course</a:t>
            </a:r>
          </a:p>
        </p:txBody>
      </p:sp>
      <p:sp>
        <p:nvSpPr>
          <p:cNvPr id="249" name="Shape 249"/>
          <p:cNvSpPr/>
          <p:nvPr/>
        </p:nvSpPr>
        <p:spPr>
          <a:xfrm>
            <a:off x="139925" y="3466876"/>
            <a:ext cx="7803427" cy="1665071"/>
          </a:xfrm>
          <a:prstGeom prst="rect">
            <a:avLst/>
          </a:prstGeom>
          <a:noFill/>
          <a:ln>
            <a:noFill/>
          </a:ln>
        </p:spPr>
        <p:txBody>
          <a:bodyPr lIns="91425" tIns="45700" rIns="91425" bIns="45700" anchor="t" anchorCtr="0">
            <a:noAutofit/>
          </a:bodyPr>
          <a:lstStyle/>
          <a:p>
            <a:pPr marL="0" marR="0" lvl="0" indent="0" algn="l" rtl="0">
              <a:lnSpc>
                <a:spcPct val="115000"/>
              </a:lnSpc>
              <a:spcBef>
                <a:spcPts val="0"/>
              </a:spcBef>
              <a:spcAft>
                <a:spcPts val="0"/>
              </a:spcAft>
              <a:buClr>
                <a:schemeClr val="lt1"/>
              </a:buClr>
              <a:buSzPct val="25000"/>
              <a:buFont typeface="Arial"/>
              <a:buNone/>
            </a:pPr>
            <a:r>
              <a:rPr lang="en-CA" sz="1400" b="1" i="0" u="none" strike="noStrike" cap="none">
                <a:solidFill>
                  <a:schemeClr val="lt1"/>
                </a:solidFill>
                <a:latin typeface="Arial"/>
                <a:ea typeface="Arial"/>
                <a:cs typeface="Arial"/>
                <a:sym typeface="Arial"/>
              </a:rPr>
              <a:t>3.  Takes into account many types of diversity, not only differences related to a disability</a:t>
            </a:r>
          </a:p>
          <a:p>
            <a:pPr marL="0" marR="0" lvl="0" indent="0" algn="l" rtl="0">
              <a:lnSpc>
                <a:spcPct val="100000"/>
              </a:lnSpc>
              <a:spcBef>
                <a:spcPts val="0"/>
              </a:spcBef>
              <a:spcAft>
                <a:spcPts val="0"/>
              </a:spcAft>
              <a:buClr>
                <a:srgbClr val="000000"/>
              </a:buClr>
              <a:buSzPct val="25000"/>
              <a:buFont typeface="Arial"/>
              <a:buNone/>
            </a:pPr>
            <a:r>
              <a:rPr lang="en-CA" sz="1400" b="0" i="0" u="none" strike="noStrike" cap="none">
                <a:solidFill>
                  <a:srgbClr val="000000"/>
                </a:solidFill>
                <a:latin typeface="Arial"/>
                <a:ea typeface="Arial"/>
                <a:cs typeface="Arial"/>
                <a:sym typeface="Arial"/>
              </a:rPr>
              <a:t>Many other students also have characteristics that fall outside of what may be considered as the norm in the classroom. These could include:</a:t>
            </a:r>
          </a:p>
          <a:p>
            <a:pPr marL="285750" marR="0" lvl="0" indent="-285750" algn="l" rtl="0">
              <a:lnSpc>
                <a:spcPct val="100000"/>
              </a:lnSpc>
              <a:spcBef>
                <a:spcPts val="0"/>
              </a:spcBef>
              <a:spcAft>
                <a:spcPts val="0"/>
              </a:spcAft>
              <a:buClr>
                <a:srgbClr val="000000"/>
              </a:buClr>
              <a:buSzPct val="100000"/>
              <a:buFont typeface="Arial"/>
              <a:buChar char="•"/>
            </a:pPr>
            <a:r>
              <a:rPr lang="en-CA" sz="1400" b="0" i="0" u="none" strike="noStrike" cap="none">
                <a:solidFill>
                  <a:srgbClr val="000000"/>
                </a:solidFill>
                <a:latin typeface="Arial"/>
                <a:ea typeface="Arial"/>
                <a:cs typeface="Arial"/>
                <a:sym typeface="Arial"/>
              </a:rPr>
              <a:t>students with English as a second language or from different cultural backgrounds,</a:t>
            </a:r>
          </a:p>
          <a:p>
            <a:pPr marL="285750" marR="0" lvl="0" indent="-285750" algn="l" rtl="0">
              <a:lnSpc>
                <a:spcPct val="100000"/>
              </a:lnSpc>
              <a:spcBef>
                <a:spcPts val="0"/>
              </a:spcBef>
              <a:spcAft>
                <a:spcPts val="0"/>
              </a:spcAft>
              <a:buClr>
                <a:srgbClr val="000000"/>
              </a:buClr>
              <a:buSzPct val="100000"/>
              <a:buFont typeface="Arial"/>
              <a:buChar char="•"/>
            </a:pPr>
            <a:r>
              <a:rPr lang="en-CA" sz="1400" b="0" i="0" u="none" strike="noStrike" cap="none">
                <a:solidFill>
                  <a:srgbClr val="000000"/>
                </a:solidFill>
                <a:latin typeface="Arial"/>
                <a:ea typeface="Arial"/>
                <a:cs typeface="Arial"/>
                <a:sym typeface="Arial"/>
              </a:rPr>
              <a:t>students with varied educational histories, and</a:t>
            </a:r>
          </a:p>
          <a:p>
            <a:pPr marL="285750" marR="0" lvl="0" indent="-285750" algn="l" rtl="0">
              <a:lnSpc>
                <a:spcPct val="100000"/>
              </a:lnSpc>
              <a:spcBef>
                <a:spcPts val="0"/>
              </a:spcBef>
              <a:spcAft>
                <a:spcPts val="0"/>
              </a:spcAft>
              <a:buClr>
                <a:srgbClr val="000000"/>
              </a:buClr>
              <a:buSzPct val="100000"/>
              <a:buFont typeface="Arial"/>
              <a:buChar char="•"/>
            </a:pPr>
            <a:r>
              <a:rPr lang="en-CA" sz="1400" b="0" i="0" u="none" strike="noStrike" cap="none">
                <a:solidFill>
                  <a:srgbClr val="000000"/>
                </a:solidFill>
                <a:latin typeface="Arial"/>
                <a:ea typeface="Arial"/>
                <a:cs typeface="Arial"/>
                <a:sym typeface="Arial"/>
              </a:rPr>
              <a:t>students with a range of learning styles, strengths and weaknesses.</a:t>
            </a:r>
          </a:p>
          <a:p>
            <a:pPr marL="0" marR="0" lvl="0" indent="0" algn="l" rtl="0">
              <a:lnSpc>
                <a:spcPct val="115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sp>
        <p:nvSpPr>
          <p:cNvPr id="254" name="Shape 254"/>
          <p:cNvSpPr txBox="1">
            <a:spLocks noGrp="1"/>
          </p:cNvSpPr>
          <p:nvPr>
            <p:ph type="ctrTitle"/>
          </p:nvPr>
        </p:nvSpPr>
        <p:spPr>
          <a:xfrm>
            <a:off x="685800" y="2130425"/>
            <a:ext cx="7772400" cy="1470023"/>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Calibri"/>
              <a:buNone/>
            </a:pPr>
            <a:endParaRPr sz="4400" b="0" i="0" u="none" strike="noStrike" cap="none">
              <a:solidFill>
                <a:schemeClr val="dk1"/>
              </a:solidFill>
              <a:latin typeface="Calibri"/>
              <a:ea typeface="Calibri"/>
              <a:cs typeface="Calibri"/>
              <a:sym typeface="Calibri"/>
            </a:endParaRPr>
          </a:p>
        </p:txBody>
      </p:sp>
      <p:sp>
        <p:nvSpPr>
          <p:cNvPr id="255" name="Shape 255"/>
          <p:cNvSpPr txBox="1">
            <a:spLocks noGrp="1"/>
          </p:cNvSpPr>
          <p:nvPr>
            <p:ph type="subTitle" idx="1"/>
          </p:nvPr>
        </p:nvSpPr>
        <p:spPr>
          <a:xfrm>
            <a:off x="1371600" y="3886200"/>
            <a:ext cx="6400799" cy="1752600"/>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rgbClr val="888888"/>
              </a:buClr>
              <a:buSzPct val="25000"/>
              <a:buFont typeface="Arial"/>
              <a:buNone/>
            </a:pPr>
            <a:endParaRPr sz="3200" b="0" i="0" u="none" strike="noStrike" cap="none">
              <a:solidFill>
                <a:srgbClr val="888888"/>
              </a:solidFill>
              <a:latin typeface="Calibri"/>
              <a:ea typeface="Calibri"/>
              <a:cs typeface="Calibri"/>
              <a:sym typeface="Calibri"/>
            </a:endParaRPr>
          </a:p>
        </p:txBody>
      </p:sp>
      <p:pic>
        <p:nvPicPr>
          <p:cNvPr id="256" name="Shape 256" descr="School_PowerPointTemplate2.jpg"/>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257" name="Shape 257"/>
          <p:cNvSpPr/>
          <p:nvPr/>
        </p:nvSpPr>
        <p:spPr>
          <a:xfrm>
            <a:off x="188697" y="956729"/>
            <a:ext cx="8686800" cy="3808735"/>
          </a:xfrm>
          <a:prstGeom prst="rect">
            <a:avLst/>
          </a:prstGeom>
          <a:noFill/>
          <a:ln>
            <a:noFill/>
          </a:ln>
        </p:spPr>
        <p:txBody>
          <a:bodyPr lIns="91425" tIns="45700" rIns="91425" bIns="45700" anchor="t" anchorCtr="0">
            <a:noAutofit/>
          </a:bodyPr>
          <a:lstStyle/>
          <a:p>
            <a:pPr marL="0" marR="0" lvl="0" indent="0" algn="l" rtl="0">
              <a:lnSpc>
                <a:spcPct val="115000"/>
              </a:lnSpc>
              <a:spcBef>
                <a:spcPts val="0"/>
              </a:spcBef>
              <a:spcAft>
                <a:spcPts val="0"/>
              </a:spcAft>
              <a:buClr>
                <a:srgbClr val="000000"/>
              </a:buClr>
              <a:buFont typeface="Arial"/>
              <a:buNone/>
            </a:pPr>
            <a:endParaRPr sz="1800" b="1"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ct val="25000"/>
              <a:buFont typeface="Arial"/>
              <a:buNone/>
            </a:pPr>
            <a:r>
              <a:rPr lang="en-CA" sz="1800" b="0" i="0" u="none" strike="noStrike" cap="none">
                <a:solidFill>
                  <a:srgbClr val="000000"/>
                </a:solidFill>
                <a:latin typeface="Arial"/>
                <a:ea typeface="Arial"/>
                <a:cs typeface="Arial"/>
                <a:sym typeface="Arial"/>
              </a:rPr>
              <a:t>In this video Professor Doug Campbell describes how he moved to reflecting principles of Universal Design for assessing student learning in his classes. He now provides a variety of assessment options to all students in his class.</a:t>
            </a:r>
          </a:p>
          <a:p>
            <a:pPr marL="0" marR="0" lvl="0" indent="0" algn="l" rtl="0">
              <a:lnSpc>
                <a:spcPct val="100000"/>
              </a:lnSpc>
              <a:spcBef>
                <a:spcPts val="0"/>
              </a:spcBef>
              <a:spcAft>
                <a:spcPts val="0"/>
              </a:spcAft>
              <a:buClr>
                <a:srgbClr val="000000"/>
              </a:buClr>
              <a:buFont typeface="Arial"/>
              <a:buNone/>
            </a:pPr>
            <a:endParaRPr sz="18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Font typeface="Arial"/>
              <a:buNone/>
            </a:pPr>
            <a:endParaRPr sz="18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000000"/>
              </a:buClr>
              <a:buSzPct val="100000"/>
              <a:buFont typeface="Arial"/>
              <a:buChar char="•"/>
            </a:pPr>
            <a:r>
              <a:rPr lang="en-CA" sz="1800" b="0" i="0" u="sng" strike="noStrike" cap="none">
                <a:solidFill>
                  <a:schemeClr val="hlink"/>
                </a:solidFill>
                <a:latin typeface="Arial"/>
                <a:ea typeface="Arial"/>
                <a:cs typeface="Arial"/>
                <a:sym typeface="Arial"/>
                <a:hlinkClick r:id="rId4"/>
              </a:rPr>
              <a:t>https://www.youtube.com/watch?v=-hNrdtfchc8</a:t>
            </a:r>
            <a:r>
              <a:rPr lang="en-CA" sz="1800" b="0" i="0" u="none" strike="noStrike" cap="none">
                <a:solidFill>
                  <a:srgbClr val="000000"/>
                </a:solidFill>
                <a:latin typeface="Arial"/>
                <a:ea typeface="Arial"/>
                <a:cs typeface="Arial"/>
                <a:sym typeface="Arial"/>
              </a:rPr>
              <a:t> (4:21)</a:t>
            </a:r>
          </a:p>
        </p:txBody>
      </p:sp>
      <p:sp>
        <p:nvSpPr>
          <p:cNvPr id="258" name="Shape 258"/>
          <p:cNvSpPr txBox="1"/>
          <p:nvPr/>
        </p:nvSpPr>
        <p:spPr>
          <a:xfrm>
            <a:off x="-73588" y="0"/>
            <a:ext cx="8340745" cy="769441"/>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SzPct val="25000"/>
              <a:buFont typeface="Arial"/>
              <a:buNone/>
            </a:pPr>
            <a:r>
              <a:rPr lang="en-CA" sz="4400" b="1" i="0" u="none" strike="noStrike" cap="none">
                <a:solidFill>
                  <a:srgbClr val="000000"/>
                </a:solidFill>
                <a:latin typeface="Arial"/>
                <a:ea typeface="Arial"/>
                <a:cs typeface="Arial"/>
                <a:sym typeface="Arial"/>
              </a:rPr>
              <a:t>An example of UDL in practice</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pic>
        <p:nvPicPr>
          <p:cNvPr id="263" name="Shape 263" descr="School_PowerPointTemplate11.jpg"/>
          <p:cNvPicPr preferRelativeResize="0"/>
          <p:nvPr/>
        </p:nvPicPr>
        <p:blipFill rotWithShape="1">
          <a:blip r:embed="rId3">
            <a:alphaModFix/>
          </a:blip>
          <a:srcRect/>
          <a:stretch/>
        </p:blipFill>
        <p:spPr>
          <a:xfrm>
            <a:off x="0" y="10391"/>
            <a:ext cx="9144000" cy="6858000"/>
          </a:xfrm>
          <a:prstGeom prst="rect">
            <a:avLst/>
          </a:prstGeom>
          <a:noFill/>
          <a:ln>
            <a:noFill/>
          </a:ln>
        </p:spPr>
      </p:pic>
      <p:sp>
        <p:nvSpPr>
          <p:cNvPr id="264" name="Shape 264"/>
          <p:cNvSpPr/>
          <p:nvPr/>
        </p:nvSpPr>
        <p:spPr>
          <a:xfrm>
            <a:off x="-99509" y="-33561"/>
            <a:ext cx="9092679" cy="492122"/>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lt1"/>
              </a:buClr>
              <a:buSzPct val="25000"/>
              <a:buFont typeface="Arial"/>
              <a:buNone/>
            </a:pPr>
            <a:r>
              <a:rPr lang="en-CA" sz="4800" b="1" i="0" u="none" strike="noStrike" cap="none">
                <a:solidFill>
                  <a:schemeClr val="lt1"/>
                </a:solidFill>
                <a:latin typeface="Arial"/>
                <a:ea typeface="Arial"/>
                <a:cs typeface="Arial"/>
                <a:sym typeface="Arial"/>
              </a:rPr>
              <a:t>Implementing Universal Design for Learning</a:t>
            </a:r>
          </a:p>
        </p:txBody>
      </p:sp>
      <p:sp>
        <p:nvSpPr>
          <p:cNvPr id="265" name="Shape 265"/>
          <p:cNvSpPr txBox="1"/>
          <p:nvPr/>
        </p:nvSpPr>
        <p:spPr>
          <a:xfrm>
            <a:off x="355290" y="1585983"/>
            <a:ext cx="8433418" cy="4154983"/>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SzPct val="25000"/>
              <a:buFont typeface="Arial"/>
              <a:buNone/>
            </a:pPr>
            <a:r>
              <a:rPr lang="en-CA" sz="2400" b="0" i="0" u="none" strike="noStrike" cap="none">
                <a:solidFill>
                  <a:srgbClr val="000000"/>
                </a:solidFill>
                <a:latin typeface="Arial"/>
                <a:ea typeface="Arial"/>
                <a:cs typeface="Arial"/>
                <a:sym typeface="Arial"/>
              </a:rPr>
              <a:t>For over a decade, increasing attention has been paid to how ideas of Universal Design for Learning (UDL) can be implemented in practical terms in the classroom. Building from this research and experience, we will consider:</a:t>
            </a:r>
          </a:p>
          <a:p>
            <a:pPr marL="0" marR="0" lvl="0" indent="0" algn="l" rtl="0">
              <a:lnSpc>
                <a:spcPct val="100000"/>
              </a:lnSpc>
              <a:spcBef>
                <a:spcPts val="0"/>
              </a:spcBef>
              <a:spcAft>
                <a:spcPts val="0"/>
              </a:spcAft>
              <a:buClr>
                <a:srgbClr val="000000"/>
              </a:buClr>
              <a:buSzPct val="25000"/>
              <a:buFont typeface="Arial"/>
              <a:buNone/>
            </a:pPr>
            <a:r>
              <a:rPr lang="en-CA" sz="2400" b="0" i="0" u="none" strike="noStrike" cap="none">
                <a:solidFill>
                  <a:srgbClr val="000000"/>
                </a:solidFill>
                <a:latin typeface="Arial"/>
                <a:ea typeface="Arial"/>
                <a:cs typeface="Arial"/>
                <a:sym typeface="Arial"/>
              </a:rPr>
              <a:t> </a:t>
            </a:r>
          </a:p>
          <a:p>
            <a:pPr marL="342900" marR="0" lvl="0" indent="-342900" algn="l" rtl="0">
              <a:lnSpc>
                <a:spcPct val="100000"/>
              </a:lnSpc>
              <a:spcBef>
                <a:spcPts val="0"/>
              </a:spcBef>
              <a:spcAft>
                <a:spcPts val="0"/>
              </a:spcAft>
              <a:buClr>
                <a:srgbClr val="000000"/>
              </a:buClr>
              <a:buSzPct val="100000"/>
              <a:buFont typeface="Arial"/>
              <a:buChar char="•"/>
            </a:pPr>
            <a:r>
              <a:rPr lang="en-CA" sz="2400" b="0" i="0" u="none" strike="noStrike" cap="none">
                <a:solidFill>
                  <a:srgbClr val="000000"/>
                </a:solidFill>
                <a:latin typeface="Arial"/>
                <a:ea typeface="Arial"/>
                <a:cs typeface="Arial"/>
                <a:sym typeface="Arial"/>
              </a:rPr>
              <a:t>the important role of empathy in using UDL as an approach to teaching and learning</a:t>
            </a:r>
          </a:p>
          <a:p>
            <a:pPr marL="342900" marR="0" lvl="0" indent="-342900" algn="l" rtl="0">
              <a:lnSpc>
                <a:spcPct val="100000"/>
              </a:lnSpc>
              <a:spcBef>
                <a:spcPts val="0"/>
              </a:spcBef>
              <a:spcAft>
                <a:spcPts val="0"/>
              </a:spcAft>
              <a:buClr>
                <a:srgbClr val="000000"/>
              </a:buClr>
              <a:buSzPct val="100000"/>
              <a:buFont typeface="Arial"/>
              <a:buChar char="•"/>
            </a:pPr>
            <a:r>
              <a:rPr lang="en-CA" sz="2400" b="0" i="0" u="none" strike="noStrike" cap="none">
                <a:solidFill>
                  <a:srgbClr val="000000"/>
                </a:solidFill>
                <a:latin typeface="Arial"/>
                <a:ea typeface="Arial"/>
                <a:cs typeface="Arial"/>
                <a:sym typeface="Arial"/>
              </a:rPr>
              <a:t>the importance of clear course goals and outcomes in implementation of UDL</a:t>
            </a:r>
          </a:p>
          <a:p>
            <a:pPr marL="342900" marR="0" lvl="0" indent="-342900" algn="l" rtl="0">
              <a:lnSpc>
                <a:spcPct val="100000"/>
              </a:lnSpc>
              <a:spcBef>
                <a:spcPts val="0"/>
              </a:spcBef>
              <a:spcAft>
                <a:spcPts val="0"/>
              </a:spcAft>
              <a:buClr>
                <a:srgbClr val="000000"/>
              </a:buClr>
              <a:buSzPct val="100000"/>
              <a:buFont typeface="Arial"/>
              <a:buChar char="•"/>
            </a:pPr>
            <a:r>
              <a:rPr lang="en-CA" sz="2400" b="0" i="0" u="none" strike="noStrike" cap="none">
                <a:solidFill>
                  <a:srgbClr val="000000"/>
                </a:solidFill>
                <a:latin typeface="Arial"/>
                <a:ea typeface="Arial"/>
                <a:cs typeface="Arial"/>
                <a:sym typeface="Arial"/>
              </a:rPr>
              <a:t>3 Principles to guide implementation of UDL</a:t>
            </a:r>
          </a:p>
          <a:p>
            <a:pPr marL="0" marR="0" lvl="0" indent="0" algn="l" rtl="0">
              <a:lnSpc>
                <a:spcPct val="100000"/>
              </a:lnSpc>
              <a:spcBef>
                <a:spcPts val="0"/>
              </a:spcBef>
              <a:spcAft>
                <a:spcPts val="0"/>
              </a:spcAft>
              <a:buClr>
                <a:srgbClr val="000000"/>
              </a:buClr>
              <a:buFont typeface="Arial"/>
              <a:buNone/>
            </a:pPr>
            <a:endParaRPr sz="2400" b="0" i="0" u="none" strike="noStrike" cap="none">
              <a:solidFill>
                <a:srgbClr val="000000"/>
              </a:solidFill>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Shape 98"/>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Calibri"/>
              <a:buNone/>
            </a:pPr>
            <a:endParaRPr sz="4400" b="0" i="0" u="none" strike="noStrike" cap="none">
              <a:solidFill>
                <a:schemeClr val="dk1"/>
              </a:solidFill>
              <a:latin typeface="Calibri"/>
              <a:ea typeface="Calibri"/>
              <a:cs typeface="Calibri"/>
              <a:sym typeface="Calibri"/>
            </a:endParaRPr>
          </a:p>
        </p:txBody>
      </p:sp>
      <p:pic>
        <p:nvPicPr>
          <p:cNvPr id="99" name="Shape 99" descr="School_PowerPointTemplate11.jpg"/>
          <p:cNvPicPr preferRelativeResize="0">
            <a:picLocks noGrp="1"/>
          </p:cNvPicPr>
          <p:nvPr>
            <p:ph type="body" idx="1"/>
          </p:nvPr>
        </p:nvPicPr>
        <p:blipFill rotWithShape="1">
          <a:blip r:embed="rId3">
            <a:alphaModFix/>
          </a:blip>
          <a:srcRect/>
          <a:stretch/>
        </p:blipFill>
        <p:spPr>
          <a:xfrm>
            <a:off x="0" y="0"/>
            <a:ext cx="9144000" cy="6858000"/>
          </a:xfrm>
          <a:prstGeom prst="rect">
            <a:avLst/>
          </a:prstGeom>
          <a:noFill/>
          <a:ln>
            <a:noFill/>
          </a:ln>
        </p:spPr>
      </p:pic>
      <p:sp>
        <p:nvSpPr>
          <p:cNvPr id="100" name="Shape 100"/>
          <p:cNvSpPr txBox="1"/>
          <p:nvPr/>
        </p:nvSpPr>
        <p:spPr>
          <a:xfrm>
            <a:off x="-1710740" y="156285"/>
            <a:ext cx="7326000" cy="646200"/>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chemeClr val="dk1"/>
              </a:buClr>
              <a:buSzPct val="25000"/>
              <a:buFont typeface="Calibri"/>
              <a:buNone/>
            </a:pPr>
            <a:r>
              <a:rPr lang="en-CA" sz="4800" b="1">
                <a:solidFill>
                  <a:schemeClr val="dk1"/>
                </a:solidFill>
                <a:latin typeface="Calibri"/>
                <a:ea typeface="Calibri"/>
                <a:cs typeface="Calibri"/>
                <a:sym typeface="Calibri"/>
              </a:rPr>
              <a:t>Objectives</a:t>
            </a:r>
          </a:p>
        </p:txBody>
      </p:sp>
      <p:sp>
        <p:nvSpPr>
          <p:cNvPr id="101" name="Shape 101"/>
          <p:cNvSpPr txBox="1"/>
          <p:nvPr/>
        </p:nvSpPr>
        <p:spPr>
          <a:xfrm>
            <a:off x="152401" y="920967"/>
            <a:ext cx="9166500" cy="4401300"/>
          </a:xfrm>
          <a:prstGeom prst="rect">
            <a:avLst/>
          </a:prstGeom>
          <a:noFill/>
          <a:ln>
            <a:noFill/>
          </a:ln>
        </p:spPr>
        <p:txBody>
          <a:bodyPr lIns="91425" tIns="45700" rIns="91425" bIns="45700" anchor="t" anchorCtr="0">
            <a:noAutofit/>
          </a:bodyPr>
          <a:lstStyle/>
          <a:p>
            <a:pPr marL="457200" marR="0" lvl="0" indent="-381000" algn="l" rtl="0">
              <a:lnSpc>
                <a:spcPct val="100000"/>
              </a:lnSpc>
              <a:spcBef>
                <a:spcPts val="0"/>
              </a:spcBef>
              <a:spcAft>
                <a:spcPts val="0"/>
              </a:spcAft>
              <a:buClr>
                <a:schemeClr val="lt1"/>
              </a:buClr>
              <a:buSzPct val="100000"/>
              <a:buChar char="-"/>
            </a:pPr>
            <a:r>
              <a:rPr lang="en-CA" sz="2400" b="1" dirty="0">
                <a:solidFill>
                  <a:schemeClr val="lt1"/>
                </a:solidFill>
              </a:rPr>
              <a:t>Consider how you can recognize and respond to diverse learning styles and abilities in your classroom</a:t>
            </a:r>
          </a:p>
          <a:p>
            <a:pPr marL="457200" marR="0" lvl="0" indent="-381000" algn="l" rtl="0">
              <a:lnSpc>
                <a:spcPct val="100000"/>
              </a:lnSpc>
              <a:spcBef>
                <a:spcPts val="0"/>
              </a:spcBef>
              <a:spcAft>
                <a:spcPts val="0"/>
              </a:spcAft>
              <a:buClr>
                <a:schemeClr val="lt1"/>
              </a:buClr>
              <a:buSzPct val="100000"/>
              <a:buChar char="-"/>
            </a:pPr>
            <a:r>
              <a:rPr lang="en-CA" sz="2400" b="1" dirty="0">
                <a:solidFill>
                  <a:schemeClr val="lt1"/>
                </a:solidFill>
              </a:rPr>
              <a:t>Apply practical tools that allow you to assess your learning environment for accessibility for a wide range of learners</a:t>
            </a:r>
          </a:p>
          <a:p>
            <a:pPr marL="457200" marR="0" lvl="0" indent="-381000" algn="l" rtl="0">
              <a:lnSpc>
                <a:spcPct val="100000"/>
              </a:lnSpc>
              <a:spcBef>
                <a:spcPts val="0"/>
              </a:spcBef>
              <a:spcAft>
                <a:spcPts val="0"/>
              </a:spcAft>
              <a:buClr>
                <a:schemeClr val="lt1"/>
              </a:buClr>
              <a:buSzPct val="100000"/>
              <a:buChar char="-"/>
            </a:pPr>
            <a:r>
              <a:rPr lang="en-CA" sz="2400" b="1" dirty="0">
                <a:solidFill>
                  <a:schemeClr val="lt1"/>
                </a:solidFill>
              </a:rPr>
              <a:t>Learn about Universal Design for Learning and how the principles of UDL have practical application in the classroom</a:t>
            </a:r>
          </a:p>
          <a:p>
            <a:pPr marL="457200" marR="0" lvl="0" indent="-381000" algn="l" rtl="0">
              <a:lnSpc>
                <a:spcPct val="100000"/>
              </a:lnSpc>
              <a:spcBef>
                <a:spcPts val="0"/>
              </a:spcBef>
              <a:spcAft>
                <a:spcPts val="0"/>
              </a:spcAft>
              <a:buClr>
                <a:schemeClr val="lt1"/>
              </a:buClr>
              <a:buSzPct val="100000"/>
              <a:buChar char="-"/>
            </a:pPr>
            <a:r>
              <a:rPr lang="en-CA" sz="2400" b="1" dirty="0">
                <a:solidFill>
                  <a:schemeClr val="lt1"/>
                </a:solidFill>
              </a:rPr>
              <a:t>Have an opportunity to discuss these approaches with fellow workshop participants</a:t>
            </a:r>
          </a:p>
        </p:txBody>
      </p:sp>
      <p:pic>
        <p:nvPicPr>
          <p:cNvPr id="102" name="Shape 102"/>
          <p:cNvPicPr preferRelativeResize="0"/>
          <p:nvPr/>
        </p:nvPicPr>
        <p:blipFill rotWithShape="1">
          <a:blip r:embed="rId4">
            <a:alphaModFix/>
          </a:blip>
          <a:srcRect/>
          <a:stretch/>
        </p:blipFill>
        <p:spPr>
          <a:xfrm>
            <a:off x="8223032" y="0"/>
            <a:ext cx="921000" cy="9210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sp>
        <p:nvSpPr>
          <p:cNvPr id="270" name="Shape 270"/>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Calibri"/>
              <a:buNone/>
            </a:pPr>
            <a:endParaRPr sz="4400" b="0" i="0" u="none" strike="noStrike" cap="none">
              <a:solidFill>
                <a:schemeClr val="dk1"/>
              </a:solidFill>
              <a:latin typeface="Calibri"/>
              <a:ea typeface="Calibri"/>
              <a:cs typeface="Calibri"/>
              <a:sym typeface="Calibri"/>
            </a:endParaRPr>
          </a:p>
        </p:txBody>
      </p:sp>
      <p:pic>
        <p:nvPicPr>
          <p:cNvPr id="271" name="Shape 271" descr="School_PowerPointTemplate11.jpg"/>
          <p:cNvPicPr preferRelativeResize="0">
            <a:picLocks noGrp="1"/>
          </p:cNvPicPr>
          <p:nvPr>
            <p:ph type="body" idx="1"/>
          </p:nvPr>
        </p:nvPicPr>
        <p:blipFill rotWithShape="1">
          <a:blip r:embed="rId3">
            <a:alphaModFix/>
          </a:blip>
          <a:srcRect/>
          <a:stretch/>
        </p:blipFill>
        <p:spPr>
          <a:xfrm>
            <a:off x="0" y="10391"/>
            <a:ext cx="9144000" cy="6858000"/>
          </a:xfrm>
          <a:prstGeom prst="rect">
            <a:avLst/>
          </a:prstGeom>
          <a:noFill/>
          <a:ln>
            <a:noFill/>
          </a:ln>
        </p:spPr>
      </p:pic>
      <p:sp>
        <p:nvSpPr>
          <p:cNvPr id="272" name="Shape 272"/>
          <p:cNvSpPr/>
          <p:nvPr/>
        </p:nvSpPr>
        <p:spPr>
          <a:xfrm>
            <a:off x="177875" y="866950"/>
            <a:ext cx="8739000" cy="3826800"/>
          </a:xfrm>
          <a:prstGeom prst="rect">
            <a:avLst/>
          </a:prstGeom>
          <a:noFill/>
          <a:ln>
            <a:noFill/>
          </a:ln>
        </p:spPr>
        <p:txBody>
          <a:bodyPr lIns="91425" tIns="45700" rIns="91425" bIns="45700" anchor="t" anchorCtr="0">
            <a:noAutofit/>
          </a:bodyPr>
          <a:lstStyle/>
          <a:p>
            <a:pPr marL="342900" marR="0" lvl="0" indent="-342900" algn="l" rtl="0">
              <a:lnSpc>
                <a:spcPct val="115000"/>
              </a:lnSpc>
              <a:spcBef>
                <a:spcPts val="0"/>
              </a:spcBef>
              <a:spcAft>
                <a:spcPts val="0"/>
              </a:spcAft>
              <a:buClr>
                <a:schemeClr val="dk1"/>
              </a:buClr>
              <a:buSzPct val="100000"/>
              <a:buFont typeface="Arial"/>
              <a:buChar char="•"/>
            </a:pPr>
            <a:r>
              <a:rPr lang="en-CA" sz="1800" b="1" i="0" u="none" strike="noStrike" cap="none">
                <a:solidFill>
                  <a:srgbClr val="000000"/>
                </a:solidFill>
                <a:latin typeface="Arial"/>
                <a:ea typeface="Arial"/>
                <a:cs typeface="Arial"/>
                <a:sym typeface="Arial"/>
              </a:rPr>
              <a:t>Empathy</a:t>
            </a:r>
            <a:r>
              <a:rPr lang="en-CA" sz="1800" b="0" i="0" u="none" strike="noStrike" cap="none">
                <a:solidFill>
                  <a:srgbClr val="000000"/>
                </a:solidFill>
                <a:latin typeface="Arial"/>
                <a:ea typeface="Arial"/>
                <a:cs typeface="Arial"/>
                <a:sym typeface="Arial"/>
              </a:rPr>
              <a:t> refers to the act of trying to understand another person’s perspective or experience. It involves considering what it would be like </a:t>
            </a:r>
            <a:r>
              <a:rPr lang="en-CA" sz="1800" b="0" i="1" u="none" strike="noStrike" cap="none">
                <a:solidFill>
                  <a:srgbClr val="000000"/>
                </a:solidFill>
                <a:latin typeface="Arial"/>
                <a:ea typeface="Arial"/>
                <a:cs typeface="Arial"/>
                <a:sym typeface="Arial"/>
              </a:rPr>
              <a:t>to be</a:t>
            </a:r>
            <a:r>
              <a:rPr lang="en-CA" sz="1800" b="0" i="0" u="none" strike="noStrike" cap="none">
                <a:solidFill>
                  <a:srgbClr val="000000"/>
                </a:solidFill>
                <a:latin typeface="Arial"/>
                <a:ea typeface="Arial"/>
                <a:cs typeface="Arial"/>
                <a:sym typeface="Arial"/>
              </a:rPr>
              <a:t> in another person’s place, or in a sense, to be another person.</a:t>
            </a:r>
          </a:p>
          <a:p>
            <a:pPr marL="285750" marR="0" lvl="0" indent="-285750" algn="l" rtl="0">
              <a:lnSpc>
                <a:spcPct val="115000"/>
              </a:lnSpc>
              <a:spcBef>
                <a:spcPts val="0"/>
              </a:spcBef>
              <a:spcAft>
                <a:spcPts val="0"/>
              </a:spcAft>
              <a:buClr>
                <a:srgbClr val="000000"/>
              </a:buClr>
              <a:buSzPct val="100000"/>
              <a:buFont typeface="Arial"/>
              <a:buChar char="•"/>
            </a:pPr>
            <a:r>
              <a:rPr lang="en-CA" sz="1800" b="0" i="0" u="none" strike="noStrike" cap="none">
                <a:solidFill>
                  <a:srgbClr val="000000"/>
                </a:solidFill>
                <a:latin typeface="Arial"/>
                <a:ea typeface="Arial"/>
                <a:cs typeface="Arial"/>
                <a:sym typeface="Arial"/>
              </a:rPr>
              <a:t>instructor’s interactions with students and their attitude towards their diverse needs, was more impactful to students than any other accommodation or support. </a:t>
            </a:r>
          </a:p>
          <a:p>
            <a:pPr marL="285750" marR="0" lvl="0" indent="-285750" algn="l" rtl="0">
              <a:lnSpc>
                <a:spcPct val="115000"/>
              </a:lnSpc>
              <a:spcBef>
                <a:spcPts val="0"/>
              </a:spcBef>
              <a:spcAft>
                <a:spcPts val="0"/>
              </a:spcAft>
              <a:buClr>
                <a:srgbClr val="000000"/>
              </a:buClr>
              <a:buSzPct val="100000"/>
              <a:buFont typeface="Arial"/>
              <a:buChar char="•"/>
            </a:pPr>
            <a:r>
              <a:rPr lang="en-CA" sz="1800" b="0" i="0" u="none" strike="noStrike" cap="none">
                <a:solidFill>
                  <a:srgbClr val="000000"/>
                </a:solidFill>
                <a:latin typeface="Arial"/>
                <a:ea typeface="Arial"/>
                <a:cs typeface="Arial"/>
                <a:sym typeface="Arial"/>
              </a:rPr>
              <a:t>When students felt that their instructors were:</a:t>
            </a:r>
          </a:p>
          <a:p>
            <a:pPr marL="914400" marR="0" lvl="1" indent="-342900" algn="l" rtl="0">
              <a:lnSpc>
                <a:spcPct val="115000"/>
              </a:lnSpc>
              <a:spcBef>
                <a:spcPts val="0"/>
              </a:spcBef>
              <a:spcAft>
                <a:spcPts val="0"/>
              </a:spcAft>
              <a:buClr>
                <a:srgbClr val="000000"/>
              </a:buClr>
              <a:buSzPct val="100000"/>
              <a:buFont typeface="Arial"/>
            </a:pPr>
            <a:r>
              <a:rPr lang="en-CA" sz="1800" b="0" i="0" u="none" strike="noStrike" cap="none">
                <a:solidFill>
                  <a:srgbClr val="000000"/>
                </a:solidFill>
                <a:latin typeface="Arial"/>
                <a:ea typeface="Arial"/>
                <a:cs typeface="Arial"/>
                <a:sym typeface="Arial"/>
              </a:rPr>
              <a:t> approachable,</a:t>
            </a:r>
          </a:p>
          <a:p>
            <a:pPr marL="914400" marR="0" lvl="1" indent="-342900" algn="l" rtl="0">
              <a:lnSpc>
                <a:spcPct val="100000"/>
              </a:lnSpc>
              <a:spcBef>
                <a:spcPts val="0"/>
              </a:spcBef>
              <a:spcAft>
                <a:spcPts val="0"/>
              </a:spcAft>
              <a:buClr>
                <a:srgbClr val="000000"/>
              </a:buClr>
              <a:buSzPct val="100000"/>
              <a:buFont typeface="Noto Sans Symbols"/>
            </a:pPr>
            <a:r>
              <a:rPr lang="en-CA" sz="1800" b="0" i="0" u="none" strike="noStrike" cap="none">
                <a:solidFill>
                  <a:srgbClr val="000000"/>
                </a:solidFill>
                <a:latin typeface="Arial"/>
                <a:ea typeface="Arial"/>
                <a:cs typeface="Arial"/>
                <a:sym typeface="Arial"/>
              </a:rPr>
              <a:t>viewed accommodation as a regular part of classroom practice, and</a:t>
            </a:r>
          </a:p>
          <a:p>
            <a:pPr marL="914400" marR="0" lvl="1" indent="-342900" algn="l" rtl="0">
              <a:lnSpc>
                <a:spcPct val="100000"/>
              </a:lnSpc>
              <a:spcBef>
                <a:spcPts val="0"/>
              </a:spcBef>
              <a:spcAft>
                <a:spcPts val="0"/>
              </a:spcAft>
              <a:buClr>
                <a:srgbClr val="000000"/>
              </a:buClr>
              <a:buSzPct val="100000"/>
              <a:buFont typeface="Noto Sans Symbols"/>
            </a:pPr>
            <a:r>
              <a:rPr lang="en-CA" sz="1800" b="0" i="0" u="none" strike="noStrike" cap="none">
                <a:solidFill>
                  <a:srgbClr val="000000"/>
                </a:solidFill>
                <a:latin typeface="Arial"/>
                <a:ea typeface="Arial"/>
                <a:cs typeface="Arial"/>
                <a:sym typeface="Arial"/>
              </a:rPr>
              <a:t>viewed student learning and success as a central focus in this regard,</a:t>
            </a:r>
          </a:p>
          <a:p>
            <a:pPr marL="0" marR="0" lvl="0" indent="0" algn="l" rtl="0">
              <a:lnSpc>
                <a:spcPct val="100000"/>
              </a:lnSpc>
              <a:spcBef>
                <a:spcPts val="0"/>
              </a:spcBef>
              <a:spcAft>
                <a:spcPts val="0"/>
              </a:spcAft>
              <a:buNone/>
            </a:pPr>
            <a:r>
              <a:rPr lang="en-CA" sz="1800" b="0" i="0" u="none" strike="noStrike" cap="none">
                <a:solidFill>
                  <a:srgbClr val="000000"/>
                </a:solidFill>
                <a:latin typeface="Arial"/>
                <a:ea typeface="Arial"/>
                <a:cs typeface="Arial"/>
                <a:sym typeface="Arial"/>
              </a:rPr>
              <a:t>students were more likely to seek support, and to feel a part of the classroom                                  community.</a:t>
            </a:r>
          </a:p>
        </p:txBody>
      </p:sp>
      <p:sp>
        <p:nvSpPr>
          <p:cNvPr id="273" name="Shape 273"/>
          <p:cNvSpPr txBox="1"/>
          <p:nvPr/>
        </p:nvSpPr>
        <p:spPr>
          <a:xfrm>
            <a:off x="-98692" y="0"/>
            <a:ext cx="7032694" cy="830996"/>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lt1"/>
              </a:buClr>
              <a:buSzPct val="25000"/>
              <a:buFont typeface="Arial"/>
              <a:buNone/>
            </a:pPr>
            <a:r>
              <a:rPr lang="en-CA" sz="4800" b="1" i="0" u="none" strike="noStrike" cap="none">
                <a:solidFill>
                  <a:schemeClr val="lt1"/>
                </a:solidFill>
                <a:latin typeface="Arial"/>
                <a:ea typeface="Arial"/>
                <a:cs typeface="Arial"/>
                <a:sym typeface="Arial"/>
              </a:rPr>
              <a:t>Importance of Empathy</a:t>
            </a:r>
          </a:p>
        </p:txBody>
      </p:sp>
      <p:sp>
        <p:nvSpPr>
          <p:cNvPr id="274" name="Shape 274"/>
          <p:cNvSpPr txBox="1"/>
          <p:nvPr/>
        </p:nvSpPr>
        <p:spPr>
          <a:xfrm>
            <a:off x="177866" y="4630396"/>
            <a:ext cx="8074500" cy="9540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SzPct val="25000"/>
              <a:buFont typeface="Arial"/>
              <a:buNone/>
            </a:pPr>
            <a:r>
              <a:rPr lang="en-CA" sz="1400" b="1" i="0" u="none" strike="noStrike" cap="none">
                <a:solidFill>
                  <a:srgbClr val="000000"/>
                </a:solidFill>
                <a:latin typeface="Arial"/>
                <a:ea typeface="Arial"/>
                <a:cs typeface="Arial"/>
                <a:sym typeface="Arial"/>
              </a:rPr>
              <a:t>Video of instructor modeling Empathy and Understanding in working with diverse students.  </a:t>
            </a:r>
          </a:p>
          <a:p>
            <a:pPr marL="0" marR="0" lvl="0" indent="0" algn="l" rtl="0">
              <a:lnSpc>
                <a:spcPct val="100000"/>
              </a:lnSpc>
              <a:spcBef>
                <a:spcPts val="0"/>
              </a:spcBef>
              <a:spcAft>
                <a:spcPts val="0"/>
              </a:spcAft>
              <a:buClr>
                <a:srgbClr val="000000"/>
              </a:buClr>
              <a:buSzPct val="25000"/>
              <a:buFont typeface="Arial"/>
              <a:buNone/>
            </a:pPr>
            <a:r>
              <a:rPr lang="en-CA" sz="1400" b="0" i="0" u="none" strike="noStrike" cap="none">
                <a:solidFill>
                  <a:srgbClr val="000000"/>
                </a:solidFill>
                <a:latin typeface="Arial"/>
                <a:ea typeface="Arial"/>
                <a:cs typeface="Arial"/>
                <a:sym typeface="Arial"/>
              </a:rPr>
              <a:t>As you watch this video, consider what climate this likely created in her class.</a:t>
            </a:r>
          </a:p>
          <a:p>
            <a:pPr marL="0" marR="0" lvl="0" indent="0" algn="l" rtl="0">
              <a:lnSpc>
                <a:spcPct val="100000"/>
              </a:lnSpc>
              <a:spcBef>
                <a:spcPts val="0"/>
              </a:spcBef>
              <a:spcAft>
                <a:spcPts val="0"/>
              </a:spcAft>
              <a:buClr>
                <a:srgbClr val="000000"/>
              </a:buClr>
              <a:buSzPct val="25000"/>
              <a:buFont typeface="Arial"/>
              <a:buNone/>
            </a:pPr>
            <a:r>
              <a:rPr lang="en-CA" sz="1400" b="0" i="0" u="sng" strike="noStrike" cap="none">
                <a:solidFill>
                  <a:schemeClr val="hlink"/>
                </a:solidFill>
                <a:latin typeface="Arial"/>
                <a:ea typeface="Arial"/>
                <a:cs typeface="Arial"/>
                <a:sym typeface="Arial"/>
                <a:hlinkClick r:id="rId4"/>
              </a:rPr>
              <a:t>http://www2.unb.ca/alc/modules/learning-disabilities/video.html</a:t>
            </a:r>
            <a:r>
              <a:rPr lang="en-CA" sz="1400" b="0" i="0" u="none" strike="noStrike" cap="none">
                <a:solidFill>
                  <a:srgbClr val="000000"/>
                </a:solidFill>
                <a:latin typeface="Arial"/>
                <a:ea typeface="Arial"/>
                <a:cs typeface="Arial"/>
                <a:sym typeface="Arial"/>
              </a:rPr>
              <a:t> (8:22)</a:t>
            </a:r>
          </a:p>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78"/>
        <p:cNvGrpSpPr/>
        <p:nvPr/>
      </p:nvGrpSpPr>
      <p:grpSpPr>
        <a:xfrm>
          <a:off x="0" y="0"/>
          <a:ext cx="0" cy="0"/>
          <a:chOff x="0" y="0"/>
          <a:chExt cx="0" cy="0"/>
        </a:xfrm>
      </p:grpSpPr>
      <p:sp>
        <p:nvSpPr>
          <p:cNvPr id="279" name="Shape 279"/>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Calibri"/>
              <a:buNone/>
            </a:pPr>
            <a:endParaRPr sz="4400" b="0" i="0" u="none" strike="noStrike" cap="none">
              <a:solidFill>
                <a:schemeClr val="dk1"/>
              </a:solidFill>
              <a:latin typeface="Calibri"/>
              <a:ea typeface="Calibri"/>
              <a:cs typeface="Calibri"/>
              <a:sym typeface="Calibri"/>
            </a:endParaRPr>
          </a:p>
        </p:txBody>
      </p:sp>
      <p:pic>
        <p:nvPicPr>
          <p:cNvPr id="280" name="Shape 280" descr="School_PowerPointTemplate11.jpg"/>
          <p:cNvPicPr preferRelativeResize="0">
            <a:picLocks noGrp="1"/>
          </p:cNvPicPr>
          <p:nvPr>
            <p:ph type="body" idx="1"/>
          </p:nvPr>
        </p:nvPicPr>
        <p:blipFill rotWithShape="1">
          <a:blip r:embed="rId3">
            <a:alphaModFix/>
          </a:blip>
          <a:srcRect/>
          <a:stretch/>
        </p:blipFill>
        <p:spPr>
          <a:xfrm>
            <a:off x="0" y="0"/>
            <a:ext cx="9144000" cy="6858000"/>
          </a:xfrm>
          <a:prstGeom prst="rect">
            <a:avLst/>
          </a:prstGeom>
          <a:noFill/>
          <a:ln>
            <a:noFill/>
          </a:ln>
        </p:spPr>
      </p:pic>
      <p:sp>
        <p:nvSpPr>
          <p:cNvPr id="281" name="Shape 281"/>
          <p:cNvSpPr/>
          <p:nvPr/>
        </p:nvSpPr>
        <p:spPr>
          <a:xfrm>
            <a:off x="609600" y="846137"/>
            <a:ext cx="8305799" cy="2215991"/>
          </a:xfrm>
          <a:prstGeom prst="rect">
            <a:avLst/>
          </a:prstGeom>
          <a:noFill/>
          <a:ln>
            <a:noFill/>
          </a:ln>
        </p:spPr>
        <p:txBody>
          <a:bodyPr lIns="91425" tIns="45700" rIns="91425" bIns="45700" anchor="t" anchorCtr="0">
            <a:noAutofit/>
          </a:bodyPr>
          <a:lstStyle/>
          <a:p>
            <a:pPr marL="0" marR="0" lvl="0" indent="0" algn="l" rtl="0">
              <a:lnSpc>
                <a:spcPct val="115000"/>
              </a:lnSpc>
              <a:spcBef>
                <a:spcPts val="0"/>
              </a:spcBef>
              <a:spcAft>
                <a:spcPts val="0"/>
              </a:spcAft>
              <a:buClr>
                <a:srgbClr val="000000"/>
              </a:buClr>
              <a:buSzPct val="25000"/>
              <a:buFont typeface="Arial"/>
              <a:buNone/>
            </a:pPr>
            <a:r>
              <a:rPr lang="en-CA" sz="2400" b="0" i="0" u="none" strike="noStrike" cap="none">
                <a:solidFill>
                  <a:srgbClr val="000000"/>
                </a:solidFill>
                <a:latin typeface="Arial"/>
                <a:ea typeface="Arial"/>
                <a:cs typeface="Arial"/>
                <a:sym typeface="Arial"/>
              </a:rPr>
              <a:t> </a:t>
            </a:r>
          </a:p>
          <a:p>
            <a:pPr marL="0" marR="0" lvl="0" indent="0" algn="l" rtl="0">
              <a:lnSpc>
                <a:spcPct val="115000"/>
              </a:lnSpc>
              <a:spcBef>
                <a:spcPts val="0"/>
              </a:spcBef>
              <a:spcAft>
                <a:spcPts val="0"/>
              </a:spcAft>
              <a:buClr>
                <a:srgbClr val="000000"/>
              </a:buClr>
              <a:buSzPct val="25000"/>
              <a:buFont typeface="Arial"/>
              <a:buNone/>
            </a:pPr>
            <a:r>
              <a:rPr lang="en-CA" sz="2400" b="0" i="0" u="none" strike="noStrike" cap="none">
                <a:solidFill>
                  <a:srgbClr val="000000"/>
                </a:solidFill>
                <a:latin typeface="Arial"/>
                <a:ea typeface="Arial"/>
                <a:cs typeface="Arial"/>
                <a:sym typeface="Arial"/>
              </a:rPr>
              <a:t>Before working to apply the principles of UDL in your classroom, it is essential that you have a clear and concrete understanding of your course goals.</a:t>
            </a:r>
          </a:p>
          <a:p>
            <a:pPr marL="0" marR="0" lvl="0" indent="0" algn="l" rtl="0">
              <a:lnSpc>
                <a:spcPct val="115000"/>
              </a:lnSpc>
              <a:spcBef>
                <a:spcPts val="0"/>
              </a:spcBef>
              <a:spcAft>
                <a:spcPts val="0"/>
              </a:spcAft>
              <a:buClr>
                <a:srgbClr val="000000"/>
              </a:buClr>
              <a:buSzPct val="25000"/>
              <a:buFont typeface="Arial"/>
              <a:buNone/>
            </a:pPr>
            <a:r>
              <a:rPr lang="en-CA" sz="2400" b="0" i="0" u="none" strike="noStrike" cap="none">
                <a:solidFill>
                  <a:srgbClr val="000000"/>
                </a:solidFill>
                <a:latin typeface="Arial"/>
                <a:ea typeface="Arial"/>
                <a:cs typeface="Arial"/>
                <a:sym typeface="Arial"/>
              </a:rPr>
              <a:t> </a:t>
            </a:r>
          </a:p>
          <a:p>
            <a:pPr marL="342900" marR="0" lvl="0" indent="-342900" algn="l" rtl="0">
              <a:lnSpc>
                <a:spcPct val="100000"/>
              </a:lnSpc>
              <a:spcBef>
                <a:spcPts val="0"/>
              </a:spcBef>
              <a:spcAft>
                <a:spcPts val="0"/>
              </a:spcAft>
              <a:buClr>
                <a:srgbClr val="000000"/>
              </a:buClr>
              <a:buSzPct val="100000"/>
              <a:buFont typeface="Arial"/>
              <a:buChar char="●"/>
            </a:pPr>
            <a:r>
              <a:rPr lang="en-CA" sz="2400" b="0" i="0" u="none" strike="noStrike" cap="none">
                <a:solidFill>
                  <a:srgbClr val="000000"/>
                </a:solidFill>
                <a:latin typeface="Arial"/>
                <a:ea typeface="Arial"/>
                <a:cs typeface="Arial"/>
                <a:sym typeface="Arial"/>
              </a:rPr>
              <a:t>What are the essential learning outcomes of your course?</a:t>
            </a:r>
          </a:p>
          <a:p>
            <a:pPr marL="342900" marR="0" lvl="0" indent="-342900" algn="l" rtl="0">
              <a:lnSpc>
                <a:spcPct val="100000"/>
              </a:lnSpc>
              <a:spcBef>
                <a:spcPts val="0"/>
              </a:spcBef>
              <a:spcAft>
                <a:spcPts val="0"/>
              </a:spcAft>
              <a:buClr>
                <a:srgbClr val="000000"/>
              </a:buClr>
              <a:buSzPct val="100000"/>
              <a:buFont typeface="Arial"/>
              <a:buChar char="●"/>
            </a:pPr>
            <a:r>
              <a:rPr lang="en-CA" sz="2400" b="0" i="0" u="none" strike="noStrike" cap="none">
                <a:solidFill>
                  <a:srgbClr val="000000"/>
                </a:solidFill>
                <a:latin typeface="Arial"/>
                <a:ea typeface="Arial"/>
                <a:cs typeface="Arial"/>
                <a:sym typeface="Arial"/>
              </a:rPr>
              <a:t>What skills and competencies will students be required to demonstrate at the end of the course? What knowledge will they be required to have in their heads?</a:t>
            </a:r>
          </a:p>
          <a:p>
            <a:pPr marL="342900" marR="0" lvl="0" indent="-342900" algn="l" rtl="0">
              <a:lnSpc>
                <a:spcPct val="100000"/>
              </a:lnSpc>
              <a:spcBef>
                <a:spcPts val="0"/>
              </a:spcBef>
              <a:spcAft>
                <a:spcPts val="0"/>
              </a:spcAft>
              <a:buClr>
                <a:srgbClr val="000000"/>
              </a:buClr>
              <a:buSzPct val="100000"/>
              <a:buFont typeface="Arial"/>
              <a:buChar char="●"/>
            </a:pPr>
            <a:r>
              <a:rPr lang="en-CA" sz="2400" b="0" i="0" u="none" strike="noStrike" cap="none">
                <a:solidFill>
                  <a:srgbClr val="000000"/>
                </a:solidFill>
                <a:latin typeface="Arial"/>
                <a:ea typeface="Arial"/>
                <a:cs typeface="Arial"/>
                <a:sym typeface="Arial"/>
              </a:rPr>
              <a:t>What knowledge will they be required to know how to access?</a:t>
            </a:r>
          </a:p>
          <a:p>
            <a:pPr marL="0" marR="0" lvl="0" indent="0" algn="l" rtl="0">
              <a:lnSpc>
                <a:spcPct val="115000"/>
              </a:lnSpc>
              <a:spcBef>
                <a:spcPts val="0"/>
              </a:spcBef>
              <a:spcAft>
                <a:spcPts val="0"/>
              </a:spcAft>
              <a:buClr>
                <a:schemeClr val="dk1"/>
              </a:buClr>
              <a:buSzPct val="25000"/>
              <a:buFont typeface="Calibri"/>
              <a:buNone/>
            </a:pPr>
            <a:r>
              <a:rPr lang="en-CA" sz="2200" b="0" i="0" u="none" strike="noStrike" cap="none">
                <a:solidFill>
                  <a:schemeClr val="dk1"/>
                </a:solidFill>
                <a:latin typeface="Calibri"/>
                <a:ea typeface="Calibri"/>
                <a:cs typeface="Calibri"/>
                <a:sym typeface="Calibri"/>
              </a:rPr>
              <a:t> </a:t>
            </a:r>
          </a:p>
        </p:txBody>
      </p:sp>
      <p:sp>
        <p:nvSpPr>
          <p:cNvPr id="282" name="Shape 282"/>
          <p:cNvSpPr txBox="1"/>
          <p:nvPr/>
        </p:nvSpPr>
        <p:spPr>
          <a:xfrm>
            <a:off x="-86509" y="-47347"/>
            <a:ext cx="7462298" cy="1200329"/>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lt1"/>
              </a:buClr>
              <a:buSzPct val="25000"/>
              <a:buFont typeface="Arial"/>
              <a:buNone/>
            </a:pPr>
            <a:r>
              <a:rPr lang="en-CA" sz="4800" b="1" i="0" u="none" strike="noStrike" cap="none">
                <a:solidFill>
                  <a:schemeClr val="lt1"/>
                </a:solidFill>
                <a:latin typeface="Arial"/>
                <a:ea typeface="Arial"/>
                <a:cs typeface="Arial"/>
                <a:sym typeface="Arial"/>
              </a:rPr>
              <a:t>Clear Course Goals: </a:t>
            </a:r>
          </a:p>
          <a:p>
            <a:pPr marL="0" marR="0" lvl="0" indent="0" algn="l" rtl="0">
              <a:lnSpc>
                <a:spcPct val="100000"/>
              </a:lnSpc>
              <a:spcBef>
                <a:spcPts val="0"/>
              </a:spcBef>
              <a:spcAft>
                <a:spcPts val="0"/>
              </a:spcAft>
              <a:buClr>
                <a:schemeClr val="lt1"/>
              </a:buClr>
              <a:buSzPct val="25000"/>
              <a:buFont typeface="Arial"/>
              <a:buNone/>
            </a:pPr>
            <a:r>
              <a:rPr lang="en-CA" sz="2400" b="1" i="0" u="none" strike="noStrike" cap="none">
                <a:solidFill>
                  <a:schemeClr val="lt1"/>
                </a:solidFill>
                <a:latin typeface="Arial"/>
                <a:ea typeface="Arial"/>
                <a:cs typeface="Arial"/>
                <a:sym typeface="Arial"/>
              </a:rPr>
              <a:t> A necessity in supporting the 3 principles of UDL</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86"/>
        <p:cNvGrpSpPr/>
        <p:nvPr/>
      </p:nvGrpSpPr>
      <p:grpSpPr>
        <a:xfrm>
          <a:off x="0" y="0"/>
          <a:ext cx="0" cy="0"/>
          <a:chOff x="0" y="0"/>
          <a:chExt cx="0" cy="0"/>
        </a:xfrm>
      </p:grpSpPr>
      <p:pic>
        <p:nvPicPr>
          <p:cNvPr id="287" name="Shape 287" descr="School_PowerPointTemplate11.jpg"/>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288" name="Shape 288"/>
          <p:cNvSpPr/>
          <p:nvPr/>
        </p:nvSpPr>
        <p:spPr>
          <a:xfrm>
            <a:off x="0" y="0"/>
            <a:ext cx="7956645" cy="492122"/>
          </a:xfrm>
          <a:prstGeom prst="rect">
            <a:avLst/>
          </a:prstGeom>
          <a:noFill/>
          <a:ln>
            <a:noFill/>
          </a:ln>
        </p:spPr>
        <p:txBody>
          <a:bodyPr lIns="91425" tIns="45700" rIns="91425" bIns="45700" anchor="t" anchorCtr="0">
            <a:noAutofit/>
          </a:bodyPr>
          <a:lstStyle/>
          <a:p>
            <a:pPr marL="0" marR="0" lvl="0" indent="0" algn="l" rtl="0">
              <a:lnSpc>
                <a:spcPct val="115000"/>
              </a:lnSpc>
              <a:spcBef>
                <a:spcPts val="0"/>
              </a:spcBef>
              <a:spcAft>
                <a:spcPts val="0"/>
              </a:spcAft>
              <a:buClr>
                <a:schemeClr val="lt1"/>
              </a:buClr>
              <a:buSzPct val="25000"/>
              <a:buFont typeface="Arial"/>
              <a:buNone/>
            </a:pPr>
            <a:r>
              <a:rPr lang="en-CA" sz="4800" b="1" i="0" u="none" strike="noStrike" cap="none">
                <a:solidFill>
                  <a:schemeClr val="lt1"/>
                </a:solidFill>
                <a:latin typeface="Arial"/>
                <a:ea typeface="Arial"/>
                <a:cs typeface="Arial"/>
                <a:sym typeface="Arial"/>
              </a:rPr>
              <a:t>Three Principles to Guide     Implementation of UDL</a:t>
            </a:r>
          </a:p>
        </p:txBody>
      </p:sp>
      <p:sp>
        <p:nvSpPr>
          <p:cNvPr id="289" name="Shape 289"/>
          <p:cNvSpPr/>
          <p:nvPr/>
        </p:nvSpPr>
        <p:spPr>
          <a:xfrm>
            <a:off x="327545" y="2157711"/>
            <a:ext cx="9007522" cy="2049792"/>
          </a:xfrm>
          <a:prstGeom prst="rect">
            <a:avLst/>
          </a:prstGeom>
          <a:noFill/>
          <a:ln>
            <a:noFill/>
          </a:ln>
        </p:spPr>
        <p:txBody>
          <a:bodyPr lIns="91425" tIns="45700" rIns="91425" bIns="45700" anchor="t" anchorCtr="0">
            <a:noAutofit/>
          </a:bodyPr>
          <a:lstStyle/>
          <a:p>
            <a:pPr marL="0" marR="0" lvl="0" indent="0" algn="l" rtl="0">
              <a:lnSpc>
                <a:spcPct val="115000"/>
              </a:lnSpc>
              <a:spcBef>
                <a:spcPts val="0"/>
              </a:spcBef>
              <a:spcAft>
                <a:spcPts val="0"/>
              </a:spcAft>
              <a:buClr>
                <a:srgbClr val="000000"/>
              </a:buClr>
              <a:buSzPct val="25000"/>
              <a:buFont typeface="Arial"/>
              <a:buNone/>
            </a:pPr>
            <a:r>
              <a:rPr lang="en-CA" sz="2400" b="0" i="0" u="none" strike="noStrike" cap="none">
                <a:solidFill>
                  <a:srgbClr val="000000"/>
                </a:solidFill>
                <a:latin typeface="Arial"/>
                <a:ea typeface="Arial"/>
                <a:cs typeface="Arial"/>
                <a:sym typeface="Arial"/>
              </a:rPr>
              <a:t>UDL suggests that instructors focus on planning around how they:</a:t>
            </a:r>
          </a:p>
          <a:p>
            <a:pPr marL="342900" marR="0" lvl="0" indent="-342900" algn="l" rtl="0">
              <a:lnSpc>
                <a:spcPct val="100000"/>
              </a:lnSpc>
              <a:spcBef>
                <a:spcPts val="0"/>
              </a:spcBef>
              <a:spcAft>
                <a:spcPts val="0"/>
              </a:spcAft>
              <a:buClr>
                <a:srgbClr val="000000"/>
              </a:buClr>
              <a:buSzPct val="100000"/>
              <a:buFont typeface="Arial"/>
              <a:buAutoNum type="arabicPeriod"/>
            </a:pPr>
            <a:r>
              <a:rPr lang="en-CA" sz="2400" b="0" i="0" u="none" strike="noStrike" cap="none">
                <a:solidFill>
                  <a:srgbClr val="000000"/>
                </a:solidFill>
                <a:latin typeface="Arial"/>
                <a:ea typeface="Arial"/>
                <a:cs typeface="Arial"/>
                <a:sym typeface="Arial"/>
              </a:rPr>
              <a:t>Represent course content,</a:t>
            </a:r>
          </a:p>
          <a:p>
            <a:pPr marL="342900" marR="0" lvl="0" indent="-342900" algn="l" rtl="0">
              <a:lnSpc>
                <a:spcPct val="100000"/>
              </a:lnSpc>
              <a:spcBef>
                <a:spcPts val="0"/>
              </a:spcBef>
              <a:spcAft>
                <a:spcPts val="0"/>
              </a:spcAft>
              <a:buClr>
                <a:srgbClr val="000000"/>
              </a:buClr>
              <a:buSzPct val="100000"/>
              <a:buFont typeface="Arial"/>
              <a:buAutoNum type="arabicPeriod"/>
            </a:pPr>
            <a:r>
              <a:rPr lang="en-CA" sz="2400" b="0" i="0" u="none" strike="noStrike" cap="none">
                <a:solidFill>
                  <a:srgbClr val="000000"/>
                </a:solidFill>
                <a:latin typeface="Arial"/>
                <a:ea typeface="Arial"/>
                <a:cs typeface="Arial"/>
                <a:sym typeface="Arial"/>
              </a:rPr>
              <a:t>Opportunities for student expression of their learning</a:t>
            </a:r>
          </a:p>
          <a:p>
            <a:pPr marL="342900" marR="0" lvl="0" indent="-342900" algn="l" rtl="0">
              <a:lnSpc>
                <a:spcPct val="100000"/>
              </a:lnSpc>
              <a:spcBef>
                <a:spcPts val="0"/>
              </a:spcBef>
              <a:spcAft>
                <a:spcPts val="0"/>
              </a:spcAft>
              <a:buClr>
                <a:srgbClr val="000000"/>
              </a:buClr>
              <a:buSzPct val="100000"/>
              <a:buFont typeface="Arial"/>
              <a:buAutoNum type="arabicPeriod"/>
            </a:pPr>
            <a:r>
              <a:rPr lang="en-CA" sz="2400" b="0" i="0" u="none" strike="noStrike" cap="none">
                <a:solidFill>
                  <a:srgbClr val="000000"/>
                </a:solidFill>
                <a:latin typeface="Arial"/>
                <a:ea typeface="Arial"/>
                <a:cs typeface="Arial"/>
                <a:sym typeface="Arial"/>
              </a:rPr>
              <a:t>Student engagement with their learning</a:t>
            </a:r>
          </a:p>
        </p:txBody>
      </p:sp>
      <p:sp>
        <p:nvSpPr>
          <p:cNvPr id="290" name="Shape 290"/>
          <p:cNvSpPr txBox="1"/>
          <p:nvPr/>
        </p:nvSpPr>
        <p:spPr>
          <a:xfrm>
            <a:off x="4451689" y="4531055"/>
            <a:ext cx="4762842" cy="307777"/>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SzPct val="25000"/>
              <a:buFont typeface="Arial"/>
              <a:buNone/>
            </a:pPr>
            <a:r>
              <a:rPr lang="en-CA" sz="1400" b="0" i="0" u="none" strike="noStrike" cap="none">
                <a:solidFill>
                  <a:srgbClr val="000000"/>
                </a:solidFill>
                <a:latin typeface="Arial"/>
                <a:ea typeface="Arial"/>
                <a:cs typeface="Arial"/>
                <a:sym typeface="Arial"/>
              </a:rPr>
              <a:t>*The Centre for Applied Science and Technology (CAST)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296" name="Shape 296"/>
          <p:cNvSpPr txBox="1">
            <a:spLocks noGrp="1"/>
          </p:cNvSpPr>
          <p:nvPr>
            <p:ph type="ctrTitle"/>
          </p:nvPr>
        </p:nvSpPr>
        <p:spPr>
          <a:xfrm>
            <a:off x="685800" y="2130425"/>
            <a:ext cx="7772400" cy="1470023"/>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Calibri"/>
              <a:buNone/>
            </a:pPr>
            <a:endParaRPr sz="4400" b="0" i="0" u="none" strike="noStrike" cap="none">
              <a:solidFill>
                <a:schemeClr val="dk1"/>
              </a:solidFill>
              <a:latin typeface="Calibri"/>
              <a:ea typeface="Calibri"/>
              <a:cs typeface="Calibri"/>
              <a:sym typeface="Calibri"/>
            </a:endParaRPr>
          </a:p>
        </p:txBody>
      </p:sp>
      <p:sp>
        <p:nvSpPr>
          <p:cNvPr id="297" name="Shape 297"/>
          <p:cNvSpPr txBox="1">
            <a:spLocks noGrp="1"/>
          </p:cNvSpPr>
          <p:nvPr>
            <p:ph type="subTitle" idx="1"/>
          </p:nvPr>
        </p:nvSpPr>
        <p:spPr>
          <a:xfrm>
            <a:off x="1371600" y="3886200"/>
            <a:ext cx="6400799" cy="1752600"/>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rgbClr val="888888"/>
              </a:buClr>
              <a:buSzPct val="25000"/>
              <a:buFont typeface="Arial"/>
              <a:buNone/>
            </a:pPr>
            <a:endParaRPr sz="3200" b="0" i="0" u="none" strike="noStrike" cap="none">
              <a:solidFill>
                <a:srgbClr val="888888"/>
              </a:solidFill>
              <a:latin typeface="Calibri"/>
              <a:ea typeface="Calibri"/>
              <a:cs typeface="Calibri"/>
              <a:sym typeface="Calibri"/>
            </a:endParaRPr>
          </a:p>
        </p:txBody>
      </p:sp>
      <p:pic>
        <p:nvPicPr>
          <p:cNvPr id="298" name="Shape 298" descr="School_PowerPointTemplate2.jpg"/>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299" name="Shape 299"/>
          <p:cNvSpPr/>
          <p:nvPr/>
        </p:nvSpPr>
        <p:spPr>
          <a:xfrm>
            <a:off x="-99152" y="138900"/>
            <a:ext cx="10246913" cy="369299"/>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SzPct val="25000"/>
              <a:buFont typeface="Arial"/>
              <a:buNone/>
            </a:pPr>
            <a:r>
              <a:rPr lang="en-CA" sz="4000" b="1" i="0" u="none" strike="noStrike" cap="none">
                <a:solidFill>
                  <a:srgbClr val="000000"/>
                </a:solidFill>
                <a:latin typeface="Arial"/>
                <a:ea typeface="Arial"/>
                <a:cs typeface="Arial"/>
                <a:sym typeface="Arial"/>
              </a:rPr>
              <a:t>Principle 1: </a:t>
            </a:r>
          </a:p>
          <a:p>
            <a:pPr marL="0" marR="0" lvl="0" indent="0" algn="l" rtl="0">
              <a:lnSpc>
                <a:spcPct val="100000"/>
              </a:lnSpc>
              <a:spcBef>
                <a:spcPts val="0"/>
              </a:spcBef>
              <a:spcAft>
                <a:spcPts val="0"/>
              </a:spcAft>
              <a:buClr>
                <a:srgbClr val="000000"/>
              </a:buClr>
              <a:buSzPct val="25000"/>
              <a:buFont typeface="Arial"/>
              <a:buNone/>
            </a:pPr>
            <a:r>
              <a:rPr lang="en-CA" sz="4000" b="1" i="0" u="none" strike="noStrike" cap="none">
                <a:solidFill>
                  <a:srgbClr val="000000"/>
                </a:solidFill>
                <a:latin typeface="Arial"/>
                <a:ea typeface="Arial"/>
                <a:cs typeface="Arial"/>
                <a:sym typeface="Arial"/>
              </a:rPr>
              <a:t>Multiple Means of Representation</a:t>
            </a:r>
          </a:p>
        </p:txBody>
      </p:sp>
      <p:sp>
        <p:nvSpPr>
          <p:cNvPr id="300" name="Shape 300"/>
          <p:cNvSpPr txBox="1"/>
          <p:nvPr/>
        </p:nvSpPr>
        <p:spPr>
          <a:xfrm>
            <a:off x="422100" y="2479200"/>
            <a:ext cx="8036099" cy="4566599"/>
          </a:xfrm>
          <a:prstGeom prst="rect">
            <a:avLst/>
          </a:prstGeom>
          <a:noFill/>
          <a:ln>
            <a:noFill/>
          </a:ln>
        </p:spPr>
        <p:txBody>
          <a:bodyPr lIns="91425" tIns="45700" rIns="91425" bIns="45700" anchor="t" anchorCtr="0">
            <a:noAutofit/>
          </a:bodyPr>
          <a:lstStyle/>
          <a:p>
            <a:pPr marL="0" marR="0" lvl="0" indent="0" algn="l" rtl="0">
              <a:lnSpc>
                <a:spcPct val="115000"/>
              </a:lnSpc>
              <a:spcBef>
                <a:spcPts val="0"/>
              </a:spcBef>
              <a:spcAft>
                <a:spcPts val="0"/>
              </a:spcAft>
              <a:buClr>
                <a:srgbClr val="000000"/>
              </a:buClr>
              <a:buSzPct val="25000"/>
              <a:buFont typeface="Arial"/>
              <a:buNone/>
            </a:pPr>
            <a:r>
              <a:rPr lang="en-CA" sz="2000" b="0" i="0" u="none" strike="noStrike" cap="none">
                <a:solidFill>
                  <a:srgbClr val="000000"/>
                </a:solidFill>
                <a:latin typeface="Arial"/>
                <a:ea typeface="Arial"/>
                <a:cs typeface="Arial"/>
                <a:sym typeface="Arial"/>
              </a:rPr>
              <a:t>This principle puts forward that no one means of representing knowledge or one mode for transferring that knowledge will work for all students. As a result, presenting course content using more than one approach can be very helpful.</a:t>
            </a:r>
          </a:p>
          <a:p>
            <a:pPr marL="0" marR="0" lvl="0" indent="0" algn="l" rtl="0">
              <a:lnSpc>
                <a:spcPct val="100000"/>
              </a:lnSpc>
              <a:spcBef>
                <a:spcPts val="0"/>
              </a:spcBef>
              <a:spcAft>
                <a:spcPts val="0"/>
              </a:spcAft>
              <a:buClr>
                <a:schemeClr val="dk1"/>
              </a:buClr>
              <a:buSzPct val="25000"/>
              <a:buFont typeface="Calibri"/>
              <a:buNone/>
            </a:pPr>
            <a:r>
              <a:rPr lang="en-CA" sz="2000" b="0" i="0" u="none" strike="noStrike" cap="none">
                <a:solidFill>
                  <a:schemeClr val="dk1"/>
                </a:solidFill>
                <a:latin typeface="Calibri"/>
                <a:ea typeface="Calibri"/>
                <a:cs typeface="Calibri"/>
                <a:sym typeface="Calibri"/>
              </a:rPr>
              <a:t>	</a:t>
            </a:r>
          </a:p>
          <a:p>
            <a:pPr marL="0" marR="0" lvl="0" indent="0" algn="l" rtl="0">
              <a:lnSpc>
                <a:spcPct val="100000"/>
              </a:lnSpc>
              <a:spcBef>
                <a:spcPts val="0"/>
              </a:spcBef>
              <a:spcAft>
                <a:spcPts val="0"/>
              </a:spcAft>
              <a:buClr>
                <a:srgbClr val="000000"/>
              </a:buClr>
              <a:buFont typeface="Arial"/>
              <a:buNone/>
            </a:pPr>
            <a:endParaRPr sz="20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Font typeface="Arial"/>
              <a:buNone/>
            </a:pPr>
            <a:endParaRPr sz="2000" b="1" i="0" u="none" strike="noStrike" cap="none">
              <a:solidFill>
                <a:schemeClr val="dk1"/>
              </a:solidFill>
              <a:latin typeface="Calibri"/>
              <a:ea typeface="Calibri"/>
              <a:cs typeface="Calibri"/>
              <a:sym typeface="Calibri"/>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05"/>
        <p:cNvGrpSpPr/>
        <p:nvPr/>
      </p:nvGrpSpPr>
      <p:grpSpPr>
        <a:xfrm>
          <a:off x="0" y="0"/>
          <a:ext cx="0" cy="0"/>
          <a:chOff x="0" y="0"/>
          <a:chExt cx="0" cy="0"/>
        </a:xfrm>
      </p:grpSpPr>
      <p:sp>
        <p:nvSpPr>
          <p:cNvPr id="306" name="Shape 306"/>
          <p:cNvSpPr txBox="1">
            <a:spLocks noGrp="1"/>
          </p:cNvSpPr>
          <p:nvPr>
            <p:ph type="ctrTitle"/>
          </p:nvPr>
        </p:nvSpPr>
        <p:spPr>
          <a:xfrm>
            <a:off x="685800" y="2130425"/>
            <a:ext cx="7772400" cy="1470023"/>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Calibri"/>
              <a:buNone/>
            </a:pPr>
            <a:endParaRPr sz="4400" b="0" i="0" u="none" strike="noStrike" cap="none">
              <a:solidFill>
                <a:schemeClr val="dk1"/>
              </a:solidFill>
              <a:latin typeface="Calibri"/>
              <a:ea typeface="Calibri"/>
              <a:cs typeface="Calibri"/>
              <a:sym typeface="Calibri"/>
            </a:endParaRPr>
          </a:p>
        </p:txBody>
      </p:sp>
      <p:sp>
        <p:nvSpPr>
          <p:cNvPr id="307" name="Shape 307"/>
          <p:cNvSpPr txBox="1">
            <a:spLocks noGrp="1"/>
          </p:cNvSpPr>
          <p:nvPr>
            <p:ph type="subTitle" idx="1"/>
          </p:nvPr>
        </p:nvSpPr>
        <p:spPr>
          <a:xfrm>
            <a:off x="1371600" y="3886200"/>
            <a:ext cx="6400799" cy="1752600"/>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rgbClr val="888888"/>
              </a:buClr>
              <a:buSzPct val="25000"/>
              <a:buFont typeface="Arial"/>
              <a:buNone/>
            </a:pPr>
            <a:endParaRPr sz="3200" b="0" i="0" u="none" strike="noStrike" cap="none">
              <a:solidFill>
                <a:srgbClr val="888888"/>
              </a:solidFill>
              <a:latin typeface="Calibri"/>
              <a:ea typeface="Calibri"/>
              <a:cs typeface="Calibri"/>
              <a:sym typeface="Calibri"/>
            </a:endParaRPr>
          </a:p>
        </p:txBody>
      </p:sp>
      <p:pic>
        <p:nvPicPr>
          <p:cNvPr id="308" name="Shape 308" descr="School_PowerPointTemplate2.jpg"/>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309" name="Shape 309"/>
          <p:cNvSpPr/>
          <p:nvPr/>
        </p:nvSpPr>
        <p:spPr>
          <a:xfrm>
            <a:off x="-99152" y="138900"/>
            <a:ext cx="10246913" cy="369299"/>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SzPct val="25000"/>
              <a:buFont typeface="Arial"/>
              <a:buNone/>
            </a:pPr>
            <a:r>
              <a:rPr lang="en-CA" sz="4000" b="1" i="0" u="none" strike="noStrike" cap="none">
                <a:solidFill>
                  <a:srgbClr val="000000"/>
                </a:solidFill>
                <a:latin typeface="Arial"/>
                <a:ea typeface="Arial"/>
                <a:cs typeface="Arial"/>
                <a:sym typeface="Arial"/>
              </a:rPr>
              <a:t>Principle 2: </a:t>
            </a:r>
          </a:p>
          <a:p>
            <a:pPr marL="0" marR="0" lvl="0" indent="0" algn="l" rtl="0">
              <a:lnSpc>
                <a:spcPct val="100000"/>
              </a:lnSpc>
              <a:spcBef>
                <a:spcPts val="0"/>
              </a:spcBef>
              <a:spcAft>
                <a:spcPts val="0"/>
              </a:spcAft>
              <a:buClr>
                <a:srgbClr val="000000"/>
              </a:buClr>
              <a:buSzPct val="25000"/>
              <a:buFont typeface="Arial"/>
              <a:buNone/>
            </a:pPr>
            <a:r>
              <a:rPr lang="en-CA" sz="4000" b="1" i="0" u="none" strike="noStrike" cap="none">
                <a:solidFill>
                  <a:srgbClr val="000000"/>
                </a:solidFill>
                <a:latin typeface="Arial"/>
                <a:ea typeface="Arial"/>
                <a:cs typeface="Arial"/>
                <a:sym typeface="Arial"/>
              </a:rPr>
              <a:t>Multiple Means of Expression</a:t>
            </a:r>
          </a:p>
        </p:txBody>
      </p:sp>
      <p:sp>
        <p:nvSpPr>
          <p:cNvPr id="310" name="Shape 310"/>
          <p:cNvSpPr txBox="1"/>
          <p:nvPr/>
        </p:nvSpPr>
        <p:spPr>
          <a:xfrm>
            <a:off x="422100" y="2479200"/>
            <a:ext cx="8036099" cy="4566599"/>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SzPct val="25000"/>
              <a:buFont typeface="Arial"/>
              <a:buNone/>
            </a:pPr>
            <a:r>
              <a:rPr lang="en-CA" sz="2000" b="0" i="0" u="none" strike="noStrike" cap="none">
                <a:solidFill>
                  <a:srgbClr val="000000"/>
                </a:solidFill>
                <a:latin typeface="Arial"/>
                <a:ea typeface="Arial"/>
                <a:cs typeface="Arial"/>
                <a:sym typeface="Arial"/>
              </a:rPr>
              <a:t>This principle puts forward that no one means of supporting student learning and expression will work for all, again providing several alternatives is essential.</a:t>
            </a:r>
          </a:p>
          <a:p>
            <a:pPr marL="0" marR="0" lvl="0" indent="0" algn="l" rtl="0">
              <a:lnSpc>
                <a:spcPct val="100000"/>
              </a:lnSpc>
              <a:spcBef>
                <a:spcPts val="0"/>
              </a:spcBef>
              <a:spcAft>
                <a:spcPts val="0"/>
              </a:spcAft>
              <a:buClr>
                <a:schemeClr val="dk1"/>
              </a:buClr>
              <a:buSzPct val="25000"/>
              <a:buFont typeface="Calibri"/>
              <a:buNone/>
            </a:pPr>
            <a:r>
              <a:rPr lang="en-CA" sz="2000" b="0" i="0" u="none" strike="noStrike" cap="none">
                <a:solidFill>
                  <a:schemeClr val="dk1"/>
                </a:solidFill>
                <a:latin typeface="Calibri"/>
                <a:ea typeface="Calibri"/>
                <a:cs typeface="Calibri"/>
                <a:sym typeface="Calibri"/>
              </a:rPr>
              <a:t>	</a:t>
            </a:r>
          </a:p>
          <a:p>
            <a:pPr marL="0" marR="0" lvl="0" indent="0" algn="l" rtl="0">
              <a:lnSpc>
                <a:spcPct val="100000"/>
              </a:lnSpc>
              <a:spcBef>
                <a:spcPts val="0"/>
              </a:spcBef>
              <a:spcAft>
                <a:spcPts val="0"/>
              </a:spcAft>
              <a:buClr>
                <a:srgbClr val="000000"/>
              </a:buClr>
              <a:buFont typeface="Arial"/>
              <a:buNone/>
            </a:pPr>
            <a:endParaRPr sz="20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Font typeface="Arial"/>
              <a:buNone/>
            </a:pPr>
            <a:endParaRPr sz="2000" b="1" i="0" u="none" strike="noStrike" cap="none">
              <a:solidFill>
                <a:schemeClr val="dk1"/>
              </a:solidFill>
              <a:latin typeface="Calibri"/>
              <a:ea typeface="Calibri"/>
              <a:cs typeface="Calibri"/>
              <a:sym typeface="Calibri"/>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15"/>
        <p:cNvGrpSpPr/>
        <p:nvPr/>
      </p:nvGrpSpPr>
      <p:grpSpPr>
        <a:xfrm>
          <a:off x="0" y="0"/>
          <a:ext cx="0" cy="0"/>
          <a:chOff x="0" y="0"/>
          <a:chExt cx="0" cy="0"/>
        </a:xfrm>
      </p:grpSpPr>
      <p:sp>
        <p:nvSpPr>
          <p:cNvPr id="316" name="Shape 316"/>
          <p:cNvSpPr txBox="1">
            <a:spLocks noGrp="1"/>
          </p:cNvSpPr>
          <p:nvPr>
            <p:ph type="ctrTitle"/>
          </p:nvPr>
        </p:nvSpPr>
        <p:spPr>
          <a:xfrm>
            <a:off x="685800" y="2130425"/>
            <a:ext cx="7772400" cy="1470023"/>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Calibri"/>
              <a:buNone/>
            </a:pPr>
            <a:endParaRPr sz="4400" b="0" i="0" u="none" strike="noStrike" cap="none">
              <a:solidFill>
                <a:schemeClr val="dk1"/>
              </a:solidFill>
              <a:latin typeface="Calibri"/>
              <a:ea typeface="Calibri"/>
              <a:cs typeface="Calibri"/>
              <a:sym typeface="Calibri"/>
            </a:endParaRPr>
          </a:p>
        </p:txBody>
      </p:sp>
      <p:sp>
        <p:nvSpPr>
          <p:cNvPr id="317" name="Shape 317"/>
          <p:cNvSpPr txBox="1">
            <a:spLocks noGrp="1"/>
          </p:cNvSpPr>
          <p:nvPr>
            <p:ph type="subTitle" idx="1"/>
          </p:nvPr>
        </p:nvSpPr>
        <p:spPr>
          <a:xfrm>
            <a:off x="1371600" y="3886200"/>
            <a:ext cx="6400799" cy="1752600"/>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rgbClr val="888888"/>
              </a:buClr>
              <a:buSzPct val="25000"/>
              <a:buFont typeface="Arial"/>
              <a:buNone/>
            </a:pPr>
            <a:endParaRPr sz="3200" b="0" i="0" u="none" strike="noStrike" cap="none">
              <a:solidFill>
                <a:srgbClr val="888888"/>
              </a:solidFill>
              <a:latin typeface="Calibri"/>
              <a:ea typeface="Calibri"/>
              <a:cs typeface="Calibri"/>
              <a:sym typeface="Calibri"/>
            </a:endParaRPr>
          </a:p>
        </p:txBody>
      </p:sp>
      <p:pic>
        <p:nvPicPr>
          <p:cNvPr id="318" name="Shape 318" descr="School_PowerPointTemplate2.jpg"/>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319" name="Shape 319"/>
          <p:cNvSpPr/>
          <p:nvPr/>
        </p:nvSpPr>
        <p:spPr>
          <a:xfrm>
            <a:off x="-99152" y="138900"/>
            <a:ext cx="10246913" cy="369299"/>
          </a:xfrm>
          <a:prstGeom prst="rect">
            <a:avLst/>
          </a:prstGeom>
          <a:noFill/>
          <a:ln>
            <a:noFill/>
          </a:ln>
        </p:spPr>
        <p:txBody>
          <a:bodyPr lIns="91425" tIns="45700" rIns="91425" bIns="45700" anchor="t" anchorCtr="0">
            <a:noAutofit/>
          </a:bodyPr>
          <a:lstStyle/>
          <a:p>
            <a:pPr marL="0" marR="0" lvl="0" indent="0" algn="l" rtl="0">
              <a:lnSpc>
                <a:spcPct val="115000"/>
              </a:lnSpc>
              <a:spcBef>
                <a:spcPts val="0"/>
              </a:spcBef>
              <a:spcAft>
                <a:spcPts val="0"/>
              </a:spcAft>
              <a:buClr>
                <a:srgbClr val="000000"/>
              </a:buClr>
              <a:buSzPct val="25000"/>
              <a:buFont typeface="Arial"/>
              <a:buNone/>
            </a:pPr>
            <a:r>
              <a:rPr lang="en-CA" sz="4000" b="1" i="0" u="none" strike="noStrike" cap="none">
                <a:solidFill>
                  <a:srgbClr val="000000"/>
                </a:solidFill>
                <a:latin typeface="Arial"/>
                <a:ea typeface="Arial"/>
                <a:cs typeface="Arial"/>
                <a:sym typeface="Arial"/>
              </a:rPr>
              <a:t>Principle 3: </a:t>
            </a:r>
          </a:p>
          <a:p>
            <a:pPr marL="0" marR="0" lvl="0" indent="0" algn="l" rtl="0">
              <a:lnSpc>
                <a:spcPct val="115000"/>
              </a:lnSpc>
              <a:spcBef>
                <a:spcPts val="0"/>
              </a:spcBef>
              <a:spcAft>
                <a:spcPts val="0"/>
              </a:spcAft>
              <a:buClr>
                <a:srgbClr val="000000"/>
              </a:buClr>
              <a:buSzPct val="25000"/>
              <a:buFont typeface="Arial"/>
              <a:buNone/>
            </a:pPr>
            <a:r>
              <a:rPr lang="en-CA" sz="4000" b="1" i="0" u="none" strike="noStrike" cap="none">
                <a:solidFill>
                  <a:srgbClr val="000000"/>
                </a:solidFill>
                <a:latin typeface="Arial"/>
                <a:ea typeface="Arial"/>
                <a:cs typeface="Arial"/>
                <a:sym typeface="Arial"/>
              </a:rPr>
              <a:t>Multiple Means of Engagement</a:t>
            </a:r>
          </a:p>
        </p:txBody>
      </p:sp>
      <p:sp>
        <p:nvSpPr>
          <p:cNvPr id="320" name="Shape 320"/>
          <p:cNvSpPr txBox="1"/>
          <p:nvPr/>
        </p:nvSpPr>
        <p:spPr>
          <a:xfrm>
            <a:off x="163771" y="1602900"/>
            <a:ext cx="8871045" cy="3378533"/>
          </a:xfrm>
          <a:prstGeom prst="rect">
            <a:avLst/>
          </a:prstGeom>
          <a:noFill/>
          <a:ln>
            <a:noFill/>
          </a:ln>
        </p:spPr>
        <p:txBody>
          <a:bodyPr lIns="91425" tIns="45700" rIns="91425" bIns="45700" anchor="t" anchorCtr="0">
            <a:noAutofit/>
          </a:bodyPr>
          <a:lstStyle/>
          <a:p>
            <a:pPr marL="0" marR="0" lvl="0" indent="0" algn="just" rtl="0">
              <a:lnSpc>
                <a:spcPct val="115000"/>
              </a:lnSpc>
              <a:spcBef>
                <a:spcPts val="0"/>
              </a:spcBef>
              <a:spcAft>
                <a:spcPts val="0"/>
              </a:spcAft>
              <a:buClr>
                <a:srgbClr val="000000"/>
              </a:buClr>
              <a:buSzPct val="25000"/>
              <a:buFont typeface="Arial"/>
              <a:buNone/>
            </a:pPr>
            <a:r>
              <a:rPr lang="en-CA" sz="2800" b="0" i="0" u="none" strike="noStrike" cap="none">
                <a:solidFill>
                  <a:srgbClr val="000000"/>
                </a:solidFill>
                <a:latin typeface="Arial"/>
                <a:ea typeface="Arial"/>
                <a:cs typeface="Arial"/>
                <a:sym typeface="Arial"/>
              </a:rPr>
              <a:t>Students can be very different in “the ways in which they are engaged or motivated to learn.</a:t>
            </a:r>
          </a:p>
          <a:p>
            <a:pPr marL="342900" marR="0" lvl="0" indent="-342900" algn="just" rtl="0">
              <a:lnSpc>
                <a:spcPct val="100000"/>
              </a:lnSpc>
              <a:spcBef>
                <a:spcPts val="0"/>
              </a:spcBef>
              <a:spcAft>
                <a:spcPts val="0"/>
              </a:spcAft>
              <a:buClr>
                <a:srgbClr val="000000"/>
              </a:buClr>
              <a:buSzPct val="100000"/>
              <a:buFont typeface="Arial"/>
              <a:buChar char="●"/>
            </a:pPr>
            <a:r>
              <a:rPr lang="en-CA" sz="1800" b="0" i="0" u="none" strike="noStrike" cap="none">
                <a:solidFill>
                  <a:srgbClr val="000000"/>
                </a:solidFill>
                <a:latin typeface="Arial"/>
                <a:ea typeface="Arial"/>
                <a:cs typeface="Arial"/>
                <a:sym typeface="Arial"/>
              </a:rPr>
              <a:t>some students are highly engaged by spontaneity and novelty (e.g., stu­dents with ADD/ADHD)</a:t>
            </a:r>
          </a:p>
          <a:p>
            <a:pPr marL="342900" marR="0" lvl="0" indent="-342900" algn="just" rtl="0">
              <a:lnSpc>
                <a:spcPct val="100000"/>
              </a:lnSpc>
              <a:spcBef>
                <a:spcPts val="0"/>
              </a:spcBef>
              <a:spcAft>
                <a:spcPts val="0"/>
              </a:spcAft>
              <a:buClr>
                <a:srgbClr val="000000"/>
              </a:buClr>
              <a:buSzPct val="100000"/>
              <a:buFont typeface="Arial"/>
              <a:buChar char="●"/>
            </a:pPr>
            <a:r>
              <a:rPr lang="en-CA" sz="1800" b="0" i="0" u="none" strike="noStrike" cap="none">
                <a:solidFill>
                  <a:srgbClr val="000000"/>
                </a:solidFill>
                <a:latin typeface="Arial"/>
                <a:ea typeface="Arial"/>
                <a:cs typeface="Arial"/>
                <a:sym typeface="Arial"/>
              </a:rPr>
              <a:t>others are disengaged or even frightened by those aspects in a learning environ­ment (e.g., students with Asperger’s Syndrome or autism).</a:t>
            </a:r>
          </a:p>
          <a:p>
            <a:pPr marL="342900" marR="0" lvl="0" indent="-342900" algn="just" rtl="0">
              <a:lnSpc>
                <a:spcPct val="100000"/>
              </a:lnSpc>
              <a:spcBef>
                <a:spcPts val="0"/>
              </a:spcBef>
              <a:spcAft>
                <a:spcPts val="0"/>
              </a:spcAft>
              <a:buClr>
                <a:srgbClr val="000000"/>
              </a:buClr>
              <a:buSzPct val="100000"/>
              <a:buFont typeface="Arial"/>
              <a:buChar char="●"/>
            </a:pPr>
            <a:r>
              <a:rPr lang="en-CA" sz="1800" b="0" i="0" u="none" strike="noStrike" cap="none">
                <a:solidFill>
                  <a:srgbClr val="000000"/>
                </a:solidFill>
                <a:latin typeface="Arial"/>
                <a:ea typeface="Arial"/>
                <a:cs typeface="Arial"/>
                <a:sym typeface="Arial"/>
              </a:rPr>
              <a:t>some students are engaged by risk and chal­lenge in a learning environment</a:t>
            </a:r>
          </a:p>
          <a:p>
            <a:pPr marL="342900" marR="0" lvl="0" indent="-342900" algn="just" rtl="0">
              <a:lnSpc>
                <a:spcPct val="100000"/>
              </a:lnSpc>
              <a:spcBef>
                <a:spcPts val="0"/>
              </a:spcBef>
              <a:spcAft>
                <a:spcPts val="0"/>
              </a:spcAft>
              <a:buClr>
                <a:srgbClr val="000000"/>
              </a:buClr>
              <a:buSzPct val="100000"/>
              <a:buFont typeface="Arial"/>
              <a:buChar char="●"/>
            </a:pPr>
            <a:r>
              <a:rPr lang="en-CA" sz="1800" b="0" i="0" u="none" strike="noStrike" cap="none">
                <a:solidFill>
                  <a:srgbClr val="000000"/>
                </a:solidFill>
                <a:latin typeface="Arial"/>
                <a:ea typeface="Arial"/>
                <a:cs typeface="Arial"/>
                <a:sym typeface="Arial"/>
              </a:rPr>
              <a:t>others seek safety and support.</a:t>
            </a:r>
          </a:p>
          <a:p>
            <a:pPr marL="342900" marR="0" lvl="0" indent="-342900" algn="just" rtl="0">
              <a:lnSpc>
                <a:spcPct val="100000"/>
              </a:lnSpc>
              <a:spcBef>
                <a:spcPts val="0"/>
              </a:spcBef>
              <a:spcAft>
                <a:spcPts val="0"/>
              </a:spcAft>
              <a:buClr>
                <a:srgbClr val="000000"/>
              </a:buClr>
              <a:buSzPct val="100000"/>
              <a:buFont typeface="Arial"/>
              <a:buChar char="●"/>
            </a:pPr>
            <a:r>
              <a:rPr lang="en-CA" sz="1800" b="0" i="0" u="none" strike="noStrike" cap="none">
                <a:solidFill>
                  <a:srgbClr val="000000"/>
                </a:solidFill>
                <a:latin typeface="Arial"/>
                <a:ea typeface="Arial"/>
                <a:cs typeface="Arial"/>
                <a:sym typeface="Arial"/>
              </a:rPr>
              <a:t>Some are attracted to dynamic social forms of learning,</a:t>
            </a:r>
          </a:p>
          <a:p>
            <a:pPr marL="342900" marR="0" lvl="0" indent="-342900" algn="just" rtl="0">
              <a:lnSpc>
                <a:spcPct val="100000"/>
              </a:lnSpc>
              <a:spcBef>
                <a:spcPts val="0"/>
              </a:spcBef>
              <a:spcAft>
                <a:spcPts val="0"/>
              </a:spcAft>
              <a:buClr>
                <a:srgbClr val="000000"/>
              </a:buClr>
              <a:buSzPct val="100000"/>
              <a:buFont typeface="Arial"/>
              <a:buChar char="●"/>
            </a:pPr>
            <a:r>
              <a:rPr lang="en-CA" sz="1800" b="0" i="0" u="none" strike="noStrike" cap="none">
                <a:solidFill>
                  <a:srgbClr val="000000"/>
                </a:solidFill>
                <a:latin typeface="Arial"/>
                <a:ea typeface="Arial"/>
                <a:cs typeface="Arial"/>
                <a:sym typeface="Arial"/>
              </a:rPr>
              <a:t>others shy away and recede from social forms.</a:t>
            </a:r>
          </a:p>
          <a:p>
            <a:pPr marL="0" marR="0" lvl="0" indent="0" algn="l" rtl="0">
              <a:lnSpc>
                <a:spcPct val="115000"/>
              </a:lnSpc>
              <a:spcBef>
                <a:spcPts val="0"/>
              </a:spcBef>
              <a:spcAft>
                <a:spcPts val="0"/>
              </a:spcAft>
              <a:buClr>
                <a:srgbClr val="000000"/>
              </a:buClr>
              <a:buSzPct val="25000"/>
              <a:buFont typeface="Times New Roman"/>
              <a:buNone/>
            </a:pPr>
            <a:r>
              <a:rPr lang="en-CA" sz="2000" b="0" i="0" u="none" strike="noStrike" cap="none">
                <a:solidFill>
                  <a:srgbClr val="000000"/>
                </a:solidFill>
                <a:latin typeface="Times New Roman"/>
                <a:ea typeface="Times New Roman"/>
                <a:cs typeface="Times New Roman"/>
                <a:sym typeface="Times New Roman"/>
              </a:rPr>
              <a:t> </a:t>
            </a:r>
            <a:r>
              <a:rPr lang="en-CA" sz="2800" b="0" i="0" u="none" strike="noStrike" cap="none">
                <a:solidFill>
                  <a:srgbClr val="000000"/>
                </a:solidFill>
                <a:latin typeface="Arial"/>
                <a:ea typeface="Arial"/>
                <a:cs typeface="Arial"/>
                <a:sym typeface="Arial"/>
              </a:rPr>
              <a:t>There is no one way of engaging students that will work best for all.</a:t>
            </a:r>
            <a:r>
              <a:rPr lang="en-CA" sz="2800"/>
              <a:t>”(Rose, 2006)</a:t>
            </a:r>
          </a:p>
          <a:p>
            <a:pPr marL="0" marR="0" lvl="0" indent="0" algn="just" rtl="0">
              <a:lnSpc>
                <a:spcPct val="115000"/>
              </a:lnSpc>
              <a:spcBef>
                <a:spcPts val="0"/>
              </a:spcBef>
              <a:spcAft>
                <a:spcPts val="0"/>
              </a:spcAft>
              <a:buClr>
                <a:srgbClr val="000000"/>
              </a:buClr>
              <a:buSzPct val="25000"/>
              <a:buFont typeface="Arial"/>
              <a:buNone/>
            </a:pPr>
            <a:r>
              <a:rPr lang="en-CA" sz="1200" b="0" i="0" u="none" strike="noStrike" cap="none">
                <a:solidFill>
                  <a:srgbClr val="000000"/>
                </a:solidFill>
                <a:latin typeface="Arial"/>
                <a:ea typeface="Arial"/>
                <a:cs typeface="Arial"/>
                <a:sym typeface="Arial"/>
              </a:rPr>
              <a:t> </a:t>
            </a:r>
          </a:p>
          <a:p>
            <a:pPr marL="0" marR="0" lvl="0" indent="0" algn="l" rtl="0">
              <a:lnSpc>
                <a:spcPct val="100000"/>
              </a:lnSpc>
              <a:spcBef>
                <a:spcPts val="0"/>
              </a:spcBef>
              <a:spcAft>
                <a:spcPts val="0"/>
              </a:spcAft>
              <a:buClr>
                <a:schemeClr val="dk1"/>
              </a:buClr>
              <a:buSzPct val="25000"/>
              <a:buFont typeface="Calibri"/>
              <a:buNone/>
            </a:pPr>
            <a:r>
              <a:rPr lang="en-CA" sz="2000" b="0" i="0" u="none" strike="noStrike" cap="none">
                <a:solidFill>
                  <a:schemeClr val="dk1"/>
                </a:solidFill>
                <a:latin typeface="Calibri"/>
                <a:ea typeface="Calibri"/>
                <a:cs typeface="Calibri"/>
                <a:sym typeface="Calibri"/>
              </a:rPr>
              <a:t>	</a:t>
            </a:r>
          </a:p>
          <a:p>
            <a:pPr marL="0" marR="0" lvl="0" indent="0" algn="l" rtl="0">
              <a:lnSpc>
                <a:spcPct val="100000"/>
              </a:lnSpc>
              <a:spcBef>
                <a:spcPts val="0"/>
              </a:spcBef>
              <a:spcAft>
                <a:spcPts val="0"/>
              </a:spcAft>
              <a:buClr>
                <a:srgbClr val="000000"/>
              </a:buClr>
              <a:buFont typeface="Arial"/>
              <a:buNone/>
            </a:pPr>
            <a:endParaRPr sz="2000" b="0" i="0" u="none" strike="noStrike" cap="none">
              <a:solidFill>
                <a:schemeClr val="dk1"/>
              </a:solidFill>
              <a:latin typeface="Calibri"/>
              <a:ea typeface="Calibri"/>
              <a:cs typeface="Calibri"/>
              <a:sym typeface="Calibri"/>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25"/>
        <p:cNvGrpSpPr/>
        <p:nvPr/>
      </p:nvGrpSpPr>
      <p:grpSpPr>
        <a:xfrm>
          <a:off x="0" y="0"/>
          <a:ext cx="0" cy="0"/>
          <a:chOff x="0" y="0"/>
          <a:chExt cx="0" cy="0"/>
        </a:xfrm>
      </p:grpSpPr>
      <p:pic>
        <p:nvPicPr>
          <p:cNvPr id="326" name="Shape 326" descr="School_PowerPointTemplate.jpg"/>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327" name="Shape 327"/>
          <p:cNvSpPr/>
          <p:nvPr/>
        </p:nvSpPr>
        <p:spPr>
          <a:xfrm>
            <a:off x="-99152" y="152547"/>
            <a:ext cx="10246913" cy="369299"/>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SzPct val="25000"/>
              <a:buFont typeface="Arial"/>
              <a:buNone/>
            </a:pPr>
            <a:r>
              <a:rPr lang="en-CA" sz="3600" b="1" i="0" u="none" strike="noStrike" cap="none">
                <a:solidFill>
                  <a:srgbClr val="000000"/>
                </a:solidFill>
                <a:latin typeface="Arial"/>
                <a:ea typeface="Arial"/>
                <a:cs typeface="Arial"/>
                <a:sym typeface="Arial"/>
              </a:rPr>
              <a:t>How could the Principles of UDL </a:t>
            </a:r>
          </a:p>
          <a:p>
            <a:pPr marL="0" marR="0" lvl="0" indent="0" algn="l" rtl="0">
              <a:lnSpc>
                <a:spcPct val="100000"/>
              </a:lnSpc>
              <a:spcBef>
                <a:spcPts val="0"/>
              </a:spcBef>
              <a:spcAft>
                <a:spcPts val="0"/>
              </a:spcAft>
              <a:buClr>
                <a:srgbClr val="000000"/>
              </a:buClr>
              <a:buSzPct val="25000"/>
              <a:buFont typeface="Arial"/>
              <a:buNone/>
            </a:pPr>
            <a:r>
              <a:rPr lang="en-CA" sz="3600" b="1" i="0" u="none" strike="noStrike" cap="none">
                <a:solidFill>
                  <a:srgbClr val="000000"/>
                </a:solidFill>
                <a:latin typeface="Arial"/>
                <a:ea typeface="Arial"/>
                <a:cs typeface="Arial"/>
                <a:sym typeface="Arial"/>
              </a:rPr>
              <a:t>be Applied? </a:t>
            </a:r>
          </a:p>
        </p:txBody>
      </p:sp>
      <p:sp>
        <p:nvSpPr>
          <p:cNvPr id="328" name="Shape 328"/>
          <p:cNvSpPr txBox="1">
            <a:spLocks noGrp="1"/>
          </p:cNvSpPr>
          <p:nvPr>
            <p:ph type="subTitle" idx="1"/>
          </p:nvPr>
        </p:nvSpPr>
        <p:spPr>
          <a:xfrm>
            <a:off x="102358" y="1453050"/>
            <a:ext cx="8939284" cy="3951899"/>
          </a:xfrm>
          <a:prstGeom prst="rect">
            <a:avLst/>
          </a:prstGeom>
          <a:noFill/>
          <a:ln>
            <a:noFill/>
          </a:ln>
        </p:spPr>
        <p:txBody>
          <a:bodyPr lIns="91425" tIns="91425" rIns="91425" bIns="91425" anchor="t" anchorCtr="0">
            <a:noAutofit/>
          </a:bodyPr>
          <a:lstStyle/>
          <a:p>
            <a:pPr marL="342900" marR="0" lvl="0" indent="-342900" algn="l" rtl="0">
              <a:lnSpc>
                <a:spcPct val="100000"/>
              </a:lnSpc>
              <a:spcBef>
                <a:spcPts val="0"/>
              </a:spcBef>
              <a:spcAft>
                <a:spcPts val="0"/>
              </a:spcAft>
              <a:buClr>
                <a:srgbClr val="888888"/>
              </a:buClr>
              <a:buSzPct val="100000"/>
              <a:buFont typeface="Arial"/>
              <a:buChar char="●"/>
            </a:pPr>
            <a:r>
              <a:rPr lang="en-CA" sz="2000" b="0" i="0" u="none" strike="noStrike" cap="none">
                <a:solidFill>
                  <a:schemeClr val="dk1"/>
                </a:solidFill>
                <a:latin typeface="Calibri"/>
                <a:ea typeface="Calibri"/>
                <a:cs typeface="Calibri"/>
                <a:sym typeface="Calibri"/>
              </a:rPr>
              <a:t>Pick a course you are currently teaching, describe the specific goals or essential learning outcomes for this course.</a:t>
            </a:r>
          </a:p>
          <a:p>
            <a:pPr marL="342900" marR="0" lvl="0" indent="-342900" algn="l" rtl="0">
              <a:lnSpc>
                <a:spcPct val="100000"/>
              </a:lnSpc>
              <a:spcBef>
                <a:spcPts val="640"/>
              </a:spcBef>
              <a:spcAft>
                <a:spcPts val="0"/>
              </a:spcAft>
              <a:buClr>
                <a:srgbClr val="888888"/>
              </a:buClr>
              <a:buSzPct val="100000"/>
              <a:buFont typeface="Arial"/>
              <a:buChar char="●"/>
            </a:pPr>
            <a:r>
              <a:rPr lang="en-CA" sz="2000" b="0" i="0" u="none" strike="noStrike" cap="none">
                <a:solidFill>
                  <a:schemeClr val="dk1"/>
                </a:solidFill>
                <a:latin typeface="Calibri"/>
                <a:ea typeface="Calibri"/>
                <a:cs typeface="Calibri"/>
                <a:sym typeface="Calibri"/>
              </a:rPr>
              <a:t>Consider what you know about the range of learning styles, abilities, and educational backgrounds of students who typically take this course. Provide a summary of these below.</a:t>
            </a:r>
          </a:p>
          <a:p>
            <a:pPr marL="342900" marR="0" lvl="0" indent="-342900" algn="l" rtl="0">
              <a:lnSpc>
                <a:spcPct val="100000"/>
              </a:lnSpc>
              <a:spcBef>
                <a:spcPts val="640"/>
              </a:spcBef>
              <a:spcAft>
                <a:spcPts val="0"/>
              </a:spcAft>
              <a:buClr>
                <a:srgbClr val="888888"/>
              </a:buClr>
              <a:buSzPct val="100000"/>
              <a:buFont typeface="Arial"/>
              <a:buChar char="●"/>
            </a:pPr>
            <a:r>
              <a:rPr lang="en-CA" sz="2000" b="0" i="0" u="none" strike="noStrike" cap="none">
                <a:solidFill>
                  <a:schemeClr val="dk1"/>
                </a:solidFill>
                <a:latin typeface="Calibri"/>
                <a:ea typeface="Calibri"/>
                <a:cs typeface="Calibri"/>
                <a:sym typeface="Calibri"/>
              </a:rPr>
              <a:t>Now consider the two summaries you created with respect to each of the Principles of UDL described above. Note down some ideas of practices you are currently using, or new practices that you may consider adopting to implement each of these principles in your class.</a:t>
            </a:r>
          </a:p>
          <a:p>
            <a:pPr marL="342900" marR="0" lvl="0" indent="-342900" algn="l" rtl="0">
              <a:lnSpc>
                <a:spcPct val="100000"/>
              </a:lnSpc>
              <a:spcBef>
                <a:spcPts val="640"/>
              </a:spcBef>
              <a:spcAft>
                <a:spcPts val="0"/>
              </a:spcAft>
              <a:buClr>
                <a:srgbClr val="888888"/>
              </a:buClr>
              <a:buSzPct val="100000"/>
              <a:buFont typeface="Arial"/>
              <a:buChar char="●"/>
            </a:pPr>
            <a:r>
              <a:rPr lang="en-CA" sz="2000" b="0" i="0" u="none" strike="noStrike" cap="none">
                <a:solidFill>
                  <a:schemeClr val="dk1"/>
                </a:solidFill>
                <a:latin typeface="Calibri"/>
                <a:ea typeface="Calibri"/>
                <a:cs typeface="Calibri"/>
                <a:sym typeface="Calibri"/>
              </a:rPr>
              <a:t>Consider and note down how you get to know your students and let them know you are open to their experience, learning needs, and feedback.</a:t>
            </a:r>
          </a:p>
          <a:p>
            <a:pPr marL="0" marR="0" lvl="0" indent="0" algn="l" rtl="0">
              <a:lnSpc>
                <a:spcPct val="100000"/>
              </a:lnSpc>
              <a:spcBef>
                <a:spcPts val="0"/>
              </a:spcBef>
              <a:spcAft>
                <a:spcPts val="0"/>
              </a:spcAft>
              <a:buClr>
                <a:srgbClr val="888888"/>
              </a:buClr>
              <a:buSzPct val="25000"/>
              <a:buFont typeface="Arial"/>
              <a:buNone/>
            </a:pPr>
            <a:endParaRPr sz="2000" b="0" i="0" u="none" strike="noStrike" cap="none">
              <a:solidFill>
                <a:schemeClr val="dk1"/>
              </a:solidFill>
              <a:latin typeface="Calibri"/>
              <a:ea typeface="Calibri"/>
              <a:cs typeface="Calibri"/>
              <a:sym typeface="Calibri"/>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33"/>
        <p:cNvGrpSpPr/>
        <p:nvPr/>
      </p:nvGrpSpPr>
      <p:grpSpPr>
        <a:xfrm>
          <a:off x="0" y="0"/>
          <a:ext cx="0" cy="0"/>
          <a:chOff x="0" y="0"/>
          <a:chExt cx="0" cy="0"/>
        </a:xfrm>
      </p:grpSpPr>
      <p:sp>
        <p:nvSpPr>
          <p:cNvPr id="334" name="Shape 334"/>
          <p:cNvSpPr txBox="1">
            <a:spLocks noGrp="1"/>
          </p:cNvSpPr>
          <p:nvPr>
            <p:ph type="ctrTitle"/>
          </p:nvPr>
        </p:nvSpPr>
        <p:spPr>
          <a:xfrm>
            <a:off x="685800" y="2130425"/>
            <a:ext cx="7772400" cy="1470023"/>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Calibri"/>
              <a:buNone/>
            </a:pPr>
            <a:endParaRPr sz="4400" b="0" i="0" u="none" strike="noStrike" cap="none">
              <a:solidFill>
                <a:schemeClr val="dk1"/>
              </a:solidFill>
              <a:latin typeface="Calibri"/>
              <a:ea typeface="Calibri"/>
              <a:cs typeface="Calibri"/>
              <a:sym typeface="Calibri"/>
            </a:endParaRPr>
          </a:p>
        </p:txBody>
      </p:sp>
      <p:sp>
        <p:nvSpPr>
          <p:cNvPr id="335" name="Shape 335"/>
          <p:cNvSpPr txBox="1">
            <a:spLocks noGrp="1"/>
          </p:cNvSpPr>
          <p:nvPr>
            <p:ph type="subTitle" idx="1"/>
          </p:nvPr>
        </p:nvSpPr>
        <p:spPr>
          <a:xfrm>
            <a:off x="1371600" y="3886200"/>
            <a:ext cx="6400799" cy="1752600"/>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rgbClr val="888888"/>
              </a:buClr>
              <a:buSzPct val="25000"/>
              <a:buFont typeface="Arial"/>
              <a:buNone/>
            </a:pPr>
            <a:endParaRPr sz="3200" b="0" i="0" u="none" strike="noStrike" cap="none">
              <a:solidFill>
                <a:srgbClr val="888888"/>
              </a:solidFill>
              <a:latin typeface="Calibri"/>
              <a:ea typeface="Calibri"/>
              <a:cs typeface="Calibri"/>
              <a:sym typeface="Calibri"/>
            </a:endParaRPr>
          </a:p>
        </p:txBody>
      </p:sp>
      <p:pic>
        <p:nvPicPr>
          <p:cNvPr id="336" name="Shape 336" descr="School_PowerPointTemplate.jpg"/>
          <p:cNvPicPr preferRelativeResize="0"/>
          <p:nvPr/>
        </p:nvPicPr>
        <p:blipFill rotWithShape="1">
          <a:blip r:embed="rId3">
            <a:alphaModFix/>
          </a:blip>
          <a:srcRect/>
          <a:stretch/>
        </p:blipFill>
        <p:spPr>
          <a:xfrm>
            <a:off x="0" y="-7937"/>
            <a:ext cx="9144000" cy="6858000"/>
          </a:xfrm>
          <a:prstGeom prst="rect">
            <a:avLst/>
          </a:prstGeom>
          <a:noFill/>
          <a:ln>
            <a:noFill/>
          </a:ln>
        </p:spPr>
      </p:pic>
      <p:sp>
        <p:nvSpPr>
          <p:cNvPr id="337" name="Shape 337" descr="https://openclipart.org/download/216995/3d-perspective-grid-very-long.svg"/>
          <p:cNvSpPr/>
          <p:nvPr/>
        </p:nvSpPr>
        <p:spPr>
          <a:xfrm>
            <a:off x="155575" y="-144463"/>
            <a:ext cx="304798" cy="304801"/>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800" b="0" i="0" u="none" strike="noStrike" cap="none">
              <a:solidFill>
                <a:schemeClr val="dk1"/>
              </a:solidFill>
              <a:latin typeface="Calibri"/>
              <a:ea typeface="Calibri"/>
              <a:cs typeface="Calibri"/>
              <a:sym typeface="Calibri"/>
            </a:endParaRPr>
          </a:p>
        </p:txBody>
      </p:sp>
      <p:sp>
        <p:nvSpPr>
          <p:cNvPr id="338" name="Shape 338"/>
          <p:cNvSpPr txBox="1"/>
          <p:nvPr/>
        </p:nvSpPr>
        <p:spPr>
          <a:xfrm>
            <a:off x="861625" y="1507600"/>
            <a:ext cx="7455600" cy="12249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lt1"/>
              </a:buClr>
              <a:buFont typeface="Calibri"/>
              <a:buNone/>
            </a:pPr>
            <a:endParaRPr sz="2800" b="1">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chemeClr val="lt1"/>
              </a:buClr>
              <a:buSzPct val="25000"/>
              <a:buFont typeface="Calibri"/>
              <a:buNone/>
            </a:pPr>
            <a:r>
              <a:rPr lang="en-CA" sz="2800" b="1" i="0" u="none" strike="noStrike" cap="none">
                <a:solidFill>
                  <a:schemeClr val="lt1"/>
                </a:solidFill>
                <a:latin typeface="Calibri"/>
                <a:ea typeface="Calibri"/>
                <a:cs typeface="Calibri"/>
                <a:sym typeface="Calibri"/>
              </a:rPr>
              <a:t>Thank you very much for your time and feedback</a:t>
            </a:r>
          </a:p>
        </p:txBody>
      </p:sp>
      <p:sp>
        <p:nvSpPr>
          <p:cNvPr id="339" name="Shape 339"/>
          <p:cNvSpPr txBox="1"/>
          <p:nvPr/>
        </p:nvSpPr>
        <p:spPr>
          <a:xfrm>
            <a:off x="7315200" y="4963646"/>
            <a:ext cx="1587612" cy="523219"/>
          </a:xfrm>
          <a:prstGeom prst="rect">
            <a:avLst/>
          </a:prstGeom>
          <a:noFill/>
          <a:ln>
            <a:noFill/>
          </a:ln>
        </p:spPr>
        <p:txBody>
          <a:bodyPr lIns="91425" tIns="45700" rIns="91425" bIns="45700" anchor="t" anchorCtr="0">
            <a:noAutofit/>
          </a:bodyPr>
          <a:lstStyle/>
          <a:p>
            <a:pPr marL="0" marR="0" lvl="0" indent="0" algn="r" rtl="0">
              <a:lnSpc>
                <a:spcPct val="100000"/>
              </a:lnSpc>
              <a:spcBef>
                <a:spcPts val="0"/>
              </a:spcBef>
              <a:spcAft>
                <a:spcPts val="0"/>
              </a:spcAft>
              <a:buClr>
                <a:schemeClr val="lt1"/>
              </a:buClr>
              <a:buSzPct val="25000"/>
              <a:buFont typeface="Calibri"/>
              <a:buNone/>
            </a:pPr>
            <a:r>
              <a:rPr lang="en-CA" sz="1400" b="1" i="0" u="none" strike="noStrike" cap="none">
                <a:solidFill>
                  <a:schemeClr val="lt1"/>
                </a:solidFill>
                <a:latin typeface="Calibri"/>
                <a:ea typeface="Calibri"/>
                <a:cs typeface="Calibri"/>
                <a:sym typeface="Calibri"/>
              </a:rPr>
              <a:t>Martin Keyserlingk</a:t>
            </a:r>
          </a:p>
          <a:p>
            <a:pPr marL="0" marR="0" lvl="0" indent="0" algn="r" rtl="0">
              <a:lnSpc>
                <a:spcPct val="100000"/>
              </a:lnSpc>
              <a:spcBef>
                <a:spcPts val="0"/>
              </a:spcBef>
              <a:spcAft>
                <a:spcPts val="0"/>
              </a:spcAft>
              <a:buClr>
                <a:schemeClr val="lt1"/>
              </a:buClr>
              <a:buSzPct val="25000"/>
              <a:buFont typeface="Calibri"/>
              <a:buNone/>
            </a:pPr>
            <a:r>
              <a:rPr lang="en-CA" sz="1400" b="1" i="0" u="none" strike="noStrike" cap="none">
                <a:solidFill>
                  <a:schemeClr val="lt1"/>
                </a:solidFill>
                <a:latin typeface="Calibri"/>
                <a:ea typeface="Calibri"/>
                <a:cs typeface="Calibri"/>
                <a:sym typeface="Calibri"/>
              </a:rPr>
              <a:t>Myriam Spencer</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107" name="Shape 107"/>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Calibri"/>
              <a:buNone/>
            </a:pPr>
            <a:endParaRPr sz="4400" b="0" i="0" u="none" strike="noStrike" cap="none">
              <a:solidFill>
                <a:schemeClr val="dk1"/>
              </a:solidFill>
              <a:latin typeface="Calibri"/>
              <a:ea typeface="Calibri"/>
              <a:cs typeface="Calibri"/>
              <a:sym typeface="Calibri"/>
            </a:endParaRPr>
          </a:p>
        </p:txBody>
      </p:sp>
      <p:pic>
        <p:nvPicPr>
          <p:cNvPr id="108" name="Shape 108" descr="School_PowerPointTemplate11.jpg"/>
          <p:cNvPicPr preferRelativeResize="0">
            <a:picLocks noGrp="1"/>
          </p:cNvPicPr>
          <p:nvPr>
            <p:ph type="body" idx="1"/>
          </p:nvPr>
        </p:nvPicPr>
        <p:blipFill rotWithShape="1">
          <a:blip r:embed="rId3">
            <a:alphaModFix/>
          </a:blip>
          <a:srcRect/>
          <a:stretch/>
        </p:blipFill>
        <p:spPr>
          <a:xfrm>
            <a:off x="0" y="0"/>
            <a:ext cx="9144000" cy="6858000"/>
          </a:xfrm>
          <a:prstGeom prst="rect">
            <a:avLst/>
          </a:prstGeom>
          <a:noFill/>
          <a:ln>
            <a:noFill/>
          </a:ln>
        </p:spPr>
      </p:pic>
      <p:sp>
        <p:nvSpPr>
          <p:cNvPr id="109" name="Shape 109"/>
          <p:cNvSpPr txBox="1"/>
          <p:nvPr/>
        </p:nvSpPr>
        <p:spPr>
          <a:xfrm>
            <a:off x="-85240" y="0"/>
            <a:ext cx="9144001" cy="1200329"/>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lt1"/>
              </a:buClr>
              <a:buSzPct val="25000"/>
              <a:buFont typeface="Arial"/>
              <a:buNone/>
            </a:pPr>
            <a:r>
              <a:rPr lang="en-CA" sz="4800" b="1" i="0" u="none" strike="noStrike" cap="none">
                <a:solidFill>
                  <a:schemeClr val="lt1"/>
                </a:solidFill>
                <a:latin typeface="Arial"/>
                <a:ea typeface="Arial"/>
                <a:cs typeface="Arial"/>
                <a:sym typeface="Arial"/>
              </a:rPr>
              <a:t>Creating Inclusive Learning Environments</a:t>
            </a:r>
          </a:p>
        </p:txBody>
      </p:sp>
      <p:sp>
        <p:nvSpPr>
          <p:cNvPr id="110" name="Shape 110"/>
          <p:cNvSpPr txBox="1"/>
          <p:nvPr/>
        </p:nvSpPr>
        <p:spPr>
          <a:xfrm>
            <a:off x="309964" y="1692274"/>
            <a:ext cx="8834034" cy="2559639"/>
          </a:xfrm>
          <a:prstGeom prst="rect">
            <a:avLst/>
          </a:prstGeom>
          <a:noFill/>
          <a:ln>
            <a:noFill/>
          </a:ln>
        </p:spPr>
        <p:txBody>
          <a:bodyPr lIns="91425" tIns="45700" rIns="91425" bIns="45700" anchor="t" anchorCtr="0">
            <a:noAutofit/>
          </a:bodyPr>
          <a:lstStyle/>
          <a:p>
            <a:pPr marL="342900" marR="0" lvl="0" indent="-342900" algn="l" rtl="0">
              <a:lnSpc>
                <a:spcPct val="100000"/>
              </a:lnSpc>
              <a:spcBef>
                <a:spcPts val="0"/>
              </a:spcBef>
              <a:spcAft>
                <a:spcPts val="0"/>
              </a:spcAft>
              <a:buClr>
                <a:srgbClr val="000000"/>
              </a:buClr>
              <a:buSzPct val="100000"/>
              <a:buFont typeface="Arial"/>
              <a:buChar char="•"/>
            </a:pPr>
            <a:r>
              <a:rPr lang="en-CA" sz="2400" b="0" i="0" u="none" strike="noStrike" cap="none">
                <a:solidFill>
                  <a:srgbClr val="000000"/>
                </a:solidFill>
                <a:latin typeface="Arial"/>
                <a:ea typeface="Arial"/>
                <a:cs typeface="Arial"/>
                <a:sym typeface="Arial"/>
              </a:rPr>
              <a:t>As adults, </a:t>
            </a:r>
            <a:r>
              <a:rPr lang="en-CA" sz="2400" b="1" i="0" u="none" strike="noStrike" cap="none">
                <a:solidFill>
                  <a:srgbClr val="000000"/>
                </a:solidFill>
                <a:latin typeface="Arial"/>
                <a:ea typeface="Arial"/>
                <a:cs typeface="Arial"/>
                <a:sym typeface="Arial"/>
              </a:rPr>
              <a:t>students have a responsibility to come forward </a:t>
            </a:r>
            <a:r>
              <a:rPr lang="en-CA" sz="2400" b="0" i="0" u="none" strike="noStrike" cap="none">
                <a:solidFill>
                  <a:srgbClr val="000000"/>
                </a:solidFill>
                <a:latin typeface="Arial"/>
                <a:ea typeface="Arial"/>
                <a:cs typeface="Arial"/>
                <a:sym typeface="Arial"/>
              </a:rPr>
              <a:t>and ask for assistance. </a:t>
            </a:r>
            <a:r>
              <a:rPr lang="en-CA" sz="2400"/>
              <a:t> </a:t>
            </a:r>
          </a:p>
          <a:p>
            <a:pPr marL="342900" marR="0" lvl="0" indent="-342900" algn="l" rtl="0">
              <a:lnSpc>
                <a:spcPct val="100000"/>
              </a:lnSpc>
              <a:spcBef>
                <a:spcPts val="0"/>
              </a:spcBef>
              <a:spcAft>
                <a:spcPts val="0"/>
              </a:spcAft>
              <a:buClr>
                <a:srgbClr val="000000"/>
              </a:buClr>
              <a:buSzPct val="100000"/>
              <a:buFont typeface="Arial"/>
              <a:buChar char="•"/>
            </a:pPr>
            <a:r>
              <a:rPr lang="en-CA" sz="2400"/>
              <a:t>I</a:t>
            </a:r>
            <a:r>
              <a:rPr lang="en-CA" sz="2400" b="1" i="0" u="none" strike="noStrike" cap="none">
                <a:solidFill>
                  <a:srgbClr val="000000"/>
                </a:solidFill>
                <a:latin typeface="Arial"/>
                <a:ea typeface="Arial"/>
                <a:cs typeface="Arial"/>
                <a:sym typeface="Arial"/>
              </a:rPr>
              <a:t>nstructors also have a responsibility to create an environment </a:t>
            </a:r>
            <a:r>
              <a:rPr lang="en-CA" sz="2400" b="0" i="0" u="none" strike="noStrike" cap="none">
                <a:solidFill>
                  <a:srgbClr val="000000"/>
                </a:solidFill>
                <a:latin typeface="Arial"/>
                <a:ea typeface="Arial"/>
                <a:cs typeface="Arial"/>
                <a:sym typeface="Arial"/>
              </a:rPr>
              <a:t>where a divers</a:t>
            </a:r>
            <a:r>
              <a:rPr lang="en-CA" sz="2400"/>
              <a:t>ity of</a:t>
            </a:r>
            <a:r>
              <a:rPr lang="en-CA" sz="2400" b="0" i="0" u="none" strike="noStrike" cap="none">
                <a:solidFill>
                  <a:srgbClr val="000000"/>
                </a:solidFill>
                <a:latin typeface="Arial"/>
                <a:ea typeface="Arial"/>
                <a:cs typeface="Arial"/>
                <a:sym typeface="Arial"/>
              </a:rPr>
              <a:t> learn</a:t>
            </a:r>
            <a:r>
              <a:rPr lang="en-CA" sz="2400"/>
              <a:t>ers</a:t>
            </a:r>
            <a:r>
              <a:rPr lang="en-CA" sz="2400" b="0" i="0" u="none" strike="noStrike" cap="none">
                <a:solidFill>
                  <a:srgbClr val="000000"/>
                </a:solidFill>
                <a:latin typeface="Arial"/>
                <a:ea typeface="Arial"/>
                <a:cs typeface="Arial"/>
                <a:sym typeface="Arial"/>
              </a:rPr>
              <a:t> </a:t>
            </a:r>
            <a:r>
              <a:rPr lang="en-CA" sz="2400"/>
              <a:t>are</a:t>
            </a:r>
            <a:r>
              <a:rPr lang="en-CA" sz="2400" b="0" i="0" u="none" strike="noStrike" cap="none">
                <a:solidFill>
                  <a:srgbClr val="000000"/>
                </a:solidFill>
                <a:latin typeface="Arial"/>
                <a:ea typeface="Arial"/>
                <a:cs typeface="Arial"/>
                <a:sym typeface="Arial"/>
              </a:rPr>
              <a:t> </a:t>
            </a:r>
            <a:r>
              <a:rPr lang="en-CA" sz="2400"/>
              <a:t>valued</a:t>
            </a:r>
            <a:r>
              <a:rPr lang="en-CA" sz="2400" b="0" i="0" u="none" strike="noStrike" cap="none">
                <a:solidFill>
                  <a:srgbClr val="000000"/>
                </a:solidFill>
                <a:latin typeface="Arial"/>
                <a:ea typeface="Arial"/>
                <a:cs typeface="Arial"/>
                <a:sym typeface="Arial"/>
              </a:rPr>
              <a:t> and students feel comfortable asking for </a:t>
            </a:r>
            <a:r>
              <a:rPr lang="en-CA" sz="2400"/>
              <a:t>support</a:t>
            </a:r>
            <a:r>
              <a:rPr lang="en-CA" sz="2400" b="0" i="0" u="none" strike="noStrike" cap="none">
                <a:solidFill>
                  <a:srgbClr val="000000"/>
                </a:solidFill>
                <a:latin typeface="Arial"/>
                <a:ea typeface="Arial"/>
                <a:cs typeface="Arial"/>
                <a:sym typeface="Arial"/>
              </a:rPr>
              <a:t>. </a:t>
            </a:r>
          </a:p>
          <a:p>
            <a:pPr marL="342900" marR="0" lvl="0" indent="-342900" algn="l" rtl="0">
              <a:lnSpc>
                <a:spcPct val="100000"/>
              </a:lnSpc>
              <a:spcBef>
                <a:spcPts val="0"/>
              </a:spcBef>
              <a:spcAft>
                <a:spcPts val="0"/>
              </a:spcAft>
              <a:buClr>
                <a:srgbClr val="000000"/>
              </a:buClr>
              <a:buSzPct val="100000"/>
              <a:buFont typeface="Arial"/>
              <a:buChar char="•"/>
            </a:pPr>
            <a:r>
              <a:rPr lang="en-CA" sz="2400"/>
              <a:t>Demonstrating a commitment and openness to supporting a diversity of learners can go a long way</a:t>
            </a:r>
          </a:p>
          <a:p>
            <a:pPr marL="0" marR="0" lvl="0" indent="0" algn="l" rtl="0">
              <a:lnSpc>
                <a:spcPct val="100000"/>
              </a:lnSpc>
              <a:spcBef>
                <a:spcPts val="0"/>
              </a:spcBef>
              <a:spcAft>
                <a:spcPts val="0"/>
              </a:spcAft>
              <a:buClr>
                <a:srgbClr val="000000"/>
              </a:buClr>
              <a:buFont typeface="Arial"/>
              <a:buNone/>
            </a:pPr>
            <a:endParaRPr sz="2400" b="1" i="0" u="none" strike="noStrike" cap="none">
              <a:solidFill>
                <a:schemeClr val="dk1"/>
              </a:solidFill>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sp>
        <p:nvSpPr>
          <p:cNvPr id="115" name="Shape 115"/>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Calibri"/>
              <a:buNone/>
            </a:pPr>
            <a:endParaRPr sz="4400" b="0" i="0" u="none" strike="noStrike" cap="none">
              <a:solidFill>
                <a:schemeClr val="dk1"/>
              </a:solidFill>
              <a:latin typeface="Calibri"/>
              <a:ea typeface="Calibri"/>
              <a:cs typeface="Calibri"/>
              <a:sym typeface="Calibri"/>
            </a:endParaRPr>
          </a:p>
        </p:txBody>
      </p:sp>
      <p:pic>
        <p:nvPicPr>
          <p:cNvPr id="116" name="Shape 116" descr="School_PowerPointTemplate11.jpg"/>
          <p:cNvPicPr preferRelativeResize="0">
            <a:picLocks noGrp="1"/>
          </p:cNvPicPr>
          <p:nvPr>
            <p:ph type="body" idx="1"/>
          </p:nvPr>
        </p:nvPicPr>
        <p:blipFill rotWithShape="1">
          <a:blip r:embed="rId3">
            <a:alphaModFix/>
          </a:blip>
          <a:srcRect/>
          <a:stretch/>
        </p:blipFill>
        <p:spPr>
          <a:xfrm>
            <a:off x="0" y="0"/>
            <a:ext cx="9144000" cy="6858000"/>
          </a:xfrm>
          <a:prstGeom prst="rect">
            <a:avLst/>
          </a:prstGeom>
          <a:noFill/>
          <a:ln>
            <a:noFill/>
          </a:ln>
        </p:spPr>
      </p:pic>
      <p:sp>
        <p:nvSpPr>
          <p:cNvPr id="117" name="Shape 117"/>
          <p:cNvSpPr txBox="1"/>
          <p:nvPr/>
        </p:nvSpPr>
        <p:spPr>
          <a:xfrm>
            <a:off x="-85240" y="0"/>
            <a:ext cx="9144000" cy="12003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lt1"/>
              </a:buClr>
              <a:buSzPct val="25000"/>
              <a:buFont typeface="Arial"/>
              <a:buNone/>
            </a:pPr>
            <a:r>
              <a:rPr lang="en-CA" sz="4800" b="1" i="0" u="none" strike="noStrike" cap="none">
                <a:solidFill>
                  <a:schemeClr val="lt1"/>
                </a:solidFill>
                <a:latin typeface="Arial"/>
                <a:ea typeface="Arial"/>
                <a:cs typeface="Arial"/>
                <a:sym typeface="Arial"/>
              </a:rPr>
              <a:t>Creating Inclusive Learning</a:t>
            </a:r>
          </a:p>
          <a:p>
            <a:pPr marL="0" marR="0" lvl="0" indent="0" algn="l" rtl="0">
              <a:lnSpc>
                <a:spcPct val="100000"/>
              </a:lnSpc>
              <a:spcBef>
                <a:spcPts val="0"/>
              </a:spcBef>
              <a:spcAft>
                <a:spcPts val="0"/>
              </a:spcAft>
              <a:buClr>
                <a:schemeClr val="lt1"/>
              </a:buClr>
              <a:buSzPct val="25000"/>
              <a:buFont typeface="Arial"/>
              <a:buNone/>
            </a:pPr>
            <a:r>
              <a:rPr lang="en-CA" sz="4800" b="1" i="0" u="none" strike="noStrike" cap="none">
                <a:solidFill>
                  <a:schemeClr val="lt1"/>
                </a:solidFill>
                <a:latin typeface="Arial"/>
                <a:ea typeface="Arial"/>
                <a:cs typeface="Arial"/>
                <a:sym typeface="Arial"/>
              </a:rPr>
              <a:t> Environments</a:t>
            </a:r>
          </a:p>
        </p:txBody>
      </p:sp>
      <p:sp>
        <p:nvSpPr>
          <p:cNvPr id="118" name="Shape 118"/>
          <p:cNvSpPr txBox="1"/>
          <p:nvPr/>
        </p:nvSpPr>
        <p:spPr>
          <a:xfrm>
            <a:off x="318549" y="1692275"/>
            <a:ext cx="8825400" cy="3966600"/>
          </a:xfrm>
          <a:prstGeom prst="rect">
            <a:avLst/>
          </a:prstGeom>
          <a:noFill/>
          <a:ln>
            <a:noFill/>
          </a:ln>
        </p:spPr>
        <p:txBody>
          <a:bodyPr lIns="91425" tIns="45700" rIns="91425" bIns="45700" anchor="t" anchorCtr="0">
            <a:noAutofit/>
          </a:bodyPr>
          <a:lstStyle/>
          <a:p>
            <a:pPr marR="0" lvl="0" algn="l" rtl="0">
              <a:lnSpc>
                <a:spcPct val="100000"/>
              </a:lnSpc>
              <a:spcBef>
                <a:spcPts val="0"/>
              </a:spcBef>
              <a:spcAft>
                <a:spcPts val="0"/>
              </a:spcAft>
              <a:buNone/>
            </a:pPr>
            <a:endParaRPr sz="2400" dirty="0"/>
          </a:p>
          <a:p>
            <a:pPr marR="0" lvl="0" algn="l" rtl="0">
              <a:lnSpc>
                <a:spcPct val="100000"/>
              </a:lnSpc>
              <a:spcBef>
                <a:spcPts val="0"/>
              </a:spcBef>
              <a:spcAft>
                <a:spcPts val="0"/>
              </a:spcAft>
              <a:buNone/>
            </a:pPr>
            <a:endParaRPr sz="2400" dirty="0"/>
          </a:p>
          <a:p>
            <a:pPr marL="342900" marR="0" lvl="0" indent="-342900" algn="l" rtl="0">
              <a:lnSpc>
                <a:spcPct val="100000"/>
              </a:lnSpc>
              <a:spcBef>
                <a:spcPts val="0"/>
              </a:spcBef>
              <a:spcAft>
                <a:spcPts val="0"/>
              </a:spcAft>
              <a:buClr>
                <a:srgbClr val="000000"/>
              </a:buClr>
              <a:buSzPct val="100000"/>
              <a:buFont typeface="Arial"/>
              <a:buChar char="•"/>
            </a:pPr>
            <a:r>
              <a:rPr lang="en-CA" sz="2400" b="0" i="0" u="none" strike="noStrike" cap="none" dirty="0">
                <a:solidFill>
                  <a:srgbClr val="000000"/>
                </a:solidFill>
                <a:latin typeface="Arial"/>
                <a:ea typeface="Arial"/>
                <a:cs typeface="Arial"/>
                <a:sym typeface="Arial"/>
              </a:rPr>
              <a:t>An i</a:t>
            </a:r>
            <a:r>
              <a:rPr lang="en-CA" sz="2400" b="0" i="0" u="sng" strike="noStrike" cap="none" dirty="0">
                <a:solidFill>
                  <a:srgbClr val="000000"/>
                </a:solidFill>
                <a:latin typeface="Arial"/>
                <a:ea typeface="Arial"/>
                <a:cs typeface="Arial"/>
                <a:sym typeface="Arial"/>
              </a:rPr>
              <a:t>nclusive environment</a:t>
            </a:r>
            <a:r>
              <a:rPr lang="en-CA" sz="2400" b="0" i="0" u="none" strike="noStrike" cap="none" dirty="0">
                <a:solidFill>
                  <a:srgbClr val="000000"/>
                </a:solidFill>
                <a:latin typeface="Arial"/>
                <a:ea typeface="Arial"/>
                <a:cs typeface="Arial"/>
                <a:sym typeface="Arial"/>
              </a:rPr>
              <a:t> and f</a:t>
            </a:r>
            <a:r>
              <a:rPr lang="en-CA" sz="2400" b="0" i="0" u="sng" strike="noStrike" cap="none" dirty="0">
                <a:solidFill>
                  <a:srgbClr val="000000"/>
                </a:solidFill>
                <a:latin typeface="Arial"/>
                <a:ea typeface="Arial"/>
                <a:cs typeface="Arial"/>
                <a:sym typeface="Arial"/>
              </a:rPr>
              <a:t>lexible teaching and evaluation practices</a:t>
            </a:r>
            <a:r>
              <a:rPr lang="en-CA" sz="2400" b="0" i="0" u="none" strike="noStrike" cap="none" dirty="0">
                <a:solidFill>
                  <a:srgbClr val="000000"/>
                </a:solidFill>
                <a:latin typeface="Arial"/>
                <a:ea typeface="Arial"/>
                <a:cs typeface="Arial"/>
                <a:sym typeface="Arial"/>
              </a:rPr>
              <a:t> </a:t>
            </a:r>
            <a:r>
              <a:rPr lang="en-CA" sz="2400" b="1" i="0" u="none" strike="noStrike" cap="none" dirty="0">
                <a:solidFill>
                  <a:srgbClr val="000000"/>
                </a:solidFill>
                <a:latin typeface="Arial"/>
                <a:ea typeface="Arial"/>
                <a:cs typeface="Arial"/>
                <a:sym typeface="Arial"/>
              </a:rPr>
              <a:t>can mean the difference between success and failure</a:t>
            </a:r>
            <a:r>
              <a:rPr lang="en-CA" sz="2400" b="0" i="0" u="none" strike="noStrike" cap="none" dirty="0">
                <a:solidFill>
                  <a:srgbClr val="000000"/>
                </a:solidFill>
                <a:latin typeface="Arial"/>
                <a:ea typeface="Arial"/>
                <a:cs typeface="Arial"/>
                <a:sym typeface="Arial"/>
              </a:rPr>
              <a:t> in a student’s chosen course. </a:t>
            </a:r>
          </a:p>
          <a:p>
            <a:pPr marL="0" marR="0" lvl="0" indent="0" algn="l" rtl="0">
              <a:lnSpc>
                <a:spcPct val="100000"/>
              </a:lnSpc>
              <a:spcBef>
                <a:spcPts val="0"/>
              </a:spcBef>
              <a:spcAft>
                <a:spcPts val="0"/>
              </a:spcAft>
              <a:buClr>
                <a:srgbClr val="000000"/>
              </a:buClr>
              <a:buFont typeface="Arial"/>
              <a:buNone/>
            </a:pPr>
            <a:endParaRPr sz="2400"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ct val="25000"/>
              <a:buFont typeface="Arial"/>
              <a:buNone/>
            </a:pPr>
            <a:r>
              <a:rPr lang="en-CA" sz="2400" dirty="0">
                <a:solidFill>
                  <a:schemeClr val="dk1"/>
                </a:solidFill>
                <a:latin typeface="Calibri"/>
                <a:ea typeface="Calibri"/>
                <a:cs typeface="Calibri"/>
                <a:sym typeface="Calibri"/>
              </a:rPr>
              <a:t>We will:</a:t>
            </a:r>
          </a:p>
          <a:p>
            <a:pPr marL="457200" marR="0" lvl="0" indent="-381000" algn="l" rtl="0">
              <a:lnSpc>
                <a:spcPct val="100000"/>
              </a:lnSpc>
              <a:spcBef>
                <a:spcPts val="0"/>
              </a:spcBef>
              <a:spcAft>
                <a:spcPts val="0"/>
              </a:spcAft>
              <a:buClr>
                <a:schemeClr val="dk1"/>
              </a:buClr>
              <a:buSzPct val="100000"/>
              <a:buFont typeface="Calibri"/>
              <a:buChar char="-"/>
            </a:pPr>
            <a:r>
              <a:rPr lang="en-CA" sz="2400" dirty="0">
                <a:solidFill>
                  <a:schemeClr val="dk1"/>
                </a:solidFill>
                <a:latin typeface="Calibri"/>
                <a:ea typeface="Calibri"/>
                <a:cs typeface="Calibri"/>
                <a:sym typeface="Calibri"/>
              </a:rPr>
              <a:t>consider an instructor’s experience</a:t>
            </a:r>
          </a:p>
          <a:p>
            <a:pPr marL="457200" marR="0" lvl="0" indent="-381000" algn="l" rtl="0">
              <a:lnSpc>
                <a:spcPct val="100000"/>
              </a:lnSpc>
              <a:spcBef>
                <a:spcPts val="0"/>
              </a:spcBef>
              <a:spcAft>
                <a:spcPts val="0"/>
              </a:spcAft>
              <a:buClr>
                <a:schemeClr val="dk1"/>
              </a:buClr>
              <a:buSzPct val="100000"/>
              <a:buFont typeface="Calibri"/>
              <a:buChar char="-"/>
            </a:pPr>
            <a:r>
              <a:rPr lang="en-CA" sz="2400" dirty="0">
                <a:solidFill>
                  <a:schemeClr val="dk1"/>
                </a:solidFill>
                <a:latin typeface="Calibri"/>
                <a:ea typeface="Calibri"/>
                <a:cs typeface="Calibri"/>
                <a:sym typeface="Calibri"/>
              </a:rPr>
              <a:t>explore an assessment tool</a:t>
            </a:r>
          </a:p>
          <a:p>
            <a:pPr marL="457200" marR="0" lvl="0" indent="-381000" algn="l" rtl="0">
              <a:lnSpc>
                <a:spcPct val="100000"/>
              </a:lnSpc>
              <a:spcBef>
                <a:spcPts val="0"/>
              </a:spcBef>
              <a:spcAft>
                <a:spcPts val="0"/>
              </a:spcAft>
              <a:buClr>
                <a:schemeClr val="dk1"/>
              </a:buClr>
              <a:buSzPct val="100000"/>
              <a:buFont typeface="Calibri"/>
              <a:buChar char="-"/>
            </a:pPr>
            <a:r>
              <a:rPr lang="en-CA" sz="2400" dirty="0">
                <a:solidFill>
                  <a:schemeClr val="dk1"/>
                </a:solidFill>
                <a:latin typeface="Calibri"/>
                <a:ea typeface="Calibri"/>
                <a:cs typeface="Calibri"/>
                <a:sym typeface="Calibri"/>
              </a:rPr>
              <a:t>learn about the principles of UDL</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123" name="Shape 123"/>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Calibri"/>
              <a:buNone/>
            </a:pPr>
            <a:endParaRPr sz="4400" b="0" i="0" u="none" strike="noStrike" cap="none">
              <a:solidFill>
                <a:schemeClr val="dk1"/>
              </a:solidFill>
              <a:latin typeface="Calibri"/>
              <a:ea typeface="Calibri"/>
              <a:cs typeface="Calibri"/>
              <a:sym typeface="Calibri"/>
            </a:endParaRPr>
          </a:p>
        </p:txBody>
      </p:sp>
      <p:pic>
        <p:nvPicPr>
          <p:cNvPr id="124" name="Shape 124" descr="School_PowerPointTemplate11.jpg"/>
          <p:cNvPicPr preferRelativeResize="0">
            <a:picLocks noGrp="1"/>
          </p:cNvPicPr>
          <p:nvPr>
            <p:ph type="body" idx="1"/>
          </p:nvPr>
        </p:nvPicPr>
        <p:blipFill rotWithShape="1">
          <a:blip r:embed="rId3">
            <a:alphaModFix/>
          </a:blip>
          <a:srcRect/>
          <a:stretch/>
        </p:blipFill>
        <p:spPr>
          <a:xfrm>
            <a:off x="0" y="0"/>
            <a:ext cx="9144000" cy="6858000"/>
          </a:xfrm>
          <a:prstGeom prst="rect">
            <a:avLst/>
          </a:prstGeom>
          <a:noFill/>
          <a:ln>
            <a:noFill/>
          </a:ln>
        </p:spPr>
      </p:pic>
      <p:sp>
        <p:nvSpPr>
          <p:cNvPr id="125" name="Shape 125"/>
          <p:cNvSpPr txBox="1"/>
          <p:nvPr/>
        </p:nvSpPr>
        <p:spPr>
          <a:xfrm>
            <a:off x="-85240" y="0"/>
            <a:ext cx="9144000" cy="12003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lt1"/>
              </a:buClr>
              <a:buSzPct val="25000"/>
              <a:buFont typeface="Arial"/>
              <a:buNone/>
            </a:pPr>
            <a:r>
              <a:rPr lang="en-CA" sz="4800" b="1" dirty="0">
                <a:solidFill>
                  <a:schemeClr val="lt1"/>
                </a:solidFill>
              </a:rPr>
              <a:t>An Instructor’s Experience</a:t>
            </a:r>
          </a:p>
        </p:txBody>
      </p:sp>
      <p:sp>
        <p:nvSpPr>
          <p:cNvPr id="126" name="Shape 126"/>
          <p:cNvSpPr txBox="1"/>
          <p:nvPr/>
        </p:nvSpPr>
        <p:spPr>
          <a:xfrm>
            <a:off x="318549" y="1692275"/>
            <a:ext cx="8825400" cy="3966600"/>
          </a:xfrm>
          <a:prstGeom prst="rect">
            <a:avLst/>
          </a:prstGeom>
          <a:noFill/>
          <a:ln>
            <a:noFill/>
          </a:ln>
        </p:spPr>
        <p:txBody>
          <a:bodyPr lIns="91425" tIns="45700" rIns="91425" bIns="45700" anchor="t" anchorCtr="0">
            <a:noAutofit/>
          </a:bodyPr>
          <a:lstStyle/>
          <a:p>
            <a:pPr marR="0" lvl="0" algn="l" rtl="0">
              <a:lnSpc>
                <a:spcPct val="100000"/>
              </a:lnSpc>
              <a:spcBef>
                <a:spcPts val="0"/>
              </a:spcBef>
              <a:spcAft>
                <a:spcPts val="0"/>
              </a:spcAft>
              <a:buNone/>
            </a:pPr>
            <a:endParaRPr sz="2400"/>
          </a:p>
          <a:p>
            <a:pPr marL="0" marR="0" lvl="0" indent="0" algn="l" rtl="0">
              <a:lnSpc>
                <a:spcPct val="100000"/>
              </a:lnSpc>
              <a:spcBef>
                <a:spcPts val="0"/>
              </a:spcBef>
              <a:spcAft>
                <a:spcPts val="0"/>
              </a:spcAft>
              <a:buClr>
                <a:srgbClr val="000000"/>
              </a:buClr>
              <a:buSzPct val="25000"/>
              <a:buFont typeface="Arial"/>
              <a:buNone/>
            </a:pPr>
            <a:r>
              <a:rPr lang="en-CA" sz="2400" u="sng">
                <a:solidFill>
                  <a:schemeClr val="hlink"/>
                </a:solidFill>
                <a:latin typeface="Calibri"/>
                <a:ea typeface="Calibri"/>
                <a:cs typeface="Calibri"/>
                <a:sym typeface="Calibri"/>
                <a:hlinkClick r:id="rId4"/>
              </a:rPr>
              <a:t>https://sswdcourse.jibc.ca/topic/topic-1-impact-of-teaching-learning-evaluation-practices/</a:t>
            </a:r>
          </a:p>
          <a:p>
            <a:pPr marL="0" marR="0" lvl="0" indent="0" algn="l" rtl="0">
              <a:lnSpc>
                <a:spcPct val="100000"/>
              </a:lnSpc>
              <a:spcBef>
                <a:spcPts val="0"/>
              </a:spcBef>
              <a:spcAft>
                <a:spcPts val="0"/>
              </a:spcAft>
              <a:buClr>
                <a:srgbClr val="000000"/>
              </a:buClr>
              <a:buFont typeface="Arial"/>
              <a:buNone/>
            </a:pPr>
            <a:endParaRPr sz="240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ct val="25000"/>
              <a:buFont typeface="Arial"/>
              <a:buNone/>
            </a:pPr>
            <a:r>
              <a:rPr lang="en-CA" sz="2400">
                <a:solidFill>
                  <a:schemeClr val="dk1"/>
                </a:solidFill>
                <a:latin typeface="Calibri"/>
                <a:ea typeface="Calibri"/>
                <a:cs typeface="Calibri"/>
                <a:sym typeface="Calibri"/>
              </a:rPr>
              <a:t>Consider the values this instructor brought to her approach to creating a supportive environment for students with attentional difficulties.</a:t>
            </a:r>
          </a:p>
          <a:p>
            <a:pPr marL="0" marR="0" lvl="0" indent="0" algn="l" rtl="0">
              <a:lnSpc>
                <a:spcPct val="100000"/>
              </a:lnSpc>
              <a:spcBef>
                <a:spcPts val="0"/>
              </a:spcBef>
              <a:spcAft>
                <a:spcPts val="0"/>
              </a:spcAft>
              <a:buClr>
                <a:srgbClr val="000000"/>
              </a:buClr>
              <a:buFont typeface="Arial"/>
              <a:buNone/>
            </a:pPr>
            <a:endParaRPr sz="240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ct val="25000"/>
              <a:buFont typeface="Arial"/>
              <a:buNone/>
            </a:pPr>
            <a:r>
              <a:rPr lang="en-CA" sz="2400">
                <a:solidFill>
                  <a:schemeClr val="dk1"/>
                </a:solidFill>
                <a:latin typeface="Calibri"/>
                <a:ea typeface="Calibri"/>
                <a:cs typeface="Calibri"/>
                <a:sym typeface="Calibri"/>
              </a:rPr>
              <a:t>How could her approach help students to feel valued and comfortable in seeking support?</a:t>
            </a:r>
          </a:p>
          <a:p>
            <a:pPr marL="0" marR="0" lvl="0" indent="0" algn="l" rtl="0">
              <a:lnSpc>
                <a:spcPct val="100000"/>
              </a:lnSpc>
              <a:spcBef>
                <a:spcPts val="0"/>
              </a:spcBef>
              <a:spcAft>
                <a:spcPts val="0"/>
              </a:spcAft>
              <a:buClr>
                <a:srgbClr val="000000"/>
              </a:buClr>
              <a:buFont typeface="Arial"/>
              <a:buNone/>
            </a:pPr>
            <a:endParaRPr sz="2400">
              <a:solidFill>
                <a:schemeClr val="dk1"/>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Shape 132"/>
          <p:cNvSpPr txBox="1">
            <a:spLocks noGrp="1"/>
          </p:cNvSpPr>
          <p:nvPr>
            <p:ph type="ctrTitle"/>
          </p:nvPr>
        </p:nvSpPr>
        <p:spPr>
          <a:xfrm>
            <a:off x="685800" y="2130425"/>
            <a:ext cx="7772400" cy="1470023"/>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Calibri"/>
              <a:buNone/>
            </a:pPr>
            <a:endParaRPr sz="4400" b="0" i="0" u="none" strike="noStrike" cap="none">
              <a:solidFill>
                <a:schemeClr val="dk1"/>
              </a:solidFill>
              <a:latin typeface="Calibri"/>
              <a:ea typeface="Calibri"/>
              <a:cs typeface="Calibri"/>
              <a:sym typeface="Calibri"/>
            </a:endParaRPr>
          </a:p>
        </p:txBody>
      </p:sp>
      <p:sp>
        <p:nvSpPr>
          <p:cNvPr id="133" name="Shape 133"/>
          <p:cNvSpPr txBox="1">
            <a:spLocks noGrp="1"/>
          </p:cNvSpPr>
          <p:nvPr>
            <p:ph type="subTitle" idx="1"/>
          </p:nvPr>
        </p:nvSpPr>
        <p:spPr>
          <a:xfrm>
            <a:off x="1371600" y="3886200"/>
            <a:ext cx="6400799" cy="1752600"/>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rgbClr val="888888"/>
              </a:buClr>
              <a:buSzPct val="25000"/>
              <a:buFont typeface="Arial"/>
              <a:buNone/>
            </a:pPr>
            <a:endParaRPr sz="3200" b="0" i="0" u="none" strike="noStrike" cap="none">
              <a:solidFill>
                <a:srgbClr val="888888"/>
              </a:solidFill>
              <a:latin typeface="Calibri"/>
              <a:ea typeface="Calibri"/>
              <a:cs typeface="Calibri"/>
              <a:sym typeface="Calibri"/>
            </a:endParaRPr>
          </a:p>
        </p:txBody>
      </p:sp>
      <p:pic>
        <p:nvPicPr>
          <p:cNvPr id="134" name="Shape 134" descr="School_PowerPointTemplate.jpg"/>
          <p:cNvPicPr preferRelativeResize="0"/>
          <p:nvPr/>
        </p:nvPicPr>
        <p:blipFill rotWithShape="1">
          <a:blip r:embed="rId3">
            <a:alphaModFix/>
          </a:blip>
          <a:srcRect/>
          <a:stretch/>
        </p:blipFill>
        <p:spPr>
          <a:xfrm>
            <a:off x="0" y="-7937"/>
            <a:ext cx="9144000" cy="6858000"/>
          </a:xfrm>
          <a:prstGeom prst="rect">
            <a:avLst/>
          </a:prstGeom>
          <a:noFill/>
          <a:ln>
            <a:noFill/>
          </a:ln>
        </p:spPr>
      </p:pic>
      <p:sp>
        <p:nvSpPr>
          <p:cNvPr id="135" name="Shape 135"/>
          <p:cNvSpPr/>
          <p:nvPr/>
        </p:nvSpPr>
        <p:spPr>
          <a:xfrm>
            <a:off x="0" y="160355"/>
            <a:ext cx="8893500" cy="23901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lt1"/>
              </a:buClr>
              <a:buSzPct val="25000"/>
              <a:buFont typeface="Arial"/>
              <a:buNone/>
            </a:pPr>
            <a:r>
              <a:rPr lang="en-CA" sz="4800" b="1" dirty="0">
                <a:solidFill>
                  <a:schemeClr val="lt1"/>
                </a:solidFill>
              </a:rPr>
              <a:t>Two Tools for Moving Towards More Accessible &amp; Inclusive Classrooms</a:t>
            </a:r>
          </a:p>
        </p:txBody>
      </p:sp>
      <p:sp>
        <p:nvSpPr>
          <p:cNvPr id="136" name="Shape 136" descr="https://openclipart.org/download/216995/3d-perspective-grid-very-long.svg"/>
          <p:cNvSpPr/>
          <p:nvPr/>
        </p:nvSpPr>
        <p:spPr>
          <a:xfrm>
            <a:off x="155575" y="-144463"/>
            <a:ext cx="304798" cy="304801"/>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800" b="0" i="0" u="none" strike="noStrike" cap="none">
              <a:solidFill>
                <a:schemeClr val="dk1"/>
              </a:solidFill>
              <a:latin typeface="Calibri"/>
              <a:ea typeface="Calibri"/>
              <a:cs typeface="Calibri"/>
              <a:sym typeface="Calibri"/>
            </a:endParaRPr>
          </a:p>
        </p:txBody>
      </p:sp>
      <p:sp>
        <p:nvSpPr>
          <p:cNvPr id="137" name="Shape 137"/>
          <p:cNvSpPr/>
          <p:nvPr/>
        </p:nvSpPr>
        <p:spPr>
          <a:xfrm>
            <a:off x="125250" y="2762389"/>
            <a:ext cx="8893500" cy="1384500"/>
          </a:xfrm>
          <a:prstGeom prst="rect">
            <a:avLst/>
          </a:prstGeom>
          <a:noFill/>
          <a:ln>
            <a:noFill/>
          </a:ln>
        </p:spPr>
        <p:txBody>
          <a:bodyPr lIns="91425" tIns="45700" rIns="91425" bIns="45700" anchor="t" anchorCtr="0">
            <a:noAutofit/>
          </a:bodyPr>
          <a:lstStyle/>
          <a:p>
            <a:pPr marL="457200" marR="0" lvl="0" indent="-330200" algn="l" rtl="0">
              <a:lnSpc>
                <a:spcPct val="100000"/>
              </a:lnSpc>
              <a:spcBef>
                <a:spcPts val="0"/>
              </a:spcBef>
              <a:spcAft>
                <a:spcPts val="0"/>
              </a:spcAft>
              <a:buSzPct val="100000"/>
              <a:buChar char="●"/>
            </a:pPr>
            <a:r>
              <a:rPr lang="en-CA" sz="1600"/>
              <a:t>Classroom Accessibility Checklist</a:t>
            </a:r>
          </a:p>
          <a:p>
            <a:pPr marR="0" lvl="0" algn="l" rtl="0">
              <a:lnSpc>
                <a:spcPct val="100000"/>
              </a:lnSpc>
              <a:spcBef>
                <a:spcPts val="0"/>
              </a:spcBef>
              <a:spcAft>
                <a:spcPts val="0"/>
              </a:spcAft>
              <a:buNone/>
            </a:pPr>
            <a:endParaRPr sz="1600"/>
          </a:p>
          <a:p>
            <a:pPr marL="457200" marR="0" lvl="0" indent="-330200" algn="l" rtl="0">
              <a:lnSpc>
                <a:spcPct val="100000"/>
              </a:lnSpc>
              <a:spcBef>
                <a:spcPts val="0"/>
              </a:spcBef>
              <a:spcAft>
                <a:spcPts val="0"/>
              </a:spcAft>
              <a:buSzPct val="100000"/>
              <a:buChar char="●"/>
            </a:pPr>
            <a:r>
              <a:rPr lang="en-CA" sz="1600"/>
              <a:t>Principles of Universal Design for Learning</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Shape 143"/>
          <p:cNvSpPr txBox="1">
            <a:spLocks noGrp="1"/>
          </p:cNvSpPr>
          <p:nvPr>
            <p:ph type="ctrTitle"/>
          </p:nvPr>
        </p:nvSpPr>
        <p:spPr>
          <a:xfrm>
            <a:off x="685800" y="2130425"/>
            <a:ext cx="7772400" cy="14700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Calibri"/>
              <a:buNone/>
            </a:pPr>
            <a:endParaRPr sz="4400" b="0" i="0" u="none" strike="noStrike" cap="none">
              <a:solidFill>
                <a:schemeClr val="dk1"/>
              </a:solidFill>
              <a:latin typeface="Calibri"/>
              <a:ea typeface="Calibri"/>
              <a:cs typeface="Calibri"/>
              <a:sym typeface="Calibri"/>
            </a:endParaRPr>
          </a:p>
        </p:txBody>
      </p:sp>
      <p:sp>
        <p:nvSpPr>
          <p:cNvPr id="144" name="Shape 144"/>
          <p:cNvSpPr txBox="1">
            <a:spLocks noGrp="1"/>
          </p:cNvSpPr>
          <p:nvPr>
            <p:ph type="subTitle" idx="1"/>
          </p:nvPr>
        </p:nvSpPr>
        <p:spPr>
          <a:xfrm>
            <a:off x="1371600" y="3886200"/>
            <a:ext cx="6400800" cy="1752600"/>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rgbClr val="888888"/>
              </a:buClr>
              <a:buSzPct val="25000"/>
              <a:buFont typeface="Arial"/>
              <a:buNone/>
            </a:pPr>
            <a:endParaRPr sz="3200" b="0" i="0" u="none" strike="noStrike" cap="none">
              <a:solidFill>
                <a:srgbClr val="888888"/>
              </a:solidFill>
              <a:latin typeface="Calibri"/>
              <a:ea typeface="Calibri"/>
              <a:cs typeface="Calibri"/>
              <a:sym typeface="Calibri"/>
            </a:endParaRPr>
          </a:p>
        </p:txBody>
      </p:sp>
      <p:pic>
        <p:nvPicPr>
          <p:cNvPr id="145" name="Shape 145" descr="School_PowerPointTemplate.jpg"/>
          <p:cNvPicPr preferRelativeResize="0"/>
          <p:nvPr/>
        </p:nvPicPr>
        <p:blipFill rotWithShape="1">
          <a:blip r:embed="rId3">
            <a:alphaModFix/>
          </a:blip>
          <a:srcRect/>
          <a:stretch/>
        </p:blipFill>
        <p:spPr>
          <a:xfrm>
            <a:off x="0" y="-7937"/>
            <a:ext cx="9144000" cy="6858000"/>
          </a:xfrm>
          <a:prstGeom prst="rect">
            <a:avLst/>
          </a:prstGeom>
          <a:noFill/>
          <a:ln>
            <a:noFill/>
          </a:ln>
        </p:spPr>
      </p:pic>
      <p:sp>
        <p:nvSpPr>
          <p:cNvPr id="146" name="Shape 146"/>
          <p:cNvSpPr/>
          <p:nvPr/>
        </p:nvSpPr>
        <p:spPr>
          <a:xfrm>
            <a:off x="0" y="160338"/>
            <a:ext cx="8856600" cy="16233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lt1"/>
              </a:buClr>
              <a:buSzPct val="25000"/>
              <a:buFont typeface="Arial"/>
              <a:buNone/>
            </a:pPr>
            <a:r>
              <a:rPr lang="en-CA" sz="4800" b="1" i="0" u="none" strike="noStrike" cap="none" dirty="0">
                <a:solidFill>
                  <a:schemeClr val="lt1"/>
                </a:solidFill>
                <a:latin typeface="Arial"/>
                <a:ea typeface="Arial"/>
                <a:cs typeface="Arial"/>
                <a:sym typeface="Arial"/>
              </a:rPr>
              <a:t>How accessible is your classroom?</a:t>
            </a:r>
            <a:r>
              <a:rPr lang="en-CA" sz="4800" b="0" i="0" u="none" strike="noStrike" cap="none" dirty="0">
                <a:solidFill>
                  <a:schemeClr val="lt1"/>
                </a:solidFill>
                <a:latin typeface="Arial"/>
                <a:ea typeface="Arial"/>
                <a:cs typeface="Arial"/>
                <a:sym typeface="Arial"/>
              </a:rPr>
              <a:t> </a:t>
            </a:r>
          </a:p>
        </p:txBody>
      </p:sp>
      <p:sp>
        <p:nvSpPr>
          <p:cNvPr id="147" name="Shape 147" descr="https://openclipart.org/download/216995/3d-perspective-grid-very-long.svg"/>
          <p:cNvSpPr/>
          <p:nvPr/>
        </p:nvSpPr>
        <p:spPr>
          <a:xfrm>
            <a:off x="155575" y="-144463"/>
            <a:ext cx="304800" cy="30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800" b="0" i="0" u="none" strike="noStrike" cap="none">
              <a:solidFill>
                <a:schemeClr val="dk1"/>
              </a:solidFill>
              <a:latin typeface="Calibri"/>
              <a:ea typeface="Calibri"/>
              <a:cs typeface="Calibri"/>
              <a:sym typeface="Calibri"/>
            </a:endParaRPr>
          </a:p>
        </p:txBody>
      </p:sp>
      <p:pic>
        <p:nvPicPr>
          <p:cNvPr id="148" name="Shape 148"/>
          <p:cNvPicPr preferRelativeResize="0"/>
          <p:nvPr/>
        </p:nvPicPr>
        <p:blipFill rotWithShape="1">
          <a:blip r:embed="rId4">
            <a:alphaModFix/>
          </a:blip>
          <a:srcRect/>
          <a:stretch/>
        </p:blipFill>
        <p:spPr>
          <a:xfrm>
            <a:off x="0" y="3029447"/>
            <a:ext cx="5442900" cy="3055800"/>
          </a:xfrm>
          <a:prstGeom prst="rect">
            <a:avLst/>
          </a:prstGeom>
          <a:noFill/>
          <a:ln>
            <a:noFill/>
          </a:ln>
        </p:spPr>
      </p:pic>
      <p:sp>
        <p:nvSpPr>
          <p:cNvPr id="149" name="Shape 149"/>
          <p:cNvSpPr/>
          <p:nvPr/>
        </p:nvSpPr>
        <p:spPr>
          <a:xfrm>
            <a:off x="59634" y="1676083"/>
            <a:ext cx="8893500" cy="5847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SzPct val="25000"/>
              <a:buFont typeface="Arial"/>
              <a:buNone/>
            </a:pPr>
            <a:r>
              <a:rPr lang="en-CA" sz="1600" b="0" i="0" u="none" strike="noStrike" cap="none">
                <a:solidFill>
                  <a:srgbClr val="000000"/>
                </a:solidFill>
                <a:latin typeface="Arial"/>
                <a:ea typeface="Arial"/>
                <a:cs typeface="Arial"/>
                <a:sym typeface="Arial"/>
              </a:rPr>
              <a:t>Exploration of a tool that instructors can use to complete a quick assessment of five aspects of their own learning environment.  </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pic>
        <p:nvPicPr>
          <p:cNvPr id="155" name="Shape 155" descr="School_PowerPointTemplate11.jpg"/>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156" name="Shape 156"/>
          <p:cNvSpPr txBox="1">
            <a:spLocks noGrp="1"/>
          </p:cNvSpPr>
          <p:nvPr>
            <p:ph type="ctrTitle"/>
          </p:nvPr>
        </p:nvSpPr>
        <p:spPr>
          <a:xfrm>
            <a:off x="341360" y="422668"/>
            <a:ext cx="8686403" cy="1470000"/>
          </a:xfrm>
          <a:prstGeom prst="rect">
            <a:avLst/>
          </a:prstGeom>
          <a:noFill/>
          <a:ln>
            <a:noFill/>
          </a:ln>
        </p:spPr>
        <p:txBody>
          <a:bodyPr lIns="91425" tIns="91425" rIns="91425" bIns="91425" anchor="ctr" anchorCtr="0">
            <a:noAutofit/>
          </a:bodyPr>
          <a:lstStyle/>
          <a:p>
            <a:pPr marL="0" marR="0" lvl="0" indent="0" algn="l" rtl="0">
              <a:lnSpc>
                <a:spcPct val="100000"/>
              </a:lnSpc>
              <a:spcBef>
                <a:spcPts val="0"/>
              </a:spcBef>
              <a:spcAft>
                <a:spcPts val="0"/>
              </a:spcAft>
              <a:buClr>
                <a:schemeClr val="dk1"/>
              </a:buClr>
              <a:buSzPct val="25000"/>
              <a:buFont typeface="Calibri"/>
              <a:buNone/>
            </a:pPr>
            <a:r>
              <a:rPr lang="en-CA" sz="2400" b="1" i="0" u="none" strike="noStrike" cap="none">
                <a:solidFill>
                  <a:schemeClr val="dk1"/>
                </a:solidFill>
                <a:latin typeface="Calibri"/>
                <a:ea typeface="Calibri"/>
                <a:cs typeface="Calibri"/>
                <a:sym typeface="Calibri"/>
              </a:rPr>
              <a:t>1. Attitudinal Barriers</a:t>
            </a:r>
            <a:r>
              <a:rPr lang="en-CA" sz="1800" b="1" i="0" u="none" strike="noStrike" cap="none">
                <a:solidFill>
                  <a:schemeClr val="dk1"/>
                </a:solidFill>
                <a:latin typeface="Calibri"/>
                <a:ea typeface="Calibri"/>
                <a:cs typeface="Calibri"/>
                <a:sym typeface="Calibri"/>
              </a:rPr>
              <a:t/>
            </a:r>
            <a:br>
              <a:rPr lang="en-CA" sz="1800" b="1" i="0" u="none" strike="noStrike" cap="none">
                <a:solidFill>
                  <a:schemeClr val="dk1"/>
                </a:solidFill>
                <a:latin typeface="Calibri"/>
                <a:ea typeface="Calibri"/>
                <a:cs typeface="Calibri"/>
                <a:sym typeface="Calibri"/>
              </a:rPr>
            </a:br>
            <a:r>
              <a:rPr lang="en-CA" sz="1800" b="1" i="0" u="none" strike="noStrike" cap="none">
                <a:solidFill>
                  <a:schemeClr val="lt1"/>
                </a:solidFill>
                <a:latin typeface="Calibri"/>
                <a:ea typeface="Calibri"/>
                <a:cs typeface="Calibri"/>
                <a:sym typeface="Calibri"/>
              </a:rPr>
              <a:t>Behaviors, perceptions and assumptions that discriminate against persons with disabilities. These barriers often emerge from a lack of understanding, which can lead people to ignore, to judge, or have misconceptions about a person with a disability (Council of Ontario Universities, 2013).</a:t>
            </a:r>
            <a:r>
              <a:rPr lang="en-CA" sz="1800" b="0" i="0" u="none" strike="noStrike" cap="none">
                <a:solidFill>
                  <a:schemeClr val="dk1"/>
                </a:solidFill>
                <a:latin typeface="Calibri"/>
                <a:ea typeface="Calibri"/>
                <a:cs typeface="Calibri"/>
                <a:sym typeface="Calibri"/>
              </a:rPr>
              <a:t/>
            </a:r>
            <a:br>
              <a:rPr lang="en-CA" sz="1800" b="0" i="0" u="none" strike="noStrike" cap="none">
                <a:solidFill>
                  <a:schemeClr val="dk1"/>
                </a:solidFill>
                <a:latin typeface="Calibri"/>
                <a:ea typeface="Calibri"/>
                <a:cs typeface="Calibri"/>
                <a:sym typeface="Calibri"/>
              </a:rPr>
            </a:br>
            <a:r>
              <a:rPr lang="en-CA" sz="1800" b="1" i="0" u="none" strike="noStrike" cap="none">
                <a:solidFill>
                  <a:schemeClr val="dk1"/>
                </a:solidFill>
                <a:latin typeface="Calibri"/>
                <a:ea typeface="Calibri"/>
                <a:cs typeface="Calibri"/>
                <a:sym typeface="Calibri"/>
              </a:rPr>
              <a:t/>
            </a:r>
            <a:br>
              <a:rPr lang="en-CA" sz="1800" b="1" i="0" u="none" strike="noStrike" cap="none">
                <a:solidFill>
                  <a:schemeClr val="dk1"/>
                </a:solidFill>
                <a:latin typeface="Calibri"/>
                <a:ea typeface="Calibri"/>
                <a:cs typeface="Calibri"/>
                <a:sym typeface="Calibri"/>
              </a:rPr>
            </a:br>
            <a:endParaRPr lang="en-CA" sz="1800" b="1" i="0" u="none" strike="noStrike" cap="none">
              <a:solidFill>
                <a:schemeClr val="dk1"/>
              </a:solidFill>
              <a:latin typeface="Calibri"/>
              <a:ea typeface="Calibri"/>
              <a:cs typeface="Calibri"/>
              <a:sym typeface="Calibri"/>
            </a:endParaRPr>
          </a:p>
        </p:txBody>
      </p:sp>
      <p:sp>
        <p:nvSpPr>
          <p:cNvPr id="157" name="Shape 157"/>
          <p:cNvSpPr txBox="1">
            <a:spLocks noGrp="1"/>
          </p:cNvSpPr>
          <p:nvPr>
            <p:ph type="subTitle" idx="1"/>
          </p:nvPr>
        </p:nvSpPr>
        <p:spPr>
          <a:xfrm>
            <a:off x="236667" y="1955575"/>
            <a:ext cx="8487783" cy="3683099"/>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rgbClr val="888888"/>
              </a:buClr>
              <a:buSzPct val="25000"/>
              <a:buFont typeface="Arial"/>
              <a:buNone/>
            </a:pPr>
            <a:r>
              <a:rPr lang="en-CA" sz="2400" b="1" i="0" u="sng" strike="noStrike" cap="none">
                <a:solidFill>
                  <a:srgbClr val="888888"/>
                </a:solidFill>
                <a:latin typeface="Calibri"/>
                <a:ea typeface="Calibri"/>
                <a:cs typeface="Calibri"/>
                <a:sym typeface="Calibri"/>
              </a:rPr>
              <a:t>Checklist:</a:t>
            </a:r>
          </a:p>
          <a:p>
            <a:pPr marL="457200" marR="0" lvl="0" indent="-457200" algn="l" rtl="0">
              <a:lnSpc>
                <a:spcPct val="100000"/>
              </a:lnSpc>
              <a:spcBef>
                <a:spcPts val="640"/>
              </a:spcBef>
              <a:spcAft>
                <a:spcPts val="0"/>
              </a:spcAft>
              <a:buClr>
                <a:srgbClr val="888888"/>
              </a:buClr>
              <a:buSzPct val="100000"/>
              <a:buFont typeface="Noto Sans Symbols"/>
              <a:buChar char="❑"/>
            </a:pPr>
            <a:r>
              <a:rPr lang="en-CA" sz="2000" b="0" i="0" u="none" strike="noStrike" cap="none">
                <a:solidFill>
                  <a:srgbClr val="888888"/>
                </a:solidFill>
                <a:latin typeface="Calibri"/>
                <a:ea typeface="Calibri"/>
                <a:cs typeface="Calibri"/>
                <a:sym typeface="Calibri"/>
              </a:rPr>
              <a:t>Staff do not make </a:t>
            </a:r>
            <a:r>
              <a:rPr lang="en-CA" sz="2000" b="1" i="0" u="none" strike="noStrike" cap="none">
                <a:solidFill>
                  <a:srgbClr val="888888"/>
                </a:solidFill>
                <a:latin typeface="Calibri"/>
                <a:ea typeface="Calibri"/>
                <a:cs typeface="Calibri"/>
                <a:sym typeface="Calibri"/>
              </a:rPr>
              <a:t>assumptions</a:t>
            </a:r>
            <a:r>
              <a:rPr lang="en-CA" sz="2000" b="0" i="0" u="none" strike="noStrike" cap="none">
                <a:solidFill>
                  <a:srgbClr val="888888"/>
                </a:solidFill>
                <a:latin typeface="Calibri"/>
                <a:ea typeface="Calibri"/>
                <a:cs typeface="Calibri"/>
                <a:sym typeface="Calibri"/>
              </a:rPr>
              <a:t> about a student’s disability or capabilities</a:t>
            </a:r>
          </a:p>
          <a:p>
            <a:pPr marL="342900" marR="0" lvl="0" indent="-342900" algn="l" rtl="0">
              <a:lnSpc>
                <a:spcPct val="100000"/>
              </a:lnSpc>
              <a:spcBef>
                <a:spcPts val="640"/>
              </a:spcBef>
              <a:spcAft>
                <a:spcPts val="0"/>
              </a:spcAft>
              <a:buClr>
                <a:srgbClr val="888888"/>
              </a:buClr>
              <a:buSzPct val="100000"/>
              <a:buFont typeface="Noto Sans Symbols"/>
              <a:buChar char="❑"/>
            </a:pPr>
            <a:r>
              <a:rPr lang="en-CA" sz="2000" b="0" i="0" u="none" strike="noStrike" cap="none">
                <a:solidFill>
                  <a:srgbClr val="888888"/>
                </a:solidFill>
                <a:latin typeface="Calibri"/>
                <a:ea typeface="Calibri"/>
                <a:cs typeface="Calibri"/>
                <a:sym typeface="Calibri"/>
              </a:rPr>
              <a:t>Students with disabilities can </a:t>
            </a:r>
            <a:r>
              <a:rPr lang="en-CA" sz="2000" b="1" i="0" u="none" strike="noStrike" cap="none">
                <a:solidFill>
                  <a:srgbClr val="888888"/>
                </a:solidFill>
                <a:latin typeface="Calibri"/>
                <a:ea typeface="Calibri"/>
                <a:cs typeface="Calibri"/>
                <a:sym typeface="Calibri"/>
              </a:rPr>
              <a:t>come forward and speak</a:t>
            </a:r>
            <a:r>
              <a:rPr lang="en-CA" sz="2000" b="0" i="0" u="none" strike="noStrike" cap="none">
                <a:solidFill>
                  <a:srgbClr val="888888"/>
                </a:solidFill>
                <a:latin typeface="Calibri"/>
                <a:ea typeface="Calibri"/>
                <a:cs typeface="Calibri"/>
                <a:sym typeface="Calibri"/>
              </a:rPr>
              <a:t> instructors about the way they learn and what may be “disabling” in their course, classroom or teaching.</a:t>
            </a:r>
          </a:p>
          <a:p>
            <a:pPr marL="342900" marR="0" lvl="0" indent="-342900" algn="l" rtl="0">
              <a:lnSpc>
                <a:spcPct val="100000"/>
              </a:lnSpc>
              <a:spcBef>
                <a:spcPts val="640"/>
              </a:spcBef>
              <a:spcAft>
                <a:spcPts val="0"/>
              </a:spcAft>
              <a:buClr>
                <a:srgbClr val="888888"/>
              </a:buClr>
              <a:buSzPct val="100000"/>
              <a:buFont typeface="Noto Sans Symbols"/>
              <a:buChar char="❑"/>
            </a:pPr>
            <a:r>
              <a:rPr lang="en-CA" sz="2000" b="0" i="0" u="none" strike="noStrike" cap="none">
                <a:solidFill>
                  <a:srgbClr val="888888"/>
                </a:solidFill>
                <a:latin typeface="Calibri"/>
                <a:ea typeface="Calibri"/>
                <a:cs typeface="Calibri"/>
                <a:sym typeface="Calibri"/>
              </a:rPr>
              <a:t>Discriminatory </a:t>
            </a:r>
            <a:r>
              <a:rPr lang="en-CA" sz="2000" b="1" i="0" u="none" strike="noStrike" cap="none">
                <a:solidFill>
                  <a:srgbClr val="888888"/>
                </a:solidFill>
                <a:latin typeface="Calibri"/>
                <a:ea typeface="Calibri"/>
                <a:cs typeface="Calibri"/>
                <a:sym typeface="Calibri"/>
              </a:rPr>
              <a:t>language or behavior is challenged</a:t>
            </a:r>
            <a:r>
              <a:rPr lang="en-CA" sz="2000" b="0" i="0" u="none" strike="noStrike" cap="none">
                <a:solidFill>
                  <a:srgbClr val="888888"/>
                </a:solidFill>
                <a:latin typeface="Calibri"/>
                <a:ea typeface="Calibri"/>
                <a:cs typeface="Calibri"/>
                <a:sym typeface="Calibri"/>
              </a:rPr>
              <a:t>.</a:t>
            </a:r>
          </a:p>
          <a:p>
            <a:pPr marL="342900" marR="0" lvl="0" indent="-342900" algn="l" rtl="0">
              <a:lnSpc>
                <a:spcPct val="100000"/>
              </a:lnSpc>
              <a:spcBef>
                <a:spcPts val="640"/>
              </a:spcBef>
              <a:spcAft>
                <a:spcPts val="0"/>
              </a:spcAft>
              <a:buClr>
                <a:srgbClr val="888888"/>
              </a:buClr>
              <a:buSzPct val="100000"/>
              <a:buFont typeface="Noto Sans Symbols"/>
              <a:buChar char="❑"/>
            </a:pPr>
            <a:r>
              <a:rPr lang="en-CA" sz="2000" b="0" i="0" u="none" strike="noStrike" cap="none">
                <a:solidFill>
                  <a:srgbClr val="888888"/>
                </a:solidFill>
                <a:latin typeface="Calibri"/>
                <a:ea typeface="Calibri"/>
                <a:cs typeface="Calibri"/>
                <a:sym typeface="Calibri"/>
              </a:rPr>
              <a:t>An </a:t>
            </a:r>
            <a:r>
              <a:rPr lang="en-CA" sz="2000" b="1" i="0" u="none" strike="noStrike" cap="none">
                <a:solidFill>
                  <a:srgbClr val="888888"/>
                </a:solidFill>
                <a:latin typeface="Calibri"/>
                <a:ea typeface="Calibri"/>
                <a:cs typeface="Calibri"/>
                <a:sym typeface="Calibri"/>
              </a:rPr>
              <a:t>inclusive environment is created</a:t>
            </a:r>
            <a:r>
              <a:rPr lang="en-CA" sz="2000" b="0" i="0" u="none" strike="noStrike" cap="none">
                <a:solidFill>
                  <a:srgbClr val="888888"/>
                </a:solidFill>
                <a:latin typeface="Calibri"/>
                <a:ea typeface="Calibri"/>
                <a:cs typeface="Calibri"/>
                <a:sym typeface="Calibri"/>
              </a:rPr>
              <a:t>, in which all students respect people’s differences</a:t>
            </a:r>
          </a:p>
          <a:p>
            <a:pPr marL="0" marR="0" lvl="0" indent="0" algn="l" rtl="0">
              <a:lnSpc>
                <a:spcPct val="100000"/>
              </a:lnSpc>
              <a:spcBef>
                <a:spcPts val="0"/>
              </a:spcBef>
              <a:spcAft>
                <a:spcPts val="0"/>
              </a:spcAft>
              <a:buClr>
                <a:srgbClr val="888888"/>
              </a:buClr>
              <a:buSzPct val="25000"/>
              <a:buFont typeface="Arial"/>
              <a:buNone/>
            </a:pPr>
            <a:endParaRPr sz="2000" b="0" i="0" u="none" strike="noStrike" cap="none">
              <a:solidFill>
                <a:srgbClr val="0070C0"/>
              </a:solidFill>
              <a:latin typeface="Calibri"/>
              <a:ea typeface="Calibri"/>
              <a:cs typeface="Calibri"/>
              <a:sym typeface="Calibri"/>
            </a:endParaRPr>
          </a:p>
        </p:txBody>
      </p:sp>
      <p:pic>
        <p:nvPicPr>
          <p:cNvPr id="158" name="Shape 158"/>
          <p:cNvPicPr preferRelativeResize="0"/>
          <p:nvPr/>
        </p:nvPicPr>
        <p:blipFill rotWithShape="1">
          <a:blip r:embed="rId4">
            <a:alphaModFix/>
          </a:blip>
          <a:srcRect/>
          <a:stretch/>
        </p:blipFill>
        <p:spPr>
          <a:xfrm flipH="1">
            <a:off x="8304048" y="1466570"/>
            <a:ext cx="840807" cy="978007"/>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pic>
        <p:nvPicPr>
          <p:cNvPr id="164" name="Shape 164" descr="School_PowerPointTemplate11.jpg"/>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165" name="Shape 165"/>
          <p:cNvSpPr txBox="1">
            <a:spLocks noGrp="1"/>
          </p:cNvSpPr>
          <p:nvPr>
            <p:ph type="ctrTitle"/>
          </p:nvPr>
        </p:nvSpPr>
        <p:spPr>
          <a:xfrm>
            <a:off x="341360" y="422668"/>
            <a:ext cx="8686403" cy="1470000"/>
          </a:xfrm>
          <a:prstGeom prst="rect">
            <a:avLst/>
          </a:prstGeom>
          <a:noFill/>
          <a:ln>
            <a:noFill/>
          </a:ln>
        </p:spPr>
        <p:txBody>
          <a:bodyPr lIns="91425" tIns="91425" rIns="91425" bIns="91425" anchor="ctr" anchorCtr="0">
            <a:noAutofit/>
          </a:bodyPr>
          <a:lstStyle/>
          <a:p>
            <a:pPr marL="0" marR="0" lvl="0" indent="0" algn="l" rtl="0">
              <a:lnSpc>
                <a:spcPct val="100000"/>
              </a:lnSpc>
              <a:spcBef>
                <a:spcPts val="0"/>
              </a:spcBef>
              <a:spcAft>
                <a:spcPts val="0"/>
              </a:spcAft>
              <a:buClr>
                <a:schemeClr val="dk1"/>
              </a:buClr>
              <a:buSzPct val="25000"/>
              <a:buFont typeface="Calibri"/>
              <a:buNone/>
            </a:pPr>
            <a:r>
              <a:rPr lang="en-CA" sz="2400" b="1" i="0" u="none" strike="noStrike" cap="none">
                <a:solidFill>
                  <a:schemeClr val="dk1"/>
                </a:solidFill>
                <a:latin typeface="Calibri"/>
                <a:ea typeface="Calibri"/>
                <a:cs typeface="Calibri"/>
                <a:sym typeface="Calibri"/>
              </a:rPr>
              <a:t>2. Organizational barriers</a:t>
            </a:r>
            <a:r>
              <a:rPr lang="en-CA" sz="2400" b="0" i="0" u="none" strike="noStrike" cap="none">
                <a:solidFill>
                  <a:schemeClr val="dk1"/>
                </a:solidFill>
                <a:latin typeface="Calibri"/>
                <a:ea typeface="Calibri"/>
                <a:cs typeface="Calibri"/>
                <a:sym typeface="Calibri"/>
              </a:rPr>
              <a:t/>
            </a:r>
            <a:br>
              <a:rPr lang="en-CA" sz="2400" b="0" i="0" u="none" strike="noStrike" cap="none">
                <a:solidFill>
                  <a:schemeClr val="dk1"/>
                </a:solidFill>
                <a:latin typeface="Calibri"/>
                <a:ea typeface="Calibri"/>
                <a:cs typeface="Calibri"/>
                <a:sym typeface="Calibri"/>
              </a:rPr>
            </a:br>
            <a:r>
              <a:rPr lang="en-CA" sz="1800" b="1" i="0" u="none" strike="noStrike" cap="none">
                <a:solidFill>
                  <a:schemeClr val="lt1"/>
                </a:solidFill>
                <a:latin typeface="Calibri"/>
                <a:ea typeface="Calibri"/>
                <a:cs typeface="Calibri"/>
                <a:sym typeface="Calibri"/>
              </a:rPr>
              <a:t>Policies, procedures or practices that unfairly discriminate and can prevent individuals from participating fully in a situation. Organizational or systemic barriers are often put in place unintentionally.</a:t>
            </a:r>
            <a:r>
              <a:rPr lang="en-CA" sz="1800" b="0" i="0" u="none" strike="noStrike" cap="none">
                <a:solidFill>
                  <a:schemeClr val="dk1"/>
                </a:solidFill>
                <a:latin typeface="Calibri"/>
                <a:ea typeface="Calibri"/>
                <a:cs typeface="Calibri"/>
                <a:sym typeface="Calibri"/>
              </a:rPr>
              <a:t/>
            </a:r>
            <a:br>
              <a:rPr lang="en-CA" sz="1800" b="0" i="0" u="none" strike="noStrike" cap="none">
                <a:solidFill>
                  <a:schemeClr val="dk1"/>
                </a:solidFill>
                <a:latin typeface="Calibri"/>
                <a:ea typeface="Calibri"/>
                <a:cs typeface="Calibri"/>
                <a:sym typeface="Calibri"/>
              </a:rPr>
            </a:br>
            <a:r>
              <a:rPr lang="en-CA" sz="1800" b="1" i="0" u="none" strike="noStrike" cap="none">
                <a:solidFill>
                  <a:schemeClr val="dk1"/>
                </a:solidFill>
                <a:latin typeface="Calibri"/>
                <a:ea typeface="Calibri"/>
                <a:cs typeface="Calibri"/>
                <a:sym typeface="Calibri"/>
              </a:rPr>
              <a:t/>
            </a:r>
            <a:br>
              <a:rPr lang="en-CA" sz="1800" b="1" i="0" u="none" strike="noStrike" cap="none">
                <a:solidFill>
                  <a:schemeClr val="dk1"/>
                </a:solidFill>
                <a:latin typeface="Calibri"/>
                <a:ea typeface="Calibri"/>
                <a:cs typeface="Calibri"/>
                <a:sym typeface="Calibri"/>
              </a:rPr>
            </a:br>
            <a:endParaRPr lang="en-CA" sz="1800" b="1" i="0" u="none" strike="noStrike" cap="none">
              <a:solidFill>
                <a:schemeClr val="dk1"/>
              </a:solidFill>
              <a:latin typeface="Calibri"/>
              <a:ea typeface="Calibri"/>
              <a:cs typeface="Calibri"/>
              <a:sym typeface="Calibri"/>
            </a:endParaRPr>
          </a:p>
        </p:txBody>
      </p:sp>
      <p:sp>
        <p:nvSpPr>
          <p:cNvPr id="166" name="Shape 166"/>
          <p:cNvSpPr txBox="1">
            <a:spLocks noGrp="1"/>
          </p:cNvSpPr>
          <p:nvPr>
            <p:ph type="subTitle" idx="1"/>
          </p:nvPr>
        </p:nvSpPr>
        <p:spPr>
          <a:xfrm>
            <a:off x="225122" y="1715350"/>
            <a:ext cx="8487783" cy="3683099"/>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rgbClr val="888888"/>
              </a:buClr>
              <a:buSzPct val="25000"/>
              <a:buFont typeface="Arial"/>
              <a:buNone/>
            </a:pPr>
            <a:r>
              <a:rPr lang="en-CA" sz="2400" b="1" i="0" u="sng" strike="noStrike" cap="none">
                <a:solidFill>
                  <a:srgbClr val="888888"/>
                </a:solidFill>
                <a:latin typeface="Calibri"/>
                <a:ea typeface="Calibri"/>
                <a:cs typeface="Calibri"/>
                <a:sym typeface="Calibri"/>
              </a:rPr>
              <a:t>Checklist:</a:t>
            </a:r>
          </a:p>
          <a:p>
            <a:pPr marL="342900" marR="0" lvl="0" indent="-342900" algn="l" rtl="0">
              <a:lnSpc>
                <a:spcPct val="100000"/>
              </a:lnSpc>
              <a:spcBef>
                <a:spcPts val="640"/>
              </a:spcBef>
              <a:spcAft>
                <a:spcPts val="0"/>
              </a:spcAft>
              <a:buClr>
                <a:srgbClr val="888888"/>
              </a:buClr>
              <a:buSzPct val="100000"/>
              <a:buFont typeface="Noto Sans Symbols"/>
              <a:buChar char="❑"/>
            </a:pPr>
            <a:r>
              <a:rPr lang="en-CA" sz="2000" b="0" i="0" u="none" strike="noStrike" cap="none">
                <a:solidFill>
                  <a:srgbClr val="888888"/>
                </a:solidFill>
                <a:latin typeface="Calibri"/>
                <a:ea typeface="Calibri"/>
                <a:cs typeface="Calibri"/>
                <a:sym typeface="Calibri"/>
              </a:rPr>
              <a:t>The essential course content and learning </a:t>
            </a:r>
            <a:r>
              <a:rPr lang="en-CA" sz="2000" b="1" i="0" u="none" strike="noStrike" cap="none">
                <a:solidFill>
                  <a:srgbClr val="888888"/>
                </a:solidFill>
                <a:latin typeface="Calibri"/>
                <a:ea typeface="Calibri"/>
                <a:cs typeface="Calibri"/>
                <a:sym typeface="Calibri"/>
              </a:rPr>
              <a:t>outcomes are expressed clearly</a:t>
            </a:r>
          </a:p>
          <a:p>
            <a:pPr marL="342900" marR="0" lvl="0" indent="-342900" algn="l" rtl="0">
              <a:lnSpc>
                <a:spcPct val="100000"/>
              </a:lnSpc>
              <a:spcBef>
                <a:spcPts val="640"/>
              </a:spcBef>
              <a:spcAft>
                <a:spcPts val="0"/>
              </a:spcAft>
              <a:buClr>
                <a:srgbClr val="888888"/>
              </a:buClr>
              <a:buSzPct val="100000"/>
              <a:buFont typeface="Noto Sans Symbols"/>
              <a:buChar char="❑"/>
            </a:pPr>
            <a:r>
              <a:rPr lang="en-CA" sz="2000" b="0" i="0" u="none" strike="noStrike" cap="none">
                <a:solidFill>
                  <a:srgbClr val="888888"/>
                </a:solidFill>
                <a:latin typeface="Calibri"/>
                <a:ea typeface="Calibri"/>
                <a:cs typeface="Calibri"/>
                <a:sym typeface="Calibri"/>
              </a:rPr>
              <a:t>There is flexibility so that </a:t>
            </a:r>
            <a:r>
              <a:rPr lang="en-CA" sz="2000" b="1" i="0" u="none" strike="noStrike" cap="none">
                <a:solidFill>
                  <a:srgbClr val="888888"/>
                </a:solidFill>
                <a:latin typeface="Calibri"/>
                <a:ea typeface="Calibri"/>
                <a:cs typeface="Calibri"/>
                <a:sym typeface="Calibri"/>
              </a:rPr>
              <a:t>students can express their understanding of essential course content in multiple ways.</a:t>
            </a:r>
          </a:p>
          <a:p>
            <a:pPr marL="342900" marR="0" lvl="0" indent="-342900" algn="l" rtl="0">
              <a:lnSpc>
                <a:spcPct val="100000"/>
              </a:lnSpc>
              <a:spcBef>
                <a:spcPts val="640"/>
              </a:spcBef>
              <a:spcAft>
                <a:spcPts val="0"/>
              </a:spcAft>
              <a:buClr>
                <a:srgbClr val="888888"/>
              </a:buClr>
              <a:buSzPct val="100000"/>
              <a:buFont typeface="Noto Sans Symbols"/>
              <a:buChar char="❑"/>
            </a:pPr>
            <a:r>
              <a:rPr lang="en-CA" sz="2000" b="1" i="0" u="none" strike="noStrike" cap="none">
                <a:solidFill>
                  <a:srgbClr val="888888"/>
                </a:solidFill>
                <a:latin typeface="Calibri"/>
                <a:ea typeface="Calibri"/>
                <a:cs typeface="Calibri"/>
                <a:sym typeface="Calibri"/>
              </a:rPr>
              <a:t>Assessments evaluate the knowledge and skills </a:t>
            </a:r>
            <a:r>
              <a:rPr lang="en-CA" sz="2000" b="0" i="0" u="none" strike="noStrike" cap="none">
                <a:solidFill>
                  <a:srgbClr val="888888"/>
                </a:solidFill>
                <a:latin typeface="Calibri"/>
                <a:ea typeface="Calibri"/>
                <a:cs typeface="Calibri"/>
                <a:sym typeface="Calibri"/>
              </a:rPr>
              <a:t>that are directly related to learning goals and instructional methods. For example, if the learning outcome is to have a knowledge of health and safety procedures, students will not be penalized for slow writing speed or incorrect spelling. </a:t>
            </a:r>
          </a:p>
          <a:p>
            <a:pPr marL="342900" marR="0" lvl="0" indent="-342900" algn="l" rtl="0">
              <a:lnSpc>
                <a:spcPct val="100000"/>
              </a:lnSpc>
              <a:spcBef>
                <a:spcPts val="640"/>
              </a:spcBef>
              <a:spcAft>
                <a:spcPts val="0"/>
              </a:spcAft>
              <a:buClr>
                <a:srgbClr val="888888"/>
              </a:buClr>
              <a:buSzPct val="100000"/>
              <a:buFont typeface="Noto Sans Symbols"/>
              <a:buChar char="❑"/>
            </a:pPr>
            <a:r>
              <a:rPr lang="en-CA" sz="2000" b="0" i="0" u="none" strike="noStrike" cap="none">
                <a:solidFill>
                  <a:srgbClr val="888888"/>
                </a:solidFill>
                <a:latin typeface="Calibri"/>
                <a:ea typeface="Calibri"/>
                <a:cs typeface="Calibri"/>
                <a:sym typeface="Calibri"/>
              </a:rPr>
              <a:t>When student supports </a:t>
            </a:r>
            <a:r>
              <a:rPr lang="en-CA" sz="2000"/>
              <a:t>do not interfere with assessment of </a:t>
            </a:r>
            <a:r>
              <a:rPr lang="en-CA" sz="2000" b="0" i="0" u="none" strike="noStrike" cap="none">
                <a:solidFill>
                  <a:srgbClr val="888888"/>
                </a:solidFill>
                <a:latin typeface="Calibri"/>
                <a:ea typeface="Calibri"/>
                <a:cs typeface="Calibri"/>
                <a:sym typeface="Calibri"/>
              </a:rPr>
              <a:t>a learning goal, assessment</a:t>
            </a:r>
            <a:r>
              <a:rPr lang="en-CA" sz="2000"/>
              <a:t> arrangements</a:t>
            </a:r>
            <a:r>
              <a:rPr lang="en-CA" sz="2000" b="0" i="0" u="none" strike="noStrike" cap="none">
                <a:solidFill>
                  <a:srgbClr val="888888"/>
                </a:solidFill>
                <a:latin typeface="Calibri"/>
                <a:ea typeface="Calibri"/>
                <a:cs typeface="Calibri"/>
                <a:sym typeface="Calibri"/>
              </a:rPr>
              <a:t> provide students with those </a:t>
            </a:r>
            <a:r>
              <a:rPr lang="en-CA" sz="2000" b="1" i="0" u="none" strike="noStrike" cap="none">
                <a:solidFill>
                  <a:srgbClr val="888888"/>
                </a:solidFill>
                <a:latin typeface="Calibri"/>
                <a:ea typeface="Calibri"/>
                <a:cs typeface="Calibri"/>
                <a:sym typeface="Calibri"/>
              </a:rPr>
              <a:t>supports </a:t>
            </a:r>
            <a:r>
              <a:rPr lang="en-CA" sz="2000" b="0" i="0" u="none" strike="noStrike" cap="none">
                <a:solidFill>
                  <a:srgbClr val="888888"/>
                </a:solidFill>
                <a:latin typeface="Calibri"/>
                <a:ea typeface="Calibri"/>
                <a:cs typeface="Calibri"/>
                <a:sym typeface="Calibri"/>
              </a:rPr>
              <a:t>(e.g., text-to-speech tools for an assessment of history or science understanding, no TTS tools when assessing reading ability).</a:t>
            </a:r>
          </a:p>
          <a:p>
            <a:pPr marL="0" marR="0" lvl="0" indent="0" algn="l" rtl="0">
              <a:lnSpc>
                <a:spcPct val="100000"/>
              </a:lnSpc>
              <a:spcBef>
                <a:spcPts val="0"/>
              </a:spcBef>
              <a:spcAft>
                <a:spcPts val="0"/>
              </a:spcAft>
              <a:buClr>
                <a:srgbClr val="888888"/>
              </a:buClr>
              <a:buSzPct val="25000"/>
              <a:buFont typeface="Arial"/>
              <a:buNone/>
            </a:pPr>
            <a:endParaRPr sz="2000" b="0" i="0" u="none" strike="noStrike" cap="none">
              <a:solidFill>
                <a:srgbClr val="0070C0"/>
              </a:solidFill>
              <a:latin typeface="Calibri"/>
              <a:ea typeface="Calibri"/>
              <a:cs typeface="Calibri"/>
              <a:sym typeface="Calibri"/>
            </a:endParaRPr>
          </a:p>
        </p:txBody>
      </p:sp>
      <p:pic>
        <p:nvPicPr>
          <p:cNvPr id="167" name="Shape 167" descr="Image result for Organizational barriers"/>
          <p:cNvPicPr preferRelativeResize="0"/>
          <p:nvPr/>
        </p:nvPicPr>
        <p:blipFill rotWithShape="1">
          <a:blip r:embed="rId4">
            <a:alphaModFix/>
          </a:blip>
          <a:srcRect/>
          <a:stretch/>
        </p:blipFill>
        <p:spPr>
          <a:xfrm>
            <a:off x="7752435" y="1251495"/>
            <a:ext cx="1391564" cy="927710"/>
          </a:xfrm>
          <a:prstGeom prst="rect">
            <a:avLst/>
          </a:prstGeom>
          <a:noFill/>
          <a:ln>
            <a:noFill/>
          </a:ln>
        </p:spPr>
      </p:pic>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TotalTime>
  <Words>4753</Words>
  <Application>Microsoft Office PowerPoint</Application>
  <PresentationFormat>On-screen Show (4:3)</PresentationFormat>
  <Paragraphs>332</Paragraphs>
  <Slides>27</Slides>
  <Notes>27</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27</vt:i4>
      </vt:variant>
    </vt:vector>
  </HeadingPairs>
  <TitlesOfParts>
    <vt:vector size="32" baseType="lpstr">
      <vt:lpstr>Arial</vt:lpstr>
      <vt:lpstr>Calibri</vt:lpstr>
      <vt:lpstr>Noto Sans Symbols</vt:lpstr>
      <vt:lpstr>Times New Roman</vt:lpstr>
      <vt:lpstr>Office Theme</vt:lpstr>
      <vt:lpstr>Instructor Toolkit workshop 3</vt:lpstr>
      <vt:lpstr>PowerPoint Presentation</vt:lpstr>
      <vt:lpstr>PowerPoint Presentation</vt:lpstr>
      <vt:lpstr>PowerPoint Presentation</vt:lpstr>
      <vt:lpstr>PowerPoint Presentation</vt:lpstr>
      <vt:lpstr>PowerPoint Presentation</vt:lpstr>
      <vt:lpstr>PowerPoint Presentation</vt:lpstr>
      <vt:lpstr>1. Attitudinal Barriers Behaviors, perceptions and assumptions that discriminate against persons with disabilities. These barriers often emerge from a lack of understanding, which can lead people to ignore, to judge, or have misconceptions about a person with a disability (Council of Ontario Universities, 2013).  </vt:lpstr>
      <vt:lpstr>2. Organizational barriers Policies, procedures or practices that unfairly discriminate and can prevent individuals from participating fully in a situation. Organizational or systemic barriers are often put in place unintentionally.  </vt:lpstr>
      <vt:lpstr>3. Architectural or Physical Elements of buildings or outdoor spaces that create barriers to persons with disabilities. These barriers relate to elements such as the design of a building’s stairs or doorways, the layout of rooms, or the width of halls and sidewalks.   </vt:lpstr>
      <vt:lpstr>4.  Information or Communications Barriers  when sensory disabilities, such as hearing, seeing, or learning disabilities, have not been considered. These barriers relate to both the sending and receiving of information.  </vt:lpstr>
      <vt:lpstr>5.  Technology Barriers  Technology can enhance the user experience, but it can also create unintentional barriers for some users (often related to information and communications barriers).   </vt:lpstr>
      <vt:lpstr>  </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Instructor Toolkit workshop 3</dc:title>
  <dc:creator>Myriam Spencer</dc:creator>
  <cp:lastModifiedBy>IT Services</cp:lastModifiedBy>
  <cp:revision>1</cp:revision>
  <dcterms:modified xsi:type="dcterms:W3CDTF">2017-02-03T18:12:12Z</dcterms:modified>
</cp:coreProperties>
</file>