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E716B6-B40C-4919-82A7-A13A5081823E}">
  <a:tblStyle styleId="{59E716B6-B40C-4919-82A7-A13A5081823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2723" autoAdjust="0"/>
  </p:normalViewPr>
  <p:slideViewPr>
    <p:cSldViewPr snapToGrid="0">
      <p:cViewPr varScale="1">
        <p:scale>
          <a:sx n="50" d="100"/>
          <a:sy n="50" d="100"/>
        </p:scale>
        <p:origin x="22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b="0" i="0" u="none" strike="noStrike" cap="none">
                <a:solidFill>
                  <a:schemeClr val="dk1"/>
                </a:solidFill>
                <a:latin typeface="Calibri"/>
                <a:ea typeface="Calibri"/>
                <a:cs typeface="Calibri"/>
                <a:sym typeface="Calibri"/>
              </a:rPr>
              <a:t>‹#›</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07273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Understanding Disability Overview</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Arial" panose="020B0604020202020204" pitchFamily="34" charset="0"/>
                <a:sym typeface="Calibri"/>
              </a:rPr>
              <a:t>All of you will have students with disabilities in your classes. Students with disabilities represent up to 6% of the student body at many institutions in Canada. On your campus in 2016, 20% of students had a disability (and this represents only those who chose to disclose their disability). In this workshop today, we would like to give you the opportunity to gain an understanding of the range of disabilities you are likely to see, and how some of these disabilities can impact students’ learning. We’ll also talk about the types of supports and strategies that can help to minimize these impacts. Finally, we’ll tie this back to preparing students for employment as this is the goal of most students completing a postsecondary program including those with disabilities.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Calibri"/>
                <a:ea typeface="Calibri"/>
                <a:cs typeface="Calibri"/>
                <a:sym typeface="Calibri"/>
              </a:rPr>
              <a:t>Content by Slide</a:t>
            </a:r>
            <a:endParaRPr kumimoji="0" lang="en-US" sz="1200" b="0" i="0" u="none" strike="noStrike" kern="1200" cap="none" spc="0" normalizeH="0" baseline="0" noProof="0" dirty="0" smtClean="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a:ea typeface="Calibri"/>
                <a:cs typeface="Calibri"/>
                <a:sym typeface="Calibri"/>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Calibri"/>
                <a:ea typeface="Calibri"/>
                <a:cs typeface="Calibri"/>
                <a:sym typeface="Calibri"/>
              </a:rPr>
              <a:t>This Slide: </a:t>
            </a:r>
            <a:r>
              <a:rPr kumimoji="0" lang="en-US" sz="1200" b="0" i="0" u="none" strike="noStrike" kern="1200" cap="none" spc="0" normalizeH="0" baseline="0" noProof="0" dirty="0" smtClean="0">
                <a:ln>
                  <a:noFill/>
                </a:ln>
                <a:solidFill>
                  <a:srgbClr val="000000"/>
                </a:solidFill>
                <a:effectLst/>
                <a:uLnTx/>
                <a:uFillTx/>
                <a:latin typeface="Calibri"/>
                <a:ea typeface="Calibri"/>
                <a:cs typeface="Calibri"/>
                <a:sym typeface="Calibri"/>
              </a:rPr>
              <a:t>Understanding Disability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a:ea typeface="Calibri"/>
                <a:cs typeface="Calibri"/>
                <a:sym typeface="Calibri"/>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a:ea typeface="Calibri"/>
                <a:cs typeface="Calibri"/>
                <a:sym typeface="Calibri"/>
              </a:rPr>
              <a:t>All of you will have students with disabilities in your classes. Students with disabilities represent up to 6% of the student body at many institutions in Canada. On your campus in 2016, 20% of students had a disability (and this represents only those who chose to disclose their disability). In this workshop today, we would like to give you the opportunity to gain an understanding of the range of disabilities you are likely to see, and how some of these disabilities can impact students’ learning. We’ll also talk about the types of supports and strategies that can help to minimize these impacts. Finally, we’ll tie this back to preparing students for employment as this is the goal of most students completing a postsecondary program including those with disabilities. </a:t>
            </a:r>
          </a:p>
          <a:p>
            <a:pPr marL="0" marR="0" lvl="0" indent="0" algn="l" rtl="0">
              <a:spcBef>
                <a:spcPts val="0"/>
              </a:spcBef>
              <a:buSzPct val="25000"/>
              <a:buNone/>
            </a:pPr>
            <a:endParaRPr lang="en-CA"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b="0" i="0" u="none" strike="noStrike" cap="none">
                <a:solidFill>
                  <a:schemeClr val="dk1"/>
                </a:solidFill>
                <a:latin typeface="Calibri"/>
                <a:ea typeface="Calibri"/>
                <a:cs typeface="Calibri"/>
                <a:sym typeface="Calibri"/>
              </a:rPr>
              <a:t>1</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0903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Invisible Disabilities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Outlines the broad characteristics and possible implications of invisible disabilities.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content on slide…</a:t>
            </a:r>
          </a:p>
          <a:p>
            <a:pPr lvl="0">
              <a:spcBef>
                <a:spcPts val="0"/>
              </a:spcBef>
              <a:buNone/>
            </a:pPr>
            <a:endParaRPr dirty="0"/>
          </a:p>
        </p:txBody>
      </p:sp>
      <p:sp>
        <p:nvSpPr>
          <p:cNvPr id="187" name="Shape 187"/>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7755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Learning Disabilities</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342900" lvl="0" indent="-342900">
              <a:buFont typeface="Arial" panose="020B0604020202020204" pitchFamily="34" charset="0"/>
              <a:buChar char="●"/>
            </a:pPr>
            <a:r>
              <a:rPr lang="en-US" u="none" strike="noStrike" dirty="0" smtClean="0">
                <a:effectLst/>
              </a:rPr>
              <a:t>Students with learning disabilities are quite common at Selkirk College making up % of students with disabilities accessing accommodations and supports. Learning disabilities can impact different areas of information processing. Some students have impacts in only one area while others may have impacts in more than one. </a:t>
            </a:r>
          </a:p>
          <a:p>
            <a:pPr marL="342900" lvl="0" indent="-342900">
              <a:buFont typeface="Arial" panose="020B0604020202020204" pitchFamily="34" charset="0"/>
              <a:buChar char="●"/>
            </a:pPr>
            <a:r>
              <a:rPr lang="en-US" u="none" strike="noStrike" dirty="0" smtClean="0">
                <a:effectLst/>
              </a:rPr>
              <a:t>It is important to remember that a learning disability DOES NOT reflect a person’s intelligence or learning potential. Rather it reflects their ability to process certain types of information whether that be written language, oral language, mathematical concepts, etc. </a:t>
            </a:r>
          </a:p>
          <a:p>
            <a:pPr marL="342900" lvl="0" indent="-342900">
              <a:buFont typeface="Arial" panose="020B0604020202020204" pitchFamily="34" charset="0"/>
              <a:buChar char="●"/>
            </a:pPr>
            <a:r>
              <a:rPr lang="en-US" u="none" strike="noStrike" dirty="0" smtClean="0">
                <a:effectLst/>
              </a:rPr>
              <a:t>For these students, it will require more effort and be less automatic for them to process information in the areas impacted by their learning disability.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Slide content introduces what a learning disability is.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Outline slide content…</a:t>
            </a:r>
          </a:p>
          <a:p>
            <a:pPr lvl="0">
              <a:spcBef>
                <a:spcPts val="0"/>
              </a:spcBef>
              <a:buNone/>
            </a:pPr>
            <a:endParaRPr dirty="0"/>
          </a:p>
        </p:txBody>
      </p:sp>
      <p:sp>
        <p:nvSpPr>
          <p:cNvPr id="196" name="Shape 196"/>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0151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Learning Disabilities - impact on learning</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Table outlines some examples of potential impacts on learning of a learning disability along with some possible accommodations or classroom adaptations that can be made to improve access.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slide content…</a:t>
            </a:r>
          </a:p>
          <a:p>
            <a:pPr lvl="0">
              <a:spcBef>
                <a:spcPts val="0"/>
              </a:spcBef>
              <a:buNone/>
            </a:pPr>
            <a:endParaRPr dirty="0"/>
          </a:p>
        </p:txBody>
      </p:sp>
      <p:sp>
        <p:nvSpPr>
          <p:cNvPr id="204" name="Shape 204"/>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5680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Slide content introduces what characterizes Autism Spectrum Disorders.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slide content…</a:t>
            </a:r>
          </a:p>
          <a:p>
            <a:pPr lvl="0">
              <a:spcBef>
                <a:spcPts val="0"/>
              </a:spcBef>
              <a:buNone/>
            </a:pPr>
            <a:endParaRPr dirty="0"/>
          </a:p>
        </p:txBody>
      </p:sp>
      <p:sp>
        <p:nvSpPr>
          <p:cNvPr id="221" name="Shape 221"/>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904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Table outlines some examples of potential impacts on learning of Autism Spectrum Disorders along with some possible accommodations or classroom adaptations that can be made to improve access.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slide content…</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lvl="0">
              <a:spcBef>
                <a:spcPts val="0"/>
              </a:spcBef>
              <a:buNone/>
            </a:pPr>
            <a:endParaRPr dirty="0"/>
          </a:p>
        </p:txBody>
      </p:sp>
      <p:sp>
        <p:nvSpPr>
          <p:cNvPr id="229" name="Shape 229"/>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4518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Mental Health Conditions</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342900" lvl="0" indent="-342900">
              <a:buFont typeface="Arial" panose="020B0604020202020204" pitchFamily="34" charset="0"/>
              <a:buChar char="●"/>
            </a:pPr>
            <a:r>
              <a:rPr lang="en-US" u="none" strike="noStrike" dirty="0" smtClean="0">
                <a:effectLst/>
              </a:rPr>
              <a:t>Students with mental health conditions represent the greatest proportion of student with disabilities accessing services on our campuses. </a:t>
            </a:r>
          </a:p>
          <a:p>
            <a:pPr marL="342900" lvl="0" indent="-342900">
              <a:buFont typeface="Arial" panose="020B0604020202020204" pitchFamily="34" charset="0"/>
              <a:buChar char="●"/>
            </a:pPr>
            <a:r>
              <a:rPr lang="en-US" u="none" strike="noStrike" dirty="0" smtClean="0">
                <a:effectLst/>
              </a:rPr>
              <a:t>The prevalence of mental health difficulties among students has increased significantly over the past two decades, and Disability Services Offices have seen increases in the numbers of students accessing supports for this type of disability year over year. </a:t>
            </a:r>
          </a:p>
          <a:p>
            <a:pPr marL="342900" lvl="0" indent="-342900">
              <a:buFont typeface="Arial" panose="020B0604020202020204" pitchFamily="34" charset="0"/>
              <a:buChar char="●"/>
            </a:pPr>
            <a:r>
              <a:rPr lang="en-US" u="none" strike="noStrike" dirty="0" smtClean="0">
                <a:effectLst/>
              </a:rPr>
              <a:t>This may be in part to the fact that the numbers of individuals in our society who struggle with mental health issues is increasing, and may also be due to a greater recognition by students that they can access supports and accommodations for mental health issues, and that these supports can remove barriers and improve their learning and assessment outcomes.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Slide content introduces what characterizes Mental Health Conditions.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Outline slide content…</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Video: Show video of Katy’s experience</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Ask participants for their comments regarding her experience, and how this reflects what they have experienced with students with mental health conditions in their classes. </a:t>
            </a:r>
          </a:p>
          <a:p>
            <a:pPr lvl="0">
              <a:spcBef>
                <a:spcPts val="0"/>
              </a:spcBef>
              <a:buNone/>
            </a:pPr>
            <a:endParaRPr dirty="0"/>
          </a:p>
        </p:txBody>
      </p:sp>
      <p:sp>
        <p:nvSpPr>
          <p:cNvPr id="246" name="Shape 246"/>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7026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Mental Health Conditions - Impacts on learning</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Table outlines some examples of potential impacts on learning of Mental Health Conditions along with some possible accommodations or classroom adaptations that can be made to improve access.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slide content…</a:t>
            </a:r>
          </a:p>
          <a:p>
            <a:pPr lvl="0">
              <a:spcBef>
                <a:spcPts val="0"/>
              </a:spcBef>
              <a:buNone/>
            </a:pPr>
            <a:endParaRPr dirty="0"/>
          </a:p>
        </p:txBody>
      </p:sp>
      <p:sp>
        <p:nvSpPr>
          <p:cNvPr id="256" name="Shape 256"/>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6460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kern="1200" cap="none" dirty="0" smtClean="0">
                <a:solidFill>
                  <a:schemeClr val="dk1"/>
                </a:solidFill>
                <a:effectLst/>
                <a:latin typeface="Calibri"/>
                <a:ea typeface="Calibri"/>
                <a:cs typeface="Calibri"/>
                <a:sym typeface="Calibri"/>
              </a:rPr>
              <a:t>Understanding your student’s situation</a:t>
            </a:r>
            <a:endParaRPr lang="en-CA" sz="1200" b="0" i="0" u="none" strike="noStrike" cap="none" dirty="0" smtClean="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endParaRPr lang="en-CA" sz="1200" b="0" i="0" u="none" strike="noStrike" cap="none" dirty="0" smtClean="0">
              <a:solidFill>
                <a:schemeClr val="dk1"/>
              </a:solidFill>
              <a:latin typeface="Calibri"/>
              <a:ea typeface="Calibri"/>
              <a:cs typeface="Calibri"/>
              <a:sym typeface="Calibri"/>
            </a:endParaRP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Slide and the next are meant to highlight that students with disabilities face the same issues and have the same range of diversity as students without disabilities. This can include their maturity level, experience with the college environment, and a range of stressors or demands external to their educational program such as finances, parenting, relationships, or living arrangements.</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At the same time, the impact of a disability does add a potentially significant layer of complexity on top of the normal range of factors that all students face. These more disability-specific issues can vary depending on a number of factors such as whether disability diagnosis or its impacts are long-standing or new to the student, whether the student has experience with the college environment and what supports would remove barriers for them, and so on.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information is offered to help instructors better understand where there student may be ‘coming from’ in terms of the student’s experience in the class (whether succeeding or struggling) and their interactions with instructors and classmates. It is meant to help instructors recognize what may be going on for their student, and why they should expect significant diversity among students with disabilities.</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There is great diversity among students with disabilities, and not only diversity in terms of the type of disability and the nature of is impacts. Other factors also influence whether a student is likely to understand what works for them to promote a successful experience, how familiar they are with their disability, and whether they will seek support. Being aware of some of these factors can help you as instructors in understanding what may be going on for a student and can help you to recognize that you will see a wide range of differences among students and that there are reasons for this. We will talk a little bit about some of these factors now.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Arial" panose="020B0604020202020204" pitchFamily="34" charset="0"/>
              </a:rPr>
              <a:t>Is their disability a long-standing one?</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For many students, they will have received academic accommodations for their disability since childhood. They will likely be relatively familiar with the range of these accommodations and recognize that they can be helpful in removing barriers. However, like with other students new to College, they may be unfamiliar with how the learning environment works at College and may need to learn new strategies that are appropriate or fit with this new environment. This can be a trial and error process, so support and encouragement from their instructor and other support staff is very helpful.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r>
              <a:rPr lang="en-US" sz="1200" b="1" dirty="0" smtClean="0">
                <a:solidFill>
                  <a:srgbClr val="000000"/>
                </a:solidFill>
                <a:effectLst/>
                <a:latin typeface="Arial" panose="020B0604020202020204" pitchFamily="34" charset="0"/>
                <a:ea typeface="Arial" panose="020B0604020202020204" pitchFamily="34" charset="0"/>
              </a:rPr>
              <a:t>Is this a new diagnosis?</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For some student their disability or medical condition may be a new diagnosis. For example, they may be experiencing onset of a chronic health condition such as MS or </a:t>
            </a:r>
            <a:r>
              <a:rPr lang="en-US" sz="1200" dirty="0" err="1" smtClean="0">
                <a:solidFill>
                  <a:srgbClr val="000000"/>
                </a:solidFill>
                <a:effectLst/>
                <a:latin typeface="Arial" panose="020B0604020202020204" pitchFamily="34" charset="0"/>
                <a:ea typeface="Arial" panose="020B0604020202020204" pitchFamily="34" charset="0"/>
              </a:rPr>
              <a:t>Chron’s</a:t>
            </a:r>
            <a:r>
              <a:rPr lang="en-US" sz="1200" dirty="0" smtClean="0">
                <a:solidFill>
                  <a:srgbClr val="000000"/>
                </a:solidFill>
                <a:effectLst/>
                <a:latin typeface="Arial" panose="020B0604020202020204" pitchFamily="34" charset="0"/>
                <a:ea typeface="Arial" panose="020B0604020202020204" pitchFamily="34" charset="0"/>
              </a:rPr>
              <a:t> Disease, or a mental health condition such as Depression or an Anxiety Disorder. In these cases they will be adjusting to the impacts of their new situation. They may not yet know how their disability or medical condition will impact their learning. In some cases, such a student whose learning disability has just been diagnosed, the student may feel a sense of relief as this is the first time they may have an explanation for why they have struggled in certain areas. In both cases, these students will likely need to work on figuring out whether accommodations will be helpful, and if so, which accommodations or supports will remove barriers for them. Finally, since these students do not have a history of receiving support for a disability, they may not be aware that their situation qualifies for extra support and accommodation. They may also not be aware of the types of support that are available. Making sure these students are connected with Disability Services can be very helpful.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Arial" panose="020B0604020202020204" pitchFamily="34" charset="0"/>
              </a:rPr>
              <a:t>Confidentiality</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In both cases above, many students are concerned about confidentiality. They may not want to be treated  differently from other students or be viewed as less capable. This may result in a student choosing not to disclose a disability or access support. To help prevent this, instructors can show that they are supportive of all students and are there to help all students get the most out of their learning experience. Encouraging students to come talk with you about any areas that are more difficult for them during your office hours. Once a student discloses they have a disability or medical condition, assure them that you will treat this information as confidential. Talk to them about their accommodations only in a private setting not with other classmates present. Both these approaches will help students feel that you are both open to supporting their learning and that you respect the confidentiality of this information. </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272" name="Shape 27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17</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1211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Arial" panose="020B0604020202020204" pitchFamily="34" charset="0"/>
              </a:rPr>
              <a:t>Understanding your student’s situation (cont’d)</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Arial" panose="020B0604020202020204" pitchFamily="34" charset="0"/>
              </a:rPr>
              <a:t>Are they new to the college environment?</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Like many other students in your class, students with disabilities may be new to the College environment. They may not know how college differs from previous educational settings they have participated in, they may be feeling nervous about what it will be like and whether they can succeed. They will want to ‘fit in’ like any other student does, and thus may think that it is better not to access services. There may be several aspects of the educational setting at College that will result in significant disadvantages for them when compared to other students. This can include the faster pace of learning, timed tests, and the substantial reading requirements and emphasis on independent learning. Once classes get into full swing, they may begin to more fully comprehend that they will need to seek supports to succeed, and may come to you or Disability Services at this point. As with all students, they will need time to develop new strategies to meet the new learning demands. Helping them to access the supports they need as early as possible, and providing them with an environment where this feels safe and comfortable to do, can go a long way to supporting their success.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Arial" panose="020B0604020202020204" pitchFamily="34" charset="0"/>
              </a:rPr>
              <a:t>What other developmental or life issues are they experiencing while studying?</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Like other students, students with disabilities also have lives outside school, which often put significant demands on them. They may have financial stressors, family obligations, work demands, relationship challenges, be going through significant life transitions, and so on. These can interfere with their focus on their studies. Helping them to connect with supports at the College such as Counseling or Disability Services, can help them access the resources they need. </a:t>
            </a:r>
          </a:p>
          <a:p>
            <a:pPr lvl="0">
              <a:spcBef>
                <a:spcPts val="0"/>
              </a:spcBef>
              <a:buNone/>
            </a:pPr>
            <a:endParaRPr dirty="0"/>
          </a:p>
        </p:txBody>
      </p:sp>
      <p:sp>
        <p:nvSpPr>
          <p:cNvPr id="282" name="Shape 282"/>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CA"/>
              <a:t>18</a:t>
            </a:fld>
            <a:endParaRPr lang="en-CA"/>
          </a:p>
        </p:txBody>
      </p:sp>
    </p:spTree>
    <p:extLst>
      <p:ext uri="{BB962C8B-B14F-4D97-AF65-F5344CB8AC3E}">
        <p14:creationId xmlns:p14="http://schemas.microsoft.com/office/powerpoint/2010/main" val="844918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CA" sz="1200" b="0" i="0" u="none" strike="noStrike" cap="none" dirty="0">
                <a:solidFill>
                  <a:schemeClr val="dk1"/>
                </a:solidFill>
                <a:latin typeface="Calibri"/>
                <a:ea typeface="Calibri"/>
                <a:cs typeface="Calibri"/>
                <a:sym typeface="Calibri"/>
              </a:rPr>
              <a:t>Students with disabilities experience the same adjustment as all students but often need to make more academic or social </a:t>
            </a:r>
            <a:r>
              <a:rPr lang="en-CA" sz="1200" b="0" i="0" u="none" strike="noStrike" cap="none" dirty="0" smtClean="0">
                <a:solidFill>
                  <a:schemeClr val="dk1"/>
                </a:solidFill>
                <a:latin typeface="Calibri"/>
                <a:ea typeface="Calibri"/>
                <a:cs typeface="Calibri"/>
                <a:sym typeface="Calibri"/>
              </a:rPr>
              <a:t>adjustments</a:t>
            </a:r>
          </a:p>
          <a:p>
            <a:pPr marL="0" marR="0" lvl="0" indent="0" algn="l" rtl="0">
              <a:lnSpc>
                <a:spcPct val="100000"/>
              </a:lnSpc>
              <a:spcBef>
                <a:spcPts val="0"/>
              </a:spcBef>
              <a:spcAft>
                <a:spcPts val="0"/>
              </a:spcAft>
              <a:buClr>
                <a:schemeClr val="dk1"/>
              </a:buClr>
              <a:buSzPct val="25000"/>
              <a:buFont typeface="Calibri"/>
              <a:buNone/>
            </a:pPr>
            <a:endParaRPr lang="en-CA" sz="1200" b="0" i="0" u="none" strike="noStrike" cap="none" dirty="0" smtClean="0">
              <a:solidFill>
                <a:schemeClr val="dk1"/>
              </a:solidFill>
              <a:latin typeface="Calibri"/>
              <a:ea typeface="Calibri"/>
              <a:cs typeface="Calibri"/>
              <a:sym typeface="Calibri"/>
            </a:endParaRP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Recap the central message from the above 2 slides (upper content on this slide).</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Ask participants to share their experiences by asking:</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342900" lvl="0" indent="-342900">
              <a:lnSpc>
                <a:spcPct val="137000"/>
              </a:lnSpc>
              <a:buFont typeface="Arial" panose="020B0604020202020204" pitchFamily="34" charset="0"/>
              <a:buChar char="●"/>
            </a:pPr>
            <a:r>
              <a:rPr lang="en-US" u="none" strike="noStrike" dirty="0" smtClean="0">
                <a:effectLst/>
              </a:rPr>
              <a:t>What challenges have you experienced in supporting students with specific disabilities learning and success in your classes?</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342900" lvl="0" indent="-342900">
              <a:lnSpc>
                <a:spcPct val="137000"/>
              </a:lnSpc>
              <a:buFont typeface="Arial" panose="020B0604020202020204" pitchFamily="34" charset="0"/>
              <a:buChar char="●"/>
            </a:pPr>
            <a:r>
              <a:rPr lang="en-US" u="none" strike="noStrike" dirty="0" smtClean="0">
                <a:effectLst/>
              </a:rPr>
              <a:t>How can you use the information in these last two slides and/or in the workshop in general to help support their learning?</a:t>
            </a:r>
          </a:p>
          <a:p>
            <a:pPr marL="0" marR="0" lvl="0" indent="0" algn="l" rtl="0">
              <a:lnSpc>
                <a:spcPct val="100000"/>
              </a:lnSpc>
              <a:spcBef>
                <a:spcPts val="0"/>
              </a:spcBef>
              <a:spcAft>
                <a:spcPts val="0"/>
              </a:spcAft>
              <a:buClr>
                <a:schemeClr val="dk1"/>
              </a:buClr>
              <a:buSzPct val="25000"/>
              <a:buFont typeface="Calibri"/>
              <a:buNone/>
            </a:pPr>
            <a:endParaRPr lang="en-CA"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289" name="Shape 28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19</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2153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Outline topics to be covered as shown on this slide…</a:t>
            </a:r>
          </a:p>
          <a:p>
            <a:pPr lvl="0">
              <a:spcBef>
                <a:spcPts val="0"/>
              </a:spcBef>
              <a:buNone/>
            </a:pPr>
            <a:endParaRPr dirty="0"/>
          </a:p>
        </p:txBody>
      </p:sp>
      <p:sp>
        <p:nvSpPr>
          <p:cNvPr id="96" name="Shape 96"/>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9031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Discussion Question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Ask participants to discuss the following question as outlined on this slide: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20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How could these approaches below help reduce barriers for students with the 4 types of disabilities discussed? How could they help all students?</a:t>
            </a:r>
          </a:p>
          <a:p>
            <a:pPr marL="0" marR="0">
              <a:lnSpc>
                <a:spcPct val="120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20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question is intended to help participants consider in what ways some suggested strategies could reduce barriers for students with specific disabilities, and to consider how it could help all students as well, and in what ways. Changing practices can benefit students with known disabilities, those who have a disability but have chosen not to disclose it, and those with no disability but who may have a variety of learning strengths and weaknesses or other reasons for diversity such as cultural differences, varied educational backgrounds, and learning goals. </a:t>
            </a:r>
            <a:endParaRPr lang="en-US" sz="1200" dirty="0" smtClean="0">
              <a:solidFill>
                <a:srgbClr val="000000"/>
              </a:solidFill>
              <a:effectLst/>
              <a:latin typeface="Arial" panose="020B0604020202020204" pitchFamily="34" charset="0"/>
              <a:ea typeface="Arial" panose="020B0604020202020204" pitchFamily="34" charset="0"/>
            </a:endParaRPr>
          </a:p>
          <a:p>
            <a:pPr lvl="0">
              <a:spcBef>
                <a:spcPts val="0"/>
              </a:spcBef>
              <a:buNone/>
            </a:pPr>
            <a:endParaRPr dirty="0"/>
          </a:p>
        </p:txBody>
      </p:sp>
      <p:sp>
        <p:nvSpPr>
          <p:cNvPr id="297" name="Shape 29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184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People with disabilities in trades programs and the workforce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slide is meant to highlight that most students with disabilities are pursuing education and training to enter the workforce. Although employment rates for people with disabilities remains much lower than the general population, employment rates are increasing. As well studies have shown that educational attainment by persons with disabilities has a positive impact on employment rates. Employment rates are also, not surprisingly, higher for those with less severe disabilities than for those with more severe disabilities. Employment rates by type of disability were not available.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A link to an example of an individual with a severe disability pursuing their chosen career is provided. Show this video and then give participants an opportunity to discuss the discussion question. </a:t>
            </a: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Discussion Question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After watching Richie Parker’s story, what do you think you could do to help students with disabilities prepare for transition to the workforce?</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04" name="Shape 30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21</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77767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Potential ideas for discussion question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Review discussion question points here. Highlight commonalities suggested by participants as well as ones that did not appear on this list that participants suggested. Suggest any that were not covered and highlight why they could also be helpful as needed. </a:t>
            </a:r>
            <a:endParaRPr lang="en-US" sz="1200" dirty="0">
              <a:solidFill>
                <a:srgbClr val="000000"/>
              </a:solidFill>
              <a:effectLst/>
              <a:latin typeface="Arial" panose="020B0604020202020204" pitchFamily="34" charset="0"/>
              <a:ea typeface="Arial" panose="020B0604020202020204" pitchFamily="34" charset="0"/>
            </a:endParaRPr>
          </a:p>
        </p:txBody>
      </p:sp>
      <p:sp>
        <p:nvSpPr>
          <p:cNvPr id="315" name="Shape 31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1649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Thank you</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Thank participants for their time and participation. </a:t>
            </a:r>
            <a:r>
              <a:rPr lang="en-US" sz="1200" smtClean="0">
                <a:solidFill>
                  <a:srgbClr val="000000"/>
                </a:solidFill>
                <a:effectLst/>
                <a:latin typeface="Arial" panose="020B0604020202020204" pitchFamily="34" charset="0"/>
                <a:ea typeface="Arial" panose="020B0604020202020204" pitchFamily="34" charset="0"/>
              </a:rPr>
              <a:t>Handout evaluation forms and ask for any final questions or thoughts.</a:t>
            </a:r>
          </a:p>
          <a:p>
            <a:pPr marL="0" marR="0" lvl="0" indent="0" algn="l" rtl="0">
              <a:spcBef>
                <a:spcPts val="0"/>
              </a:spcBef>
              <a:buSzPct val="25000"/>
              <a:buNone/>
            </a:pPr>
            <a:endParaRPr lang="en-CA" sz="1200" b="0" i="0" u="none" strike="noStrike" cap="none" dirty="0">
              <a:solidFill>
                <a:schemeClr val="dk1"/>
              </a:solidFill>
              <a:latin typeface="Calibri"/>
              <a:ea typeface="Calibri"/>
              <a:cs typeface="Calibri"/>
              <a:sym typeface="Calibri"/>
            </a:endParaRPr>
          </a:p>
        </p:txBody>
      </p:sp>
      <p:sp>
        <p:nvSpPr>
          <p:cNvPr id="353" name="Shape 35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algn="r">
              <a:buSzPct val="25000"/>
            </a:pPr>
            <a:fld id="{00000000-1234-1234-1234-123412341234}" type="slidenum">
              <a:rPr lang="en-CA" sz="1200">
                <a:latin typeface="Calibri"/>
                <a:ea typeface="Calibri"/>
                <a:cs typeface="Calibri"/>
                <a:sym typeface="Calibri"/>
              </a:rPr>
              <a:pPr algn="r">
                <a:buSzPct val="25000"/>
              </a:pPr>
              <a:t>23</a:t>
            </a:fld>
            <a:endParaRPr lang="en-CA" sz="1200">
              <a:latin typeface="Calibri"/>
              <a:ea typeface="Calibri"/>
              <a:cs typeface="Calibri"/>
              <a:sym typeface="Calibri"/>
            </a:endParaRPr>
          </a:p>
        </p:txBody>
      </p:sp>
    </p:spTree>
    <p:extLst>
      <p:ext uri="{BB962C8B-B14F-4D97-AF65-F5344CB8AC3E}">
        <p14:creationId xmlns:p14="http://schemas.microsoft.com/office/powerpoint/2010/main" val="3442495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Disability Defined</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r>
              <a:rPr lang="en-US" sz="1200" i="1" dirty="0" smtClean="0">
                <a:effectLst/>
                <a:latin typeface="Arial" panose="020B0604020202020204" pitchFamily="34" charset="0"/>
                <a:ea typeface="Arial" panose="020B0604020202020204" pitchFamily="34" charset="0"/>
              </a:rPr>
              <a:t>Two commonly used definitions of disability are provided on this slide, the first from our Policy on Accommodating Students with Specific Disabilities, the second from the United Nations. Both highlight important factors in thinking about what disability means - impact on ability to perform activities on daily living, and the importance of considering the interaction of an individual with their environment and how this relates to disability.</a:t>
            </a:r>
            <a:endParaRPr dirty="0"/>
          </a:p>
        </p:txBody>
      </p:sp>
      <p:sp>
        <p:nvSpPr>
          <p:cNvPr id="105" name="Shape 105"/>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581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Perspectives on disability</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There are different ways to look at and understand disability. Medical professionals, government administrators and people with disabilities may use the word ‘disability’ in very different contexts, with very different meanings. Perspectives on disability have also shifted over time, as we have seen more and more people with disabilities included in mainstream schools, colleges and workplaces. Two common ways to look at disabilities are the Medical Model and the Social Model.</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Medical Model</a:t>
            </a:r>
          </a:p>
          <a:p>
            <a:pPr marL="342900" lvl="0" indent="-342900">
              <a:buFont typeface="Arial" panose="020B0604020202020204" pitchFamily="34" charset="0"/>
              <a:buChar char="●"/>
            </a:pPr>
            <a:r>
              <a:rPr lang="en-US" u="none" strike="noStrike" dirty="0" smtClean="0">
                <a:effectLst/>
              </a:rPr>
              <a:t>is a more traditional view of disability, that </a:t>
            </a:r>
            <a:r>
              <a:rPr lang="en-US" u="none" strike="noStrike" dirty="0" err="1" smtClean="0">
                <a:effectLst/>
              </a:rPr>
              <a:t>emphasises</a:t>
            </a:r>
            <a:r>
              <a:rPr lang="en-US" u="none" strike="noStrike" dirty="0" smtClean="0">
                <a:effectLst/>
              </a:rPr>
              <a:t> diagnosis and treatment of medical, psychiatric or learning impairments. In this model, the problems experienced by people with disabilities and their possible solutions are </a:t>
            </a:r>
            <a:r>
              <a:rPr lang="en-US" u="none" strike="noStrike" dirty="0" err="1" smtClean="0">
                <a:effectLst/>
              </a:rPr>
              <a:t>focussed</a:t>
            </a:r>
            <a:r>
              <a:rPr lang="en-US" u="none" strike="noStrike" dirty="0" smtClean="0">
                <a:effectLst/>
              </a:rPr>
              <a:t> on the individual. Professionals carry out assessments to identify the disability and then suggest special equipment or accommodations to reduce its impact. For a student who has difficulties walking, for example, medical professionals would provide a wheelchair to help them get around.</a:t>
            </a:r>
          </a:p>
          <a:p>
            <a:pPr marL="342900" lvl="0" indent="-342900">
              <a:buFont typeface="Arial" panose="020B0604020202020204" pitchFamily="34" charset="0"/>
              <a:buChar char="●"/>
            </a:pPr>
            <a:r>
              <a:rPr lang="en-US" u="none" strike="noStrike" dirty="0" smtClean="0">
                <a:effectLst/>
              </a:rPr>
              <a:t>This model sees disability as an individual’s ‘problem’ that they need to solve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Social Model</a:t>
            </a:r>
          </a:p>
          <a:p>
            <a:pPr marL="342900" lvl="0" indent="-342900">
              <a:buFont typeface="Arial" panose="020B0604020202020204" pitchFamily="34" charset="0"/>
              <a:buChar char="●"/>
            </a:pPr>
            <a:r>
              <a:rPr lang="en-US" u="none" strike="noStrike" dirty="0" smtClean="0">
                <a:effectLst/>
              </a:rPr>
              <a:t>is more recent, but has become very influential in the last thirty years. It looks at how people with disabilities are restricted by their surrounding environment and by society. This model of disability aims to remove barriers in the environment that stop people with disabilities from participating fully in society. For example, many public spaces are now designed to be fully accessible to people using wheelchairs. </a:t>
            </a:r>
          </a:p>
          <a:p>
            <a:pPr marL="342900" lvl="0" indent="-342900">
              <a:buFont typeface="Arial" panose="020B0604020202020204" pitchFamily="34" charset="0"/>
              <a:buChar char="●"/>
            </a:pPr>
            <a:r>
              <a:rPr lang="en-US" u="none" strike="noStrike" dirty="0" smtClean="0">
                <a:effectLst/>
              </a:rPr>
              <a:t>Through this perspective, removing barriers to access is seen as a shared responsibility of all members of the society, not resting with the individual with a disability alone</a:t>
            </a:r>
          </a:p>
          <a:p>
            <a:pPr marL="342900" lvl="0" indent="-342900">
              <a:buFont typeface="Arial" panose="020B0604020202020204" pitchFamily="34" charset="0"/>
              <a:buChar char="●"/>
            </a:pPr>
            <a:r>
              <a:rPr lang="en-US" u="none" strike="noStrike" dirty="0" smtClean="0">
                <a:effectLst/>
              </a:rPr>
              <a:t>This perspective on disability also shows that a person may consider themselves as being disabled in one situation but not in another. For example, a person with a visual impairment may experience disability when trying to access room numbers that are located too far away for them to read, but that same person may not experience disability when having a conversation on the telephone, as they do not experience a limitation in this context.</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900" dirty="0" smtClean="0">
                <a:solidFill>
                  <a:srgbClr val="000000"/>
                </a:solidFill>
                <a:effectLst/>
                <a:latin typeface="Arial" panose="020B0604020202020204" pitchFamily="34" charset="0"/>
                <a:ea typeface="Arial" panose="020B0604020202020204" pitchFamily="34" charset="0"/>
              </a:rPr>
              <a:t>Video:</a:t>
            </a:r>
          </a:p>
          <a:p>
            <a:pPr marL="342900" lvl="0" indent="-342900">
              <a:buFont typeface="Arial" panose="020B0604020202020204" pitchFamily="34" charset="0"/>
              <a:buChar char="●"/>
            </a:pPr>
            <a:r>
              <a:rPr lang="en-US" u="none" strike="noStrike" dirty="0" smtClean="0">
                <a:effectLst/>
              </a:rPr>
              <a:t>Show video of individuals defining what disability means to them (bottom of this slide). </a:t>
            </a:r>
          </a:p>
          <a:p>
            <a:pPr marL="342900" lvl="0" indent="-342900">
              <a:buFont typeface="Arial" panose="020B0604020202020204" pitchFamily="34" charset="0"/>
              <a:buChar char="●"/>
            </a:pPr>
            <a:r>
              <a:rPr lang="en-US" u="none" strike="noStrike" dirty="0" smtClean="0">
                <a:effectLst/>
              </a:rPr>
              <a:t>Ask participants for any comments, how this fits with how they view disability now or how they have viewed it in the past</a:t>
            </a:r>
            <a:endParaRPr lang="en-US" u="none" strike="noStrike" dirty="0">
              <a:effectLst/>
            </a:endParaRPr>
          </a:p>
        </p:txBody>
      </p:sp>
      <p:sp>
        <p:nvSpPr>
          <p:cNvPr id="117" name="Shape 11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4</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584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Integrated model of disability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i="1" dirty="0" smtClean="0">
                <a:solidFill>
                  <a:srgbClr val="000000"/>
                </a:solidFill>
                <a:effectLst/>
                <a:latin typeface="Arial" panose="020B0604020202020204" pitchFamily="34" charset="0"/>
                <a:ea typeface="Arial" panose="020B0604020202020204" pitchFamily="34" charset="0"/>
              </a:rPr>
              <a:t>This is the model of disability most often underlying the philosophy towards disability in postsecondary institutions today. The integrated approach brings together aspects from both the Medical and Social models as outlined in this slide…</a:t>
            </a:r>
            <a:endParaRPr lang="en-US" sz="1200" dirty="0" smtClean="0">
              <a:solidFill>
                <a:srgbClr val="000000"/>
              </a:solidFill>
              <a:effectLst/>
              <a:latin typeface="Arial" panose="020B0604020202020204" pitchFamily="34" charset="0"/>
              <a:ea typeface="Arial" panose="020B0604020202020204" pitchFamily="34" charset="0"/>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32" name="Shape 13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CA" sz="1200">
                <a:solidFill>
                  <a:schemeClr val="dk1"/>
                </a:solidFill>
                <a:latin typeface="Calibri"/>
                <a:ea typeface="Calibri"/>
                <a:cs typeface="Calibri"/>
                <a:sym typeface="Calibri"/>
              </a:rPr>
              <a:t>5</a:t>
            </a:fld>
            <a:endParaRPr lang="en-CA"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7872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Spectrum of Disability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Most instructors will have taught students with disabilities in the past. Instructors will see students with a wide range of disabilities in their classrooms. These could range from chronic health conditions and physical disabilities, to compulsive behaviors and learning disabilities. Some people are surprised to learn that mental health conditions are seen as a disability as well. </a:t>
            </a:r>
          </a:p>
          <a:p>
            <a:pPr marL="0" marR="0">
              <a:lnSpc>
                <a:spcPct val="115000"/>
              </a:lnSpc>
              <a:spcBef>
                <a:spcPts val="0"/>
              </a:spcBef>
              <a:spcAft>
                <a:spcPts val="0"/>
              </a:spcAft>
            </a:pPr>
            <a:endParaRPr lang="en-US" sz="1200" dirty="0" smtClean="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Discussions Questions:</a:t>
            </a:r>
          </a:p>
          <a:p>
            <a:pPr marL="342900" lvl="0" indent="-342900">
              <a:buFont typeface="Arial" panose="020B0604020202020204" pitchFamily="34" charset="0"/>
              <a:buChar char="●"/>
            </a:pPr>
            <a:r>
              <a:rPr lang="en-US" u="none" strike="noStrike" dirty="0" smtClean="0">
                <a:effectLst/>
              </a:rPr>
              <a:t>Ask participants if they have taught students with disabilities in their classes, and which were the most common in their experience. Also, ask them which types of disabilities they would like to learn more about.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Some disabilities are visible to other but many disabilities are invisible. In other words, to an outside observer, it is not possible to tell that the person has a disability, or it may not be possible to see the extent of their disability from observing the person. This is the case for most types of disabilities.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Discussion Question:</a:t>
            </a:r>
          </a:p>
          <a:p>
            <a:pPr marL="342900" lvl="0" indent="-342900">
              <a:buFont typeface="Arial" panose="020B0604020202020204" pitchFamily="34" charset="0"/>
              <a:buChar char="●"/>
            </a:pPr>
            <a:r>
              <a:rPr lang="en-US" u="none" strike="noStrike" dirty="0" smtClean="0">
                <a:effectLst/>
              </a:rPr>
              <a:t>What disabilities would you consider as visible? Which would you consider as invisible?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In the next section of the workshop, we will talk a little bit about the possible implications of having a visible vs. an invisible disability. Then we will go into more detail about 4 common types of disabilities experienced by students in PSE, three of which are typically invisible disabilities. </a:t>
            </a:r>
          </a:p>
          <a:p>
            <a:pPr lvl="0">
              <a:spcBef>
                <a:spcPts val="0"/>
              </a:spcBef>
              <a:buNone/>
            </a:pPr>
            <a:endParaRPr dirty="0"/>
          </a:p>
        </p:txBody>
      </p:sp>
      <p:sp>
        <p:nvSpPr>
          <p:cNvPr id="144" name="Shape 144"/>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CA"/>
              <a:t>6</a:t>
            </a:fld>
            <a:endParaRPr lang="en-CA"/>
          </a:p>
        </p:txBody>
      </p:sp>
    </p:spTree>
    <p:extLst>
      <p:ext uri="{BB962C8B-B14F-4D97-AF65-F5344CB8AC3E}">
        <p14:creationId xmlns:p14="http://schemas.microsoft.com/office/powerpoint/2010/main" val="4070298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Visible Disabilities</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Provides a description of some common characteristics and implications of having a visible disability. Outline information on slide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Video: Matt’s experience with quadriplegia and attending postsecondary education.</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Ask participants for any comments/insights after listening to Matt’s experience</a:t>
            </a:r>
          </a:p>
          <a:p>
            <a:pPr lvl="0">
              <a:spcBef>
                <a:spcPts val="0"/>
              </a:spcBef>
              <a:buNone/>
            </a:pPr>
            <a:endParaRPr dirty="0"/>
          </a:p>
        </p:txBody>
      </p:sp>
      <p:sp>
        <p:nvSpPr>
          <p:cNvPr id="150" name="Shape 150"/>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7807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Physical Disability</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Provides an example of a disability which is often (but not always) visible</a:t>
            </a:r>
          </a:p>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Arial" panose="020B0604020202020204" pitchFamily="34" charset="0"/>
              </a:rPr>
              <a:t>Content describes common characteristics of this broad type of disability.</a:t>
            </a:r>
          </a:p>
          <a:p>
            <a:pPr lvl="0">
              <a:spcBef>
                <a:spcPts val="0"/>
              </a:spcBef>
              <a:buNone/>
            </a:pPr>
            <a:endParaRPr dirty="0"/>
          </a:p>
        </p:txBody>
      </p:sp>
      <p:sp>
        <p:nvSpPr>
          <p:cNvPr id="160" name="Shape 160"/>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3312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lang="en-US" sz="1200" b="0" i="0" u="none" strike="noStrike" kern="1200" cap="none" dirty="0" smtClean="0">
                <a:solidFill>
                  <a:schemeClr val="dk1"/>
                </a:solidFill>
                <a:effectLst/>
                <a:latin typeface="Calibri"/>
                <a:ea typeface="Calibri"/>
                <a:cs typeface="Calibri"/>
                <a:sym typeface="Calibri"/>
              </a:rPr>
              <a:t>Physical disability: Impacts on Learning</a:t>
            </a:r>
          </a:p>
          <a:p>
            <a:r>
              <a:rPr lang="en-US" sz="1200" b="0" i="0" u="none" strike="noStrike" kern="1200" cap="none" dirty="0" smtClean="0">
                <a:solidFill>
                  <a:schemeClr val="dk1"/>
                </a:solidFill>
                <a:effectLst/>
                <a:latin typeface="Calibri"/>
                <a:ea typeface="Calibri"/>
                <a:cs typeface="Calibri"/>
                <a:sym typeface="Calibri"/>
              </a:rPr>
              <a:t> </a:t>
            </a:r>
          </a:p>
          <a:p>
            <a:r>
              <a:rPr lang="en-US" sz="1200" b="0" i="0" u="none" strike="noStrike" kern="1200" cap="none" dirty="0" smtClean="0">
                <a:solidFill>
                  <a:schemeClr val="dk1"/>
                </a:solidFill>
                <a:effectLst/>
                <a:latin typeface="Calibri"/>
                <a:ea typeface="Calibri"/>
                <a:cs typeface="Calibri"/>
                <a:sym typeface="Calibri"/>
              </a:rPr>
              <a:t>Table outlines some examples of potential impacts on learning of a physical disability along with some possible accommodations or classroom adaptations that can be made to improve access. </a:t>
            </a:r>
          </a:p>
          <a:p>
            <a:r>
              <a:rPr lang="en-US" sz="1200" b="0" i="0" u="none" strike="noStrike" kern="1200" cap="none" dirty="0" smtClean="0">
                <a:solidFill>
                  <a:schemeClr val="dk1"/>
                </a:solidFill>
                <a:effectLst/>
                <a:latin typeface="Calibri"/>
                <a:ea typeface="Calibri"/>
                <a:cs typeface="Calibri"/>
                <a:sym typeface="Calibri"/>
              </a:rPr>
              <a:t>Outline slide content…</a:t>
            </a:r>
            <a:endParaRPr lang="en-US" sz="1200" b="0" i="0" u="none" strike="noStrike" kern="1200" cap="none" dirty="0">
              <a:solidFill>
                <a:schemeClr val="dk1"/>
              </a:solidFill>
              <a:effectLst/>
              <a:latin typeface="Calibri"/>
              <a:ea typeface="Calibri"/>
              <a:cs typeface="Calibri"/>
              <a:sym typeface="Calibri"/>
            </a:endParaRPr>
          </a:p>
        </p:txBody>
      </p:sp>
      <p:sp>
        <p:nvSpPr>
          <p:cNvPr id="170" name="Shape 170"/>
          <p:cNvSpPr>
            <a:spLocks noGrp="1" noRot="1" noChangeAspect="1"/>
          </p:cNvSpPr>
          <p:nvPr>
            <p:ph type="sldImg" idx="2"/>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787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a:solidFill>
                  <a:srgbClr val="888888"/>
                </a:solidFill>
                <a:latin typeface="Calibri"/>
                <a:ea typeface="Calibri"/>
                <a:cs typeface="Calibri"/>
                <a:sym typeface="Calibri"/>
              </a:rPr>
              <a:t>‹#›</a:t>
            </a:fld>
            <a:endParaRPr lang="en-CA"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CA" sz="1200" b="0" i="0" u="none" strike="noStrike" cap="none">
                <a:solidFill>
                  <a:srgbClr val="888888"/>
                </a:solidFill>
                <a:latin typeface="Calibri"/>
                <a:ea typeface="Calibri"/>
                <a:cs typeface="Calibri"/>
                <a:sym typeface="Calibri"/>
              </a:rPr>
              <a:t>‹#›</a:t>
            </a:fld>
            <a:endParaRPr lang="en-CA"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shawglobalnews.files.wordpress.com/2016/03/ice_video_20160307-111346.gi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2.unb.ca/alc/modules/autism-spectrum-disorder/video.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www2.unb.ca/alc/modules/mental-health-disorders/video.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espn.go.com/video/clip?id=9499560"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youtube.com/watch?v=EoxmLGp4vaY" TargetMode="Externa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2.unb.ca/alc/modules/physical-disabilities/video.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762000" y="1447800"/>
            <a:ext cx="7772400" cy="1470024"/>
          </a:xfrm>
          <a:prstGeom prst="rect">
            <a:avLst/>
          </a:prstGeom>
          <a:noFill/>
          <a:ln>
            <a:noFill/>
          </a:ln>
        </p:spPr>
        <p:txBody>
          <a:bodyPr lIns="91425" tIns="45700" rIns="91425" bIns="45700" anchor="ctr" anchorCtr="0">
            <a:noAutofit/>
          </a:bodyPr>
          <a:lstStyle/>
          <a:p>
            <a:pPr>
              <a:buSzPct val="25000"/>
            </a:pPr>
            <a:r>
              <a:rPr lang="en-US" b="1" dirty="0" smtClean="0"/>
              <a:t>Understanding Disabilities</a:t>
            </a:r>
            <a:r>
              <a:rPr lang="en-US" dirty="0"/>
              <a:t/>
            </a:r>
            <a:br>
              <a:rPr lang="en-US" dirty="0"/>
            </a:br>
            <a:r>
              <a:rPr lang="en-CA" sz="1600" b="0" i="0" u="none" strike="noStrike" cap="none" dirty="0" smtClean="0">
                <a:solidFill>
                  <a:schemeClr val="dk1"/>
                </a:solidFill>
                <a:latin typeface="Calibri"/>
                <a:ea typeface="Calibri"/>
                <a:cs typeface="Calibri"/>
                <a:sym typeface="Calibri"/>
              </a:rPr>
              <a:t>workshop 2</a:t>
            </a:r>
            <a:endParaRPr lang="en-CA" sz="1600" b="0" i="0" u="none" strike="noStrike" cap="none" dirty="0">
              <a:solidFill>
                <a:schemeClr val="dk1"/>
              </a:solidFill>
              <a:latin typeface="Calibri"/>
              <a:ea typeface="Calibri"/>
              <a:cs typeface="Calibri"/>
              <a:sym typeface="Calibri"/>
            </a:endParaRPr>
          </a:p>
        </p:txBody>
      </p:sp>
      <p:pic>
        <p:nvPicPr>
          <p:cNvPr id="90" name="Shape 90"/>
          <p:cNvPicPr preferRelativeResize="0"/>
          <p:nvPr/>
        </p:nvPicPr>
        <p:blipFill rotWithShape="1">
          <a:blip r:embed="rId3">
            <a:alphaModFix/>
          </a:blip>
          <a:srcRect/>
          <a:stretch/>
        </p:blipFill>
        <p:spPr>
          <a:xfrm>
            <a:off x="381000" y="6183812"/>
            <a:ext cx="1141974" cy="477918"/>
          </a:xfrm>
          <a:prstGeom prst="rect">
            <a:avLst/>
          </a:prstGeom>
          <a:noFill/>
          <a:ln>
            <a:noFill/>
          </a:ln>
        </p:spPr>
      </p:pic>
      <p:pic>
        <p:nvPicPr>
          <p:cNvPr id="91" name="Shape 91"/>
          <p:cNvPicPr preferRelativeResize="0"/>
          <p:nvPr/>
        </p:nvPicPr>
        <p:blipFill rotWithShape="1">
          <a:blip r:embed="rId4">
            <a:alphaModFix/>
          </a:blip>
          <a:srcRect/>
          <a:stretch/>
        </p:blipFill>
        <p:spPr>
          <a:xfrm>
            <a:off x="2923091" y="6093437"/>
            <a:ext cx="1122826" cy="530223"/>
          </a:xfrm>
          <a:prstGeom prst="rect">
            <a:avLst/>
          </a:prstGeom>
          <a:noFill/>
          <a:ln>
            <a:noFill/>
          </a:ln>
        </p:spPr>
      </p:pic>
      <p:pic>
        <p:nvPicPr>
          <p:cNvPr id="92" name="Shape 92"/>
          <p:cNvPicPr preferRelativeResize="0"/>
          <p:nvPr/>
        </p:nvPicPr>
        <p:blipFill rotWithShape="1">
          <a:blip r:embed="rId5">
            <a:alphaModFix/>
          </a:blip>
          <a:srcRect/>
          <a:stretch/>
        </p:blipFill>
        <p:spPr>
          <a:xfrm>
            <a:off x="1828800" y="5958873"/>
            <a:ext cx="799353" cy="799353"/>
          </a:xfrm>
          <a:prstGeom prst="rect">
            <a:avLst/>
          </a:prstGeom>
          <a:noFill/>
          <a:ln>
            <a:noFill/>
          </a:ln>
        </p:spPr>
      </p:pic>
      <p:pic>
        <p:nvPicPr>
          <p:cNvPr id="93" name="Shape 93"/>
          <p:cNvPicPr preferRelativeResize="0"/>
          <p:nvPr/>
        </p:nvPicPr>
        <p:blipFill rotWithShape="1">
          <a:blip r:embed="rId6">
            <a:alphaModFix/>
          </a:blip>
          <a:srcRect/>
          <a:stretch/>
        </p:blipFill>
        <p:spPr>
          <a:xfrm>
            <a:off x="7391400" y="6086142"/>
            <a:ext cx="1600199" cy="67208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90" name="Shape 190"/>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91" name="Shape 191"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92" name="Shape 192"/>
          <p:cNvSpPr/>
          <p:nvPr/>
        </p:nvSpPr>
        <p:spPr>
          <a:xfrm>
            <a:off x="228600" y="993717"/>
            <a:ext cx="8686800" cy="3808735"/>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i="1">
                <a:solidFill>
                  <a:schemeClr val="dk1"/>
                </a:solidFill>
                <a:latin typeface="Calibri"/>
                <a:ea typeface="Calibri"/>
                <a:cs typeface="Calibri"/>
                <a:sym typeface="Calibri"/>
              </a:rPr>
              <a:t>Invisible Disabilities</a:t>
            </a:r>
          </a:p>
          <a:p>
            <a:pPr marL="0" marR="0" lvl="0" indent="0" algn="l" rtl="0">
              <a:lnSpc>
                <a:spcPct val="115000"/>
              </a:lnSpc>
              <a:spcBef>
                <a:spcPts val="0"/>
              </a:spcBef>
              <a:spcAft>
                <a:spcPts val="0"/>
              </a:spcAft>
              <a:buNone/>
            </a:pPr>
            <a:endParaRPr sz="2400" b="1">
              <a:solidFill>
                <a:schemeClr val="dk1"/>
              </a:solidFill>
              <a:latin typeface="Calibri"/>
              <a:ea typeface="Calibri"/>
              <a:cs typeface="Calibri"/>
              <a:sym typeface="Calibri"/>
            </a:endParaRP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The majority of disabilities are not visible</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Disclosure becomes a significant issue</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A person may not receive support or understanding as a result of their disability being invisible to others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A person’s barriers to their ability to access information, process it, and to learn, are often not apparent to others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Examples include, mental health conditions, chronic health conditions, learning or attentional disabilities, brain injury, autism spectrum disorders, sensory impairments such as deafness or hard of hearing, or partial vision loss</a:t>
            </a:r>
          </a:p>
        </p:txBody>
      </p:sp>
      <p:pic>
        <p:nvPicPr>
          <p:cNvPr id="193" name="Shape 193"/>
          <p:cNvPicPr preferRelativeResize="0"/>
          <p:nvPr/>
        </p:nvPicPr>
        <p:blipFill rotWithShape="1">
          <a:blip r:embed="rId4">
            <a:alphaModFix/>
          </a:blip>
          <a:srcRect/>
          <a:stretch/>
        </p:blipFill>
        <p:spPr>
          <a:xfrm>
            <a:off x="7026275" y="0"/>
            <a:ext cx="2143125" cy="214312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199" name="Shape 199" descr="School_PowerPointTemplate11.jpg"/>
          <p:cNvPicPr preferRelativeResize="0">
            <a:picLocks noGrp="1"/>
          </p:cNvPicPr>
          <p:nvPr>
            <p:ph type="body" idx="1"/>
          </p:nvPr>
        </p:nvPicPr>
        <p:blipFill rotWithShape="1">
          <a:blip r:embed="rId3">
            <a:alphaModFix/>
          </a:blip>
          <a:srcRect/>
          <a:stretch/>
        </p:blipFill>
        <p:spPr>
          <a:xfrm>
            <a:off x="0" y="10391"/>
            <a:ext cx="9144000" cy="6858000"/>
          </a:xfrm>
          <a:prstGeom prst="rect">
            <a:avLst/>
          </a:prstGeom>
          <a:noFill/>
          <a:ln>
            <a:noFill/>
          </a:ln>
        </p:spPr>
      </p:pic>
      <p:sp>
        <p:nvSpPr>
          <p:cNvPr id="200" name="Shape 200"/>
          <p:cNvSpPr/>
          <p:nvPr/>
        </p:nvSpPr>
        <p:spPr>
          <a:xfrm>
            <a:off x="1066799" y="609600"/>
            <a:ext cx="7010400" cy="2534539"/>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a:solidFill>
                  <a:schemeClr val="dk1"/>
                </a:solidFill>
                <a:latin typeface="Calibri"/>
                <a:ea typeface="Calibri"/>
                <a:cs typeface="Calibri"/>
                <a:sym typeface="Calibri"/>
              </a:rPr>
              <a:t>Learning Disability</a:t>
            </a:r>
          </a:p>
          <a:p>
            <a:pPr marL="0" marR="0" lvl="0" indent="0" algn="l" rtl="0">
              <a:lnSpc>
                <a:spcPct val="115000"/>
              </a:lnSpc>
              <a:spcBef>
                <a:spcPts val="0"/>
              </a:spcBef>
              <a:spcAft>
                <a:spcPts val="0"/>
              </a:spcAft>
              <a:buNone/>
            </a:pPr>
            <a:endParaRPr sz="2400">
              <a:solidFill>
                <a:schemeClr val="dk1"/>
              </a:solidFill>
              <a:latin typeface="Calibri"/>
              <a:ea typeface="Calibri"/>
              <a:cs typeface="Calibri"/>
              <a:sym typeface="Calibri"/>
            </a:endParaRP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involves deficiency in processing certain types of information</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deficits exist in one or more of the processes involved in understanding or perceiving language or concepts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may affect attention, planning &amp; organization, reading, writing, or computation</a:t>
            </a:r>
          </a:p>
        </p:txBody>
      </p:sp>
      <p:sp>
        <p:nvSpPr>
          <p:cNvPr id="201" name="Shape 201"/>
          <p:cNvSpPr/>
          <p:nvPr/>
        </p:nvSpPr>
        <p:spPr>
          <a:xfrm>
            <a:off x="228600" y="5257800"/>
            <a:ext cx="4572000" cy="4001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100">
                <a:solidFill>
                  <a:schemeClr val="dk1"/>
                </a:solidFill>
                <a:latin typeface="Calibri"/>
                <a:ea typeface="Calibri"/>
                <a:cs typeface="Calibri"/>
                <a:sym typeface="Calibri"/>
              </a:rPr>
              <a:t>Dyslexia File:</a:t>
            </a:r>
          </a:p>
          <a:p>
            <a:pPr marL="0" marR="0" lvl="0" indent="0" algn="l" rtl="0">
              <a:spcBef>
                <a:spcPts val="0"/>
              </a:spcBef>
              <a:buSzPct val="25000"/>
              <a:buNone/>
            </a:pPr>
            <a:r>
              <a:rPr lang="en-CA" sz="900" u="sng">
                <a:solidFill>
                  <a:schemeClr val="hlink"/>
                </a:solidFill>
                <a:latin typeface="Calibri"/>
                <a:ea typeface="Calibri"/>
                <a:cs typeface="Calibri"/>
                <a:sym typeface="Calibri"/>
                <a:hlinkClick r:id="rId4"/>
              </a:rPr>
              <a:t>https://shawglobalnews.files.wordpress.com/2016/03/ice_video_20160307-111346.gif</a:t>
            </a:r>
            <a:r>
              <a:rPr lang="en-CA" sz="900">
                <a:solidFill>
                  <a:schemeClr val="dk1"/>
                </a:solidFill>
                <a:latin typeface="Calibri"/>
                <a:ea typeface="Calibri"/>
                <a:cs typeface="Calibri"/>
                <a:sym typeface="Calibri"/>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Shape 206" descr="School_PowerPointTemplate11.jpg"/>
          <p:cNvPicPr preferRelativeResize="0"/>
          <p:nvPr/>
        </p:nvPicPr>
        <p:blipFill rotWithShape="1">
          <a:blip r:embed="rId3">
            <a:alphaModFix/>
          </a:blip>
          <a:srcRect/>
          <a:stretch/>
        </p:blipFill>
        <p:spPr>
          <a:xfrm>
            <a:off x="0" y="10391"/>
            <a:ext cx="9144000" cy="6858000"/>
          </a:xfrm>
          <a:prstGeom prst="rect">
            <a:avLst/>
          </a:prstGeom>
          <a:noFill/>
          <a:ln>
            <a:noFill/>
          </a:ln>
        </p:spPr>
      </p:pic>
      <p:sp>
        <p:nvSpPr>
          <p:cNvPr id="207" name="Shape 207"/>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08" name="Shape 208"/>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sp>
        <p:nvSpPr>
          <p:cNvPr id="209" name="Shape 209"/>
          <p:cNvSpPr/>
          <p:nvPr/>
        </p:nvSpPr>
        <p:spPr>
          <a:xfrm>
            <a:off x="685800" y="232703"/>
            <a:ext cx="6553200"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dk1"/>
                </a:solidFill>
                <a:latin typeface="Calibri"/>
                <a:ea typeface="Calibri"/>
                <a:cs typeface="Calibri"/>
                <a:sym typeface="Calibri"/>
              </a:rPr>
              <a:t>Learning Disability</a:t>
            </a:r>
          </a:p>
        </p:txBody>
      </p:sp>
      <p:graphicFrame>
        <p:nvGraphicFramePr>
          <p:cNvPr id="210" name="Shape 210"/>
          <p:cNvGraphicFramePr/>
          <p:nvPr/>
        </p:nvGraphicFramePr>
        <p:xfrm>
          <a:off x="723900" y="906728"/>
          <a:ext cx="7848600" cy="4500920"/>
        </p:xfrm>
        <a:graphic>
          <a:graphicData uri="http://schemas.openxmlformats.org/drawingml/2006/table">
            <a:tbl>
              <a:tblPr firstRow="1" bandRow="1">
                <a:noFill/>
                <a:tableStyleId>{59E716B6-B40C-4919-82A7-A13A5081823E}</a:tableStyleId>
              </a:tblPr>
              <a:tblGrid>
                <a:gridCol w="3924300"/>
                <a:gridCol w="3924300"/>
              </a:tblGrid>
              <a:tr h="1117600">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 Characteristics of a Student with Learning Disabilities</a:t>
                      </a:r>
                    </a:p>
                  </a:txBody>
                  <a:tcPr marL="91450" marR="91450" marT="45725" marB="45725"/>
                </a:tc>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Commonly Suggested Accommodations/Classroom Adaptations</a:t>
                      </a:r>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bl>
          </a:graphicData>
        </a:graphic>
      </p:graphicFrame>
      <p:sp>
        <p:nvSpPr>
          <p:cNvPr id="211" name="Shape 211"/>
          <p:cNvSpPr txBox="1"/>
          <p:nvPr/>
        </p:nvSpPr>
        <p:spPr>
          <a:xfrm>
            <a:off x="838200" y="2130425"/>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Reading comprehension is slower than would be expected</a:t>
            </a:r>
          </a:p>
        </p:txBody>
      </p:sp>
      <p:sp>
        <p:nvSpPr>
          <p:cNvPr id="212" name="Shape 212"/>
          <p:cNvSpPr txBox="1"/>
          <p:nvPr/>
        </p:nvSpPr>
        <p:spPr>
          <a:xfrm>
            <a:off x="4724400" y="2122222"/>
            <a:ext cx="37338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Extra time during tests. </a:t>
            </a:r>
          </a:p>
          <a:p>
            <a:pPr marL="0" marR="0" lvl="0" indent="0" algn="l" rtl="0">
              <a:spcBef>
                <a:spcPts val="0"/>
              </a:spcBef>
              <a:buSzPct val="25000"/>
              <a:buNone/>
            </a:pPr>
            <a:r>
              <a:rPr lang="en-CA" sz="1600">
                <a:solidFill>
                  <a:schemeClr val="dk1"/>
                </a:solidFill>
                <a:latin typeface="Calibri"/>
                <a:ea typeface="Calibri"/>
                <a:cs typeface="Calibri"/>
                <a:sym typeface="Calibri"/>
              </a:rPr>
              <a:t>Reduced course load. </a:t>
            </a:r>
          </a:p>
          <a:p>
            <a:pPr marL="0" marR="0" lvl="0" indent="0" algn="l" rtl="0">
              <a:spcBef>
                <a:spcPts val="0"/>
              </a:spcBef>
              <a:buSzPct val="25000"/>
              <a:buNone/>
            </a:pPr>
            <a:r>
              <a:rPr lang="en-CA" sz="1600">
                <a:solidFill>
                  <a:schemeClr val="dk1"/>
                </a:solidFill>
                <a:latin typeface="Calibri"/>
                <a:ea typeface="Calibri"/>
                <a:cs typeface="Calibri"/>
                <a:sym typeface="Calibri"/>
              </a:rPr>
              <a:t>Reading software and audio or electronic formats</a:t>
            </a:r>
          </a:p>
        </p:txBody>
      </p:sp>
      <p:sp>
        <p:nvSpPr>
          <p:cNvPr id="213" name="Shape 213"/>
          <p:cNvSpPr txBox="1"/>
          <p:nvPr/>
        </p:nvSpPr>
        <p:spPr>
          <a:xfrm>
            <a:off x="4724400" y="3534562"/>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Extra time and use of word processing and spell check software during tests.</a:t>
            </a:r>
          </a:p>
        </p:txBody>
      </p:sp>
      <p:sp>
        <p:nvSpPr>
          <p:cNvPr id="214" name="Shape 214"/>
          <p:cNvSpPr txBox="1"/>
          <p:nvPr/>
        </p:nvSpPr>
        <p:spPr>
          <a:xfrm>
            <a:off x="876300" y="3526380"/>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Errors in grammar, spelling and punctuation</a:t>
            </a:r>
          </a:p>
        </p:txBody>
      </p:sp>
      <p:sp>
        <p:nvSpPr>
          <p:cNvPr id="215" name="Shape 215"/>
          <p:cNvSpPr txBox="1"/>
          <p:nvPr/>
        </p:nvSpPr>
        <p:spPr>
          <a:xfrm>
            <a:off x="838200" y="4165503"/>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Needs to focus on oral explanation of class material</a:t>
            </a:r>
          </a:p>
        </p:txBody>
      </p:sp>
      <p:sp>
        <p:nvSpPr>
          <p:cNvPr id="216" name="Shape 216"/>
          <p:cNvSpPr txBox="1"/>
          <p:nvPr/>
        </p:nvSpPr>
        <p:spPr>
          <a:xfrm>
            <a:off x="4737100" y="4191000"/>
            <a:ext cx="3733800" cy="584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Use of a note taker or digital recorder to ensure class content is available for review</a:t>
            </a:r>
          </a:p>
        </p:txBody>
      </p:sp>
      <p:sp>
        <p:nvSpPr>
          <p:cNvPr id="217" name="Shape 217"/>
          <p:cNvSpPr txBox="1"/>
          <p:nvPr/>
        </p:nvSpPr>
        <p:spPr>
          <a:xfrm>
            <a:off x="850900" y="4786555"/>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May need to review material taught in class several times  for understanding</a:t>
            </a:r>
          </a:p>
        </p:txBody>
      </p:sp>
      <p:sp>
        <p:nvSpPr>
          <p:cNvPr id="218" name="Shape 218"/>
          <p:cNvSpPr txBox="1"/>
          <p:nvPr/>
        </p:nvSpPr>
        <p:spPr>
          <a:xfrm>
            <a:off x="4737100" y="4864674"/>
            <a:ext cx="3835500" cy="584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Use of a tutor, will likely need to commit more time for studying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224" name="Shape 224" descr="School_PowerPointTemplate11.jpg"/>
          <p:cNvPicPr preferRelativeResize="0">
            <a:picLocks noGrp="1"/>
          </p:cNvPicPr>
          <p:nvPr>
            <p:ph type="body" idx="1"/>
          </p:nvPr>
        </p:nvPicPr>
        <p:blipFill rotWithShape="1">
          <a:blip r:embed="rId3">
            <a:alphaModFix/>
          </a:blip>
          <a:srcRect/>
          <a:stretch/>
        </p:blipFill>
        <p:spPr>
          <a:xfrm>
            <a:off x="0" y="0"/>
            <a:ext cx="9144000" cy="6858000"/>
          </a:xfrm>
          <a:prstGeom prst="rect">
            <a:avLst/>
          </a:prstGeom>
          <a:noFill/>
          <a:ln>
            <a:noFill/>
          </a:ln>
        </p:spPr>
      </p:pic>
      <p:sp>
        <p:nvSpPr>
          <p:cNvPr id="225" name="Shape 225"/>
          <p:cNvSpPr/>
          <p:nvPr/>
        </p:nvSpPr>
        <p:spPr>
          <a:xfrm>
            <a:off x="457200" y="820737"/>
            <a:ext cx="8305799" cy="2215991"/>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a:solidFill>
                  <a:schemeClr val="dk1"/>
                </a:solidFill>
                <a:latin typeface="Calibri"/>
                <a:ea typeface="Calibri"/>
                <a:cs typeface="Calibri"/>
                <a:sym typeface="Calibri"/>
              </a:rPr>
              <a:t>Autism and Aspberger’s Syndrome</a:t>
            </a:r>
          </a:p>
          <a:p>
            <a:pPr marL="0" marR="0" lvl="0" indent="0" algn="l" rtl="0">
              <a:lnSpc>
                <a:spcPct val="115000"/>
              </a:lnSpc>
              <a:spcBef>
                <a:spcPts val="0"/>
              </a:spcBef>
              <a:spcAft>
                <a:spcPts val="0"/>
              </a:spcAft>
              <a:buNone/>
            </a:pPr>
            <a:endParaRPr sz="2400">
              <a:solidFill>
                <a:schemeClr val="dk1"/>
              </a:solidFill>
              <a:latin typeface="Calibri"/>
              <a:ea typeface="Calibri"/>
              <a:cs typeface="Calibri"/>
              <a:sym typeface="Calibri"/>
            </a:endParaRPr>
          </a:p>
          <a:p>
            <a:pPr marL="285750" marR="0" lvl="0" indent="-285750" algn="l" rtl="0">
              <a:lnSpc>
                <a:spcPct val="115000"/>
              </a:lnSpc>
              <a:spcBef>
                <a:spcPts val="0"/>
              </a:spcBef>
              <a:spcAft>
                <a:spcPts val="0"/>
              </a:spcAft>
              <a:buClr>
                <a:schemeClr val="lt1"/>
              </a:buClr>
              <a:buSzPct val="100000"/>
              <a:buFont typeface="Arial"/>
              <a:buChar char="•"/>
            </a:pPr>
            <a:r>
              <a:rPr lang="en-CA" sz="1800" b="1">
                <a:solidFill>
                  <a:schemeClr val="lt1"/>
                </a:solidFill>
                <a:latin typeface="Calibri"/>
                <a:ea typeface="Calibri"/>
                <a:cs typeface="Calibri"/>
                <a:sym typeface="Calibri"/>
              </a:rPr>
              <a:t>characterized by persistent impairment in reciprocal social interactions </a:t>
            </a:r>
          </a:p>
          <a:p>
            <a:pPr marL="285750" marR="0" lvl="0" indent="-285750" algn="l" rtl="0">
              <a:lnSpc>
                <a:spcPct val="115000"/>
              </a:lnSpc>
              <a:spcBef>
                <a:spcPts val="0"/>
              </a:spcBef>
              <a:spcAft>
                <a:spcPts val="0"/>
              </a:spcAft>
              <a:buClr>
                <a:schemeClr val="lt1"/>
              </a:buClr>
              <a:buSzPct val="100000"/>
              <a:buFont typeface="Arial"/>
              <a:buChar char="•"/>
            </a:pPr>
            <a:r>
              <a:rPr lang="en-CA" sz="1800" b="1">
                <a:solidFill>
                  <a:schemeClr val="lt1"/>
                </a:solidFill>
                <a:latin typeface="Calibri"/>
                <a:ea typeface="Calibri"/>
                <a:cs typeface="Calibri"/>
                <a:sym typeface="Calibri"/>
              </a:rPr>
              <a:t>rigidity of thought, repetitive behaviors and a restricted range of interests are also common</a:t>
            </a:r>
          </a:p>
          <a:p>
            <a:pPr marL="0" marR="0" lvl="0" indent="0" algn="l" rtl="0">
              <a:lnSpc>
                <a:spcPct val="115000"/>
              </a:lnSpc>
              <a:spcBef>
                <a:spcPts val="0"/>
              </a:spcBef>
              <a:spcAft>
                <a:spcPts val="0"/>
              </a:spcAft>
              <a:buSzPct val="25000"/>
              <a:buNone/>
            </a:pPr>
            <a:r>
              <a:rPr lang="en-CA" sz="1800">
                <a:solidFill>
                  <a:schemeClr val="dk1"/>
                </a:solidFill>
                <a:latin typeface="Calibri"/>
                <a:ea typeface="Calibri"/>
                <a:cs typeface="Calibri"/>
                <a:sym typeface="Calibri"/>
              </a:rPr>
              <a:t> </a:t>
            </a:r>
          </a:p>
        </p:txBody>
      </p:sp>
      <p:sp>
        <p:nvSpPr>
          <p:cNvPr id="226" name="Shape 226"/>
          <p:cNvSpPr/>
          <p:nvPr/>
        </p:nvSpPr>
        <p:spPr>
          <a:xfrm>
            <a:off x="457200" y="5444183"/>
            <a:ext cx="457200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000">
                <a:solidFill>
                  <a:schemeClr val="dk1"/>
                </a:solidFill>
                <a:latin typeface="Arial"/>
                <a:ea typeface="Arial"/>
                <a:cs typeface="Arial"/>
                <a:sym typeface="Arial"/>
              </a:rPr>
              <a:t>Mitchell’s Video </a:t>
            </a:r>
            <a:r>
              <a:rPr lang="en-CA" sz="800">
                <a:solidFill>
                  <a:schemeClr val="dk1"/>
                </a:solidFill>
                <a:latin typeface="Arial"/>
                <a:ea typeface="Arial"/>
                <a:cs typeface="Arial"/>
                <a:sym typeface="Arial"/>
              </a:rPr>
              <a:t>(up to 0:55)</a:t>
            </a:r>
          </a:p>
          <a:p>
            <a:pPr marL="0" marR="0" lvl="0" indent="0" algn="l" rtl="0">
              <a:spcBef>
                <a:spcPts val="0"/>
              </a:spcBef>
              <a:buSzPct val="25000"/>
              <a:buNone/>
            </a:pPr>
            <a:r>
              <a:rPr lang="en-CA" sz="800" u="sng">
                <a:solidFill>
                  <a:schemeClr val="hlink"/>
                </a:solidFill>
                <a:latin typeface="Arial"/>
                <a:ea typeface="Arial"/>
                <a:cs typeface="Arial"/>
                <a:sym typeface="Arial"/>
                <a:hlinkClick r:id="rId4"/>
              </a:rPr>
              <a:t>http://www2.unb.ca/alc/modules/autism-spectrum-disorder/video.html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Shape 231" descr="School_PowerPointTemplate11.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32" name="Shape 232"/>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33" name="Shape 233"/>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sp>
        <p:nvSpPr>
          <p:cNvPr id="234" name="Shape 234"/>
          <p:cNvSpPr/>
          <p:nvPr/>
        </p:nvSpPr>
        <p:spPr>
          <a:xfrm>
            <a:off x="685800" y="76200"/>
            <a:ext cx="6553200"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dk1"/>
                </a:solidFill>
                <a:latin typeface="Calibri"/>
                <a:ea typeface="Calibri"/>
                <a:cs typeface="Calibri"/>
                <a:sym typeface="Calibri"/>
              </a:rPr>
              <a:t>Autism Spectrum Disorder</a:t>
            </a:r>
          </a:p>
        </p:txBody>
      </p:sp>
      <p:graphicFrame>
        <p:nvGraphicFramePr>
          <p:cNvPr id="235" name="Shape 235"/>
          <p:cNvGraphicFramePr/>
          <p:nvPr/>
        </p:nvGraphicFramePr>
        <p:xfrm>
          <a:off x="723900" y="609600"/>
          <a:ext cx="7848600" cy="5049560"/>
        </p:xfrm>
        <a:graphic>
          <a:graphicData uri="http://schemas.openxmlformats.org/drawingml/2006/table">
            <a:tbl>
              <a:tblPr firstRow="1" bandRow="1">
                <a:noFill/>
                <a:tableStyleId>{59E716B6-B40C-4919-82A7-A13A5081823E}</a:tableStyleId>
              </a:tblPr>
              <a:tblGrid>
                <a:gridCol w="3924300"/>
                <a:gridCol w="3924300"/>
              </a:tblGrid>
              <a:tr h="1117600">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 Characteristics of a Student with </a:t>
                      </a:r>
                      <a:r>
                        <a:rPr lang="en-CA" sz="1800" b="1">
                          <a:solidFill>
                            <a:schemeClr val="lt1"/>
                          </a:solidFill>
                          <a:latin typeface="Calibri"/>
                          <a:ea typeface="Calibri"/>
                          <a:cs typeface="Calibri"/>
                          <a:sym typeface="Calibri"/>
                        </a:rPr>
                        <a:t>Autism Spectrum Disorder</a:t>
                      </a:r>
                    </a:p>
                  </a:txBody>
                  <a:tcPr marL="91450" marR="91450" marT="45725" marB="45725"/>
                </a:tc>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Commonly Suggested Accommodations/Classroom Adaptations</a:t>
                      </a:r>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bl>
          </a:graphicData>
        </a:graphic>
      </p:graphicFrame>
      <p:sp>
        <p:nvSpPr>
          <p:cNvPr id="236" name="Shape 236"/>
          <p:cNvSpPr txBox="1"/>
          <p:nvPr/>
        </p:nvSpPr>
        <p:spPr>
          <a:xfrm>
            <a:off x="838200" y="1833297"/>
            <a:ext cx="37338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Difficulties with social interactions- can have difficulty in establishing &amp; maintaining  social relationships. </a:t>
            </a:r>
          </a:p>
          <a:p>
            <a:pPr marL="0" marR="0" lvl="0" indent="0" algn="l" rtl="0">
              <a:spcBef>
                <a:spcPts val="0"/>
              </a:spcBef>
              <a:buSzPct val="25000"/>
              <a:buNone/>
            </a:pPr>
            <a:r>
              <a:rPr lang="en-CA" sz="1600">
                <a:solidFill>
                  <a:schemeClr val="dk1"/>
                </a:solidFill>
                <a:latin typeface="Calibri"/>
                <a:ea typeface="Calibri"/>
                <a:cs typeface="Calibri"/>
                <a:sym typeface="Calibri"/>
              </a:rPr>
              <a:t>Need for routine &amp; clear expectations</a:t>
            </a:r>
          </a:p>
          <a:p>
            <a:pPr marL="0" marR="0" lvl="0" indent="0" algn="l" rtl="0">
              <a:spcBef>
                <a:spcPts val="0"/>
              </a:spcBef>
              <a:buSzPct val="25000"/>
              <a:buNone/>
            </a:pPr>
            <a:r>
              <a:rPr lang="en-CA" sz="1600">
                <a:solidFill>
                  <a:schemeClr val="dk1"/>
                </a:solidFill>
                <a:latin typeface="Calibri"/>
                <a:ea typeface="Calibri"/>
                <a:cs typeface="Calibri"/>
                <a:sym typeface="Calibri"/>
              </a:rPr>
              <a:t>Support in adjusting to new environment</a:t>
            </a:r>
          </a:p>
        </p:txBody>
      </p:sp>
      <p:sp>
        <p:nvSpPr>
          <p:cNvPr id="237" name="Shape 237"/>
          <p:cNvSpPr txBox="1"/>
          <p:nvPr/>
        </p:nvSpPr>
        <p:spPr>
          <a:xfrm>
            <a:off x="4724400" y="1825093"/>
            <a:ext cx="37338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Provide clear expectations &amp; predictable routines, communicate changes in advance when possible; provide support for group work &amp; social exercises. Respectfully re-enforce boundaries/expectations .</a:t>
            </a:r>
          </a:p>
        </p:txBody>
      </p:sp>
      <p:sp>
        <p:nvSpPr>
          <p:cNvPr id="238" name="Shape 238"/>
          <p:cNvSpPr txBox="1"/>
          <p:nvPr/>
        </p:nvSpPr>
        <p:spPr>
          <a:xfrm>
            <a:off x="4724400" y="3237433"/>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Provide extremely clear, written instructions. Use concrete language. Sarcasm and jokes may be taken literally.</a:t>
            </a:r>
          </a:p>
        </p:txBody>
      </p:sp>
      <p:sp>
        <p:nvSpPr>
          <p:cNvPr id="239" name="Shape 239"/>
          <p:cNvSpPr txBox="1"/>
          <p:nvPr/>
        </p:nvSpPr>
        <p:spPr>
          <a:xfrm>
            <a:off x="876300" y="3162155"/>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Difficulty understanding abstract concepts, jokes, sarcasm, metaphors, nonverbal language or expressions. </a:t>
            </a:r>
          </a:p>
        </p:txBody>
      </p:sp>
      <p:sp>
        <p:nvSpPr>
          <p:cNvPr id="240" name="Shape 240"/>
          <p:cNvSpPr txBox="1"/>
          <p:nvPr/>
        </p:nvSpPr>
        <p:spPr>
          <a:xfrm>
            <a:off x="838200" y="4172983"/>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May be reluctant to ask for support when struggling</a:t>
            </a:r>
          </a:p>
        </p:txBody>
      </p:sp>
      <p:sp>
        <p:nvSpPr>
          <p:cNvPr id="241" name="Shape 241"/>
          <p:cNvSpPr txBox="1"/>
          <p:nvPr/>
        </p:nvSpPr>
        <p:spPr>
          <a:xfrm>
            <a:off x="4686300" y="4196028"/>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Discuss difficulties you are observing with the Disability Advisor who may know what approaches work well for this student</a:t>
            </a:r>
          </a:p>
        </p:txBody>
      </p:sp>
      <p:sp>
        <p:nvSpPr>
          <p:cNvPr id="242" name="Shape 242"/>
          <p:cNvSpPr txBox="1"/>
          <p:nvPr/>
        </p:nvSpPr>
        <p:spPr>
          <a:xfrm>
            <a:off x="895350" y="4978308"/>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Possible anxiety in social situations; may be increased during stressful times</a:t>
            </a:r>
          </a:p>
        </p:txBody>
      </p:sp>
      <p:sp>
        <p:nvSpPr>
          <p:cNvPr id="243" name="Shape 243"/>
          <p:cNvSpPr txBox="1"/>
          <p:nvPr/>
        </p:nvSpPr>
        <p:spPr>
          <a:xfrm>
            <a:off x="4629150" y="4978296"/>
            <a:ext cx="4057500" cy="8310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Offer assistance in accessing Counselling, quiet space for test-taking and additional time to compensate for reduced concentration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49" name="Shape 249"/>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50" name="Shape 250"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51" name="Shape 251"/>
          <p:cNvSpPr/>
          <p:nvPr/>
        </p:nvSpPr>
        <p:spPr>
          <a:xfrm>
            <a:off x="304800" y="224713"/>
            <a:ext cx="8305799" cy="2676117"/>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000" b="1">
                <a:solidFill>
                  <a:schemeClr val="lt1"/>
                </a:solidFill>
                <a:latin typeface="Calibri"/>
                <a:ea typeface="Calibri"/>
                <a:cs typeface="Calibri"/>
                <a:sym typeface="Calibri"/>
              </a:rPr>
              <a:t>Mental Health Condition</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Refers to those who have experienced psychiatric problems or illness including depression, anxiety disorders, schizophrenia, PTSD</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It is considered as a disability if the condition significantly impacts a person’s ability to perform activities of daily living</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1 in 5 Canadians is experiencing a mental health disorder at any given time</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impact varies enormously from person to person</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condition may be constant or intermittent </a:t>
            </a:r>
          </a:p>
        </p:txBody>
      </p:sp>
      <p:sp>
        <p:nvSpPr>
          <p:cNvPr id="252" name="Shape 252"/>
          <p:cNvSpPr/>
          <p:nvPr/>
        </p:nvSpPr>
        <p:spPr>
          <a:xfrm>
            <a:off x="304800" y="3018566"/>
            <a:ext cx="8281986" cy="2357568"/>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000" b="1">
                <a:solidFill>
                  <a:schemeClr val="lt1"/>
                </a:solidFill>
                <a:latin typeface="Calibri"/>
                <a:ea typeface="Calibri"/>
                <a:cs typeface="Calibri"/>
                <a:sym typeface="Calibri"/>
              </a:rPr>
              <a:t>Mental Health Conditions: Impacts on Learning</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Anxiety about completing tasks and activities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Difficulties in maintaining concentration and focus especially when experiencing increased symptoms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Difficulties in asking for support when experiencing increased symptoms, or due to concerns about how they will be perceived by others.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Need to maintain balanced lifestyle to help ensure stable mental health</a:t>
            </a:r>
          </a:p>
        </p:txBody>
      </p:sp>
      <p:sp>
        <p:nvSpPr>
          <p:cNvPr id="253" name="Shape 253"/>
          <p:cNvSpPr/>
          <p:nvPr/>
        </p:nvSpPr>
        <p:spPr>
          <a:xfrm>
            <a:off x="292100" y="5638800"/>
            <a:ext cx="457200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000">
                <a:solidFill>
                  <a:schemeClr val="dk1"/>
                </a:solidFill>
                <a:latin typeface="Arial"/>
                <a:ea typeface="Arial"/>
                <a:cs typeface="Arial"/>
                <a:sym typeface="Arial"/>
              </a:rPr>
              <a:t>Katy’s Video (2:27)</a:t>
            </a:r>
          </a:p>
          <a:p>
            <a:pPr marL="0" marR="0" lvl="0" indent="0" algn="l" rtl="0">
              <a:spcBef>
                <a:spcPts val="0"/>
              </a:spcBef>
              <a:buSzPct val="25000"/>
              <a:buNone/>
            </a:pPr>
            <a:r>
              <a:rPr lang="en-CA" sz="800" u="sng">
                <a:solidFill>
                  <a:schemeClr val="hlink"/>
                </a:solidFill>
                <a:latin typeface="Arial"/>
                <a:ea typeface="Arial"/>
                <a:cs typeface="Arial"/>
                <a:sym typeface="Arial"/>
                <a:hlinkClick r:id="rId4"/>
              </a:rPr>
              <a:t>http://www2.unb.ca/alc/modules/mental-health-disorders/video.html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Shape 258"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59" name="Shape 259"/>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60" name="Shape 260"/>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sp>
        <p:nvSpPr>
          <p:cNvPr id="261" name="Shape 261"/>
          <p:cNvSpPr/>
          <p:nvPr/>
        </p:nvSpPr>
        <p:spPr>
          <a:xfrm>
            <a:off x="685800" y="76200"/>
            <a:ext cx="6553200"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dk1"/>
                </a:solidFill>
                <a:latin typeface="Calibri"/>
                <a:ea typeface="Calibri"/>
                <a:cs typeface="Calibri"/>
                <a:sym typeface="Calibri"/>
              </a:rPr>
              <a:t>Mental Health Issues</a:t>
            </a:r>
          </a:p>
        </p:txBody>
      </p:sp>
      <p:graphicFrame>
        <p:nvGraphicFramePr>
          <p:cNvPr id="262" name="Shape 262"/>
          <p:cNvGraphicFramePr/>
          <p:nvPr/>
        </p:nvGraphicFramePr>
        <p:xfrm>
          <a:off x="723900" y="609600"/>
          <a:ext cx="7848600" cy="4958110"/>
        </p:xfrm>
        <a:graphic>
          <a:graphicData uri="http://schemas.openxmlformats.org/drawingml/2006/table">
            <a:tbl>
              <a:tblPr firstRow="1" bandRow="1">
                <a:noFill/>
                <a:tableStyleId>{59E716B6-B40C-4919-82A7-A13A5081823E}</a:tableStyleId>
              </a:tblPr>
              <a:tblGrid>
                <a:gridCol w="3924300"/>
                <a:gridCol w="3924300"/>
              </a:tblGrid>
              <a:tr h="1117600">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 Characteristics of a Student with </a:t>
                      </a:r>
                      <a:r>
                        <a:rPr lang="en-CA" sz="1800" b="1">
                          <a:solidFill>
                            <a:schemeClr val="lt1"/>
                          </a:solidFill>
                          <a:latin typeface="Calibri"/>
                          <a:ea typeface="Calibri"/>
                          <a:cs typeface="Calibri"/>
                          <a:sym typeface="Calibri"/>
                        </a:rPr>
                        <a:t>Mental Health Issues</a:t>
                      </a:r>
                    </a:p>
                  </a:txBody>
                  <a:tcPr marL="91450" marR="91450" marT="45725" marB="45725"/>
                </a:tc>
                <a:tc>
                  <a:txBody>
                    <a:bodyPr/>
                    <a:lstStyle/>
                    <a:p>
                      <a:pPr marL="0" marR="0" lvl="0" indent="0" algn="ctr" rtl="0">
                        <a:spcBef>
                          <a:spcPts val="0"/>
                        </a:spcBef>
                        <a:buSzPct val="25000"/>
                        <a:buNone/>
                      </a:pPr>
                      <a:r>
                        <a:rPr lang="en-CA" sz="2000" b="1">
                          <a:solidFill>
                            <a:schemeClr val="lt1"/>
                          </a:solidFill>
                          <a:latin typeface="Calibri"/>
                          <a:ea typeface="Calibri"/>
                          <a:cs typeface="Calibri"/>
                          <a:sym typeface="Calibri"/>
                        </a:rPr>
                        <a:t>Commonly Suggested Accommodations/Classroom Adaptations</a:t>
                      </a:r>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bl>
          </a:graphicData>
        </a:graphic>
      </p:graphicFrame>
      <p:sp>
        <p:nvSpPr>
          <p:cNvPr id="263" name="Shape 263"/>
          <p:cNvSpPr txBox="1"/>
          <p:nvPr/>
        </p:nvSpPr>
        <p:spPr>
          <a:xfrm>
            <a:off x="838200" y="1833297"/>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Repeated absences or difficulty getting work done</a:t>
            </a:r>
          </a:p>
        </p:txBody>
      </p:sp>
      <p:sp>
        <p:nvSpPr>
          <p:cNvPr id="264" name="Shape 264"/>
          <p:cNvSpPr txBox="1"/>
          <p:nvPr/>
        </p:nvSpPr>
        <p:spPr>
          <a:xfrm>
            <a:off x="4724400" y="1825093"/>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Discuss with student why assignments are late or why attendance has been suffering. Possibly refer student to counselling</a:t>
            </a:r>
          </a:p>
        </p:txBody>
      </p:sp>
      <p:sp>
        <p:nvSpPr>
          <p:cNvPr id="265" name="Shape 265"/>
          <p:cNvSpPr txBox="1"/>
          <p:nvPr/>
        </p:nvSpPr>
        <p:spPr>
          <a:xfrm>
            <a:off x="4724400" y="2667000"/>
            <a:ext cx="3733800" cy="1752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Create a classroom environment that reduces stress, promotes safety, and enhances cooperation rather than competition. </a:t>
            </a:r>
          </a:p>
          <a:p>
            <a:pPr marL="0" marR="0" lvl="0" indent="0" algn="l" rtl="0">
              <a:spcBef>
                <a:spcPts val="0"/>
              </a:spcBef>
              <a:buSzPct val="25000"/>
              <a:buNone/>
            </a:pPr>
            <a:r>
              <a:rPr lang="en-CA" sz="1600">
                <a:solidFill>
                  <a:schemeClr val="dk1"/>
                </a:solidFill>
                <a:latin typeface="Calibri"/>
                <a:ea typeface="Calibri"/>
                <a:cs typeface="Calibri"/>
                <a:sym typeface="Calibri"/>
              </a:rPr>
              <a:t>Ask student how you can help &amp; let them know about other supports such as Counselling and Disability Services. </a:t>
            </a:r>
          </a:p>
        </p:txBody>
      </p:sp>
      <p:sp>
        <p:nvSpPr>
          <p:cNvPr id="266" name="Shape 266"/>
          <p:cNvSpPr txBox="1"/>
          <p:nvPr/>
        </p:nvSpPr>
        <p:spPr>
          <a:xfrm>
            <a:off x="838200" y="2640222"/>
            <a:ext cx="37338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Anxiety around completing tasks and activities</a:t>
            </a:r>
          </a:p>
          <a:p>
            <a:pPr marL="0" marR="0" lvl="0" indent="0" algn="l" rtl="0">
              <a:spcBef>
                <a:spcPts val="0"/>
              </a:spcBef>
              <a:buSzPct val="25000"/>
              <a:buNone/>
            </a:pPr>
            <a:r>
              <a:rPr lang="en-CA" sz="1600">
                <a:solidFill>
                  <a:schemeClr val="dk1"/>
                </a:solidFill>
                <a:latin typeface="Calibri"/>
                <a:ea typeface="Calibri"/>
                <a:cs typeface="Calibri"/>
                <a:sym typeface="Calibri"/>
              </a:rPr>
              <a:t>Difficulty in seeking support when experiencing difficulties</a:t>
            </a:r>
          </a:p>
          <a:p>
            <a:pPr marL="0" marR="0" lvl="0" indent="0" algn="l" rtl="0">
              <a:spcBef>
                <a:spcPts val="0"/>
              </a:spcBef>
              <a:buNone/>
            </a:pPr>
            <a:endParaRPr sz="1600">
              <a:solidFill>
                <a:schemeClr val="dk1"/>
              </a:solidFill>
              <a:latin typeface="Calibri"/>
              <a:ea typeface="Calibri"/>
              <a:cs typeface="Calibri"/>
              <a:sym typeface="Calibri"/>
            </a:endParaRPr>
          </a:p>
        </p:txBody>
      </p:sp>
      <p:sp>
        <p:nvSpPr>
          <p:cNvPr id="267" name="Shape 267"/>
          <p:cNvSpPr txBox="1"/>
          <p:nvPr/>
        </p:nvSpPr>
        <p:spPr>
          <a:xfrm>
            <a:off x="914400" y="4533055"/>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Difficulties with maintaining concentration and focus especially under timed conditions</a:t>
            </a:r>
          </a:p>
        </p:txBody>
      </p:sp>
      <p:sp>
        <p:nvSpPr>
          <p:cNvPr id="268" name="Shape 268"/>
          <p:cNvSpPr txBox="1"/>
          <p:nvPr/>
        </p:nvSpPr>
        <p:spPr>
          <a:xfrm>
            <a:off x="4724400" y="4419600"/>
            <a:ext cx="3848099" cy="107721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Provide additional time for tests and exams and a quiet, low stress, testing environment.</a:t>
            </a:r>
          </a:p>
          <a:p>
            <a:pPr marL="0" marR="0" lvl="0" indent="0" algn="l" rtl="0">
              <a:spcBef>
                <a:spcPts val="0"/>
              </a:spcBef>
              <a:buSzPct val="25000"/>
              <a:buNone/>
            </a:pPr>
            <a:r>
              <a:rPr lang="en-CA" sz="1600">
                <a:solidFill>
                  <a:schemeClr val="dk1"/>
                </a:solidFill>
                <a:latin typeface="Calibri"/>
                <a:ea typeface="Calibri"/>
                <a:cs typeface="Calibri"/>
                <a:sym typeface="Calibri"/>
              </a:rPr>
              <a:t>Provide written back-up for oral instructions</a:t>
            </a:r>
          </a:p>
          <a:p>
            <a:pPr marL="0" marR="0" lvl="0" indent="0" algn="l" rtl="0">
              <a:spcBef>
                <a:spcPts val="0"/>
              </a:spcBef>
              <a:buSzPct val="25000"/>
              <a:buNone/>
            </a:pPr>
            <a:r>
              <a:rPr lang="en-CA" sz="1600">
                <a:solidFill>
                  <a:schemeClr val="dk1"/>
                </a:solidFill>
                <a:latin typeface="Calibri"/>
                <a:ea typeface="Calibri"/>
                <a:cs typeface="Calibri"/>
                <a:sym typeface="Calibri"/>
              </a:rPr>
              <a:t>Review key concepts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75" name="Shape 27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76" name="Shape 276"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77" name="Shape 277"/>
          <p:cNvSpPr/>
          <p:nvPr/>
        </p:nvSpPr>
        <p:spPr>
          <a:xfrm>
            <a:off x="252550" y="573850"/>
            <a:ext cx="6820200" cy="369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2400" b="1" i="1">
                <a:solidFill>
                  <a:schemeClr val="dk1"/>
                </a:solidFill>
                <a:latin typeface="Calibri"/>
                <a:ea typeface="Calibri"/>
                <a:cs typeface="Calibri"/>
                <a:sym typeface="Calibri"/>
              </a:rPr>
              <a:t>Understanding your student’s situation</a:t>
            </a:r>
            <a:r>
              <a:rPr lang="en-CA" sz="2400" b="1" i="1">
                <a:solidFill>
                  <a:srgbClr val="980000"/>
                </a:solidFill>
                <a:latin typeface="Calibri"/>
                <a:ea typeface="Calibri"/>
                <a:cs typeface="Calibri"/>
                <a:sym typeface="Calibri"/>
              </a:rPr>
              <a:t> </a:t>
            </a:r>
          </a:p>
        </p:txBody>
      </p:sp>
      <p:sp>
        <p:nvSpPr>
          <p:cNvPr id="278" name="Shape 278"/>
          <p:cNvSpPr txBox="1"/>
          <p:nvPr/>
        </p:nvSpPr>
        <p:spPr>
          <a:xfrm>
            <a:off x="422100" y="1307475"/>
            <a:ext cx="8036100" cy="4566600"/>
          </a:xfrm>
          <a:prstGeom prst="rect">
            <a:avLst/>
          </a:prstGeom>
          <a:noFill/>
          <a:ln>
            <a:noFill/>
          </a:ln>
        </p:spPr>
        <p:txBody>
          <a:bodyPr lIns="91425" tIns="45700" rIns="91425" bIns="45700" anchor="t" anchorCtr="0">
            <a:noAutofit/>
          </a:bodyPr>
          <a:lstStyle/>
          <a:p>
            <a:pPr marL="285750" marR="0" lvl="0" indent="-32385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Is their disability a longstanding one?</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know what tools work for them</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know how to advocate for their needs</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likely to consider accessing accommodations as useful</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however, college environment may be new, so may need to develop new strategies as well that fit with the new environment and expectations</a:t>
            </a:r>
          </a:p>
          <a:p>
            <a:pPr marR="0" lvl="0" algn="l" rtl="0">
              <a:spcBef>
                <a:spcPts val="0"/>
              </a:spcBef>
              <a:buNone/>
            </a:pPr>
            <a:r>
              <a:rPr lang="en-CA" sz="1800">
                <a:solidFill>
                  <a:schemeClr val="dk1"/>
                </a:solidFill>
                <a:latin typeface="Calibri"/>
                <a:ea typeface="Calibri"/>
                <a:cs typeface="Calibri"/>
                <a:sym typeface="Calibri"/>
              </a:rPr>
              <a:t>	</a:t>
            </a:r>
          </a:p>
          <a:p>
            <a:pPr marL="285750" marR="0" lvl="0" indent="-32385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Is their disability a new diagnosis?</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be adjusting to new limitations/circumstances</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be first time they understand why they have been struggling</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not be aware that their medical condition is recognized as a disability in postsecondary</a:t>
            </a:r>
          </a:p>
          <a:p>
            <a:pPr marL="914400" marR="0" lvl="1" indent="-342900" algn="l" rtl="0">
              <a:spcBef>
                <a:spcPts val="0"/>
              </a:spcBef>
              <a:buClr>
                <a:schemeClr val="dk1"/>
              </a:buClr>
              <a:buSzPct val="100000"/>
              <a:buFont typeface="Calibri"/>
            </a:pPr>
            <a:r>
              <a:rPr lang="en-CA" sz="1800">
                <a:solidFill>
                  <a:schemeClr val="dk1"/>
                </a:solidFill>
                <a:latin typeface="Calibri"/>
                <a:ea typeface="Calibri"/>
                <a:cs typeface="Calibri"/>
                <a:sym typeface="Calibri"/>
              </a:rPr>
              <a:t>may be unfamiliar with what would support their learning</a:t>
            </a:r>
          </a:p>
          <a:p>
            <a:pPr marR="0" lvl="0" algn="l" rtl="0">
              <a:spcBef>
                <a:spcPts val="0"/>
              </a:spcBef>
              <a:buNone/>
            </a:pPr>
            <a:endParaRPr sz="1800">
              <a:solidFill>
                <a:schemeClr val="dk1"/>
              </a:solidFill>
              <a:latin typeface="Calibri"/>
              <a:ea typeface="Calibri"/>
              <a:cs typeface="Calibri"/>
              <a:sym typeface="Calibri"/>
            </a:endParaRP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All students with disabilities may have concerns about disclosure &amp; confidentiality and this may impact to what extent they seek supports or accommodations.</a:t>
            </a:r>
          </a:p>
          <a:p>
            <a:pPr marR="0" lvl="0" algn="l" rtl="0">
              <a:spcBef>
                <a:spcPts val="0"/>
              </a:spcBef>
              <a:buNone/>
            </a:pPr>
            <a:endParaRPr sz="1800">
              <a:solidFill>
                <a:schemeClr val="dk1"/>
              </a:solidFill>
              <a:latin typeface="Calibri"/>
              <a:ea typeface="Calibri"/>
              <a:cs typeface="Calibri"/>
              <a:sym typeface="Calibri"/>
            </a:endParaRPr>
          </a:p>
          <a:p>
            <a:pPr lvl="0" rtl="0">
              <a:spcBef>
                <a:spcPts val="0"/>
              </a:spcBef>
              <a:buNone/>
            </a:pPr>
            <a:endParaRPr sz="1800" b="1">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4" name="Shape 276"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84" name="Shape 284"/>
          <p:cNvSpPr txBox="1">
            <a:spLocks noGrp="1"/>
          </p:cNvSpPr>
          <p:nvPr>
            <p:ph type="ctrTitle"/>
          </p:nvPr>
        </p:nvSpPr>
        <p:spPr>
          <a:xfrm>
            <a:off x="574025" y="477175"/>
            <a:ext cx="7772400" cy="582900"/>
          </a:xfrm>
          <a:prstGeom prst="rect">
            <a:avLst/>
          </a:prstGeom>
        </p:spPr>
        <p:txBody>
          <a:bodyPr lIns="91425" tIns="91425" rIns="91425" bIns="91425" anchor="ctr" anchorCtr="0">
            <a:noAutofit/>
          </a:bodyPr>
          <a:lstStyle/>
          <a:p>
            <a:pPr lvl="0" algn="l">
              <a:spcBef>
                <a:spcPts val="0"/>
              </a:spcBef>
              <a:buNone/>
            </a:pPr>
            <a:r>
              <a:rPr lang="en-CA" sz="2400" b="1"/>
              <a:t>Understanding your student’s situation</a:t>
            </a:r>
          </a:p>
        </p:txBody>
      </p:sp>
      <p:sp>
        <p:nvSpPr>
          <p:cNvPr id="285" name="Shape 285"/>
          <p:cNvSpPr txBox="1">
            <a:spLocks noGrp="1"/>
          </p:cNvSpPr>
          <p:nvPr>
            <p:ph type="subTitle" idx="1"/>
          </p:nvPr>
        </p:nvSpPr>
        <p:spPr>
          <a:xfrm>
            <a:off x="629125" y="1523025"/>
            <a:ext cx="6400800" cy="3951900"/>
          </a:xfrm>
          <a:prstGeom prst="rect">
            <a:avLst/>
          </a:prstGeom>
        </p:spPr>
        <p:txBody>
          <a:bodyPr lIns="91425" tIns="91425" rIns="91425" bIns="91425" anchor="t" anchorCtr="0">
            <a:noAutofit/>
          </a:bodyPr>
          <a:lstStyle/>
          <a:p>
            <a:pPr marL="457200" lvl="0" indent="-342900" algn="l">
              <a:spcBef>
                <a:spcPts val="0"/>
              </a:spcBef>
              <a:buClr>
                <a:schemeClr val="dk1"/>
              </a:buClr>
              <a:buSzPct val="100000"/>
              <a:buChar char="●"/>
            </a:pPr>
            <a:r>
              <a:rPr lang="en-CA" sz="1800" b="1">
                <a:solidFill>
                  <a:schemeClr val="dk1"/>
                </a:solidFill>
              </a:rPr>
              <a:t>A</a:t>
            </a:r>
            <a:r>
              <a:rPr lang="en-CA" sz="1800">
                <a:solidFill>
                  <a:schemeClr val="dk1"/>
                </a:solidFill>
              </a:rPr>
              <a:t>re they new to the College environment?</a:t>
            </a:r>
          </a:p>
          <a:p>
            <a:pPr marL="914400" lvl="1" indent="-342900" algn="l">
              <a:spcBef>
                <a:spcPts val="0"/>
              </a:spcBef>
              <a:buClr>
                <a:schemeClr val="dk1"/>
              </a:buClr>
              <a:buSzPct val="100000"/>
              <a:buFont typeface="Calibri"/>
              <a:buChar char="○"/>
            </a:pPr>
            <a:r>
              <a:rPr lang="en-CA" sz="1800">
                <a:solidFill>
                  <a:schemeClr val="dk1"/>
                </a:solidFill>
              </a:rPr>
              <a:t>may not understand new expectations &amp; environment</a:t>
            </a:r>
          </a:p>
          <a:p>
            <a:pPr marL="914400" lvl="1" indent="-342900" algn="l">
              <a:spcBef>
                <a:spcPts val="0"/>
              </a:spcBef>
              <a:buClr>
                <a:schemeClr val="dk1"/>
              </a:buClr>
              <a:buSzPct val="100000"/>
              <a:buFont typeface="Calibri"/>
              <a:buChar char="○"/>
            </a:pPr>
            <a:r>
              <a:rPr lang="en-CA" sz="1800">
                <a:solidFill>
                  <a:schemeClr val="dk1"/>
                </a:solidFill>
              </a:rPr>
              <a:t>may not want to disclose a disability or seek support</a:t>
            </a:r>
          </a:p>
          <a:p>
            <a:pPr marL="914400" lvl="1" indent="-342900" algn="l">
              <a:spcBef>
                <a:spcPts val="0"/>
              </a:spcBef>
              <a:buClr>
                <a:schemeClr val="dk1"/>
              </a:buClr>
              <a:buSzPct val="100000"/>
              <a:buFont typeface="Calibri"/>
              <a:buChar char="○"/>
            </a:pPr>
            <a:r>
              <a:rPr lang="en-CA" sz="1800">
                <a:solidFill>
                  <a:schemeClr val="dk1"/>
                </a:solidFill>
              </a:rPr>
              <a:t>like other students, will need time to develop skills to succeed</a:t>
            </a:r>
          </a:p>
          <a:p>
            <a:pPr lvl="0" algn="l">
              <a:spcBef>
                <a:spcPts val="0"/>
              </a:spcBef>
              <a:buClr>
                <a:schemeClr val="dk1"/>
              </a:buClr>
              <a:buSzPct val="61111"/>
              <a:buFont typeface="Arial"/>
              <a:buNone/>
            </a:pPr>
            <a:endParaRPr sz="1800">
              <a:solidFill>
                <a:schemeClr val="dk1"/>
              </a:solidFill>
            </a:endParaRPr>
          </a:p>
          <a:p>
            <a:pPr marL="457200" lvl="0" indent="-342900" algn="l">
              <a:spcBef>
                <a:spcPts val="0"/>
              </a:spcBef>
              <a:buClr>
                <a:schemeClr val="dk1"/>
              </a:buClr>
              <a:buSzPct val="100000"/>
              <a:buFont typeface="Calibri"/>
              <a:buChar char="●"/>
            </a:pPr>
            <a:r>
              <a:rPr lang="en-CA" sz="1800">
                <a:solidFill>
                  <a:schemeClr val="dk1"/>
                </a:solidFill>
              </a:rPr>
              <a:t>What other developmental &amp; life issues are they experiencing while studying?</a:t>
            </a:r>
          </a:p>
          <a:p>
            <a:pPr marL="914400" lvl="1" indent="-342900" algn="l" rtl="0">
              <a:spcBef>
                <a:spcPts val="0"/>
              </a:spcBef>
              <a:buClr>
                <a:schemeClr val="dk1"/>
              </a:buClr>
              <a:buSzPct val="100000"/>
              <a:buFont typeface="Calibri"/>
              <a:buChar char="○"/>
            </a:pPr>
            <a:r>
              <a:rPr lang="en-CA" sz="1800">
                <a:solidFill>
                  <a:schemeClr val="dk1"/>
                </a:solidFill>
              </a:rPr>
              <a:t>transitioning from high school </a:t>
            </a:r>
          </a:p>
          <a:p>
            <a:pPr marL="914400" lvl="1" indent="-342900" algn="l" rtl="0">
              <a:spcBef>
                <a:spcPts val="0"/>
              </a:spcBef>
              <a:buClr>
                <a:schemeClr val="dk1"/>
              </a:buClr>
              <a:buSzPct val="100000"/>
              <a:buFont typeface="Calibri"/>
              <a:buChar char="○"/>
            </a:pPr>
            <a:r>
              <a:rPr lang="en-CA" sz="1800">
                <a:solidFill>
                  <a:schemeClr val="dk1"/>
                </a:solidFill>
              </a:rPr>
              <a:t>parenting, relationship issues</a:t>
            </a:r>
          </a:p>
          <a:p>
            <a:pPr marL="914400" lvl="1" indent="-342900" algn="l" rtl="0">
              <a:spcBef>
                <a:spcPts val="0"/>
              </a:spcBef>
              <a:buClr>
                <a:schemeClr val="dk1"/>
              </a:buClr>
              <a:buSzPct val="100000"/>
              <a:buFont typeface="Calibri"/>
              <a:buChar char="○"/>
            </a:pPr>
            <a:r>
              <a:rPr lang="en-CA" sz="1800">
                <a:solidFill>
                  <a:schemeClr val="dk1"/>
                </a:solidFill>
              </a:rPr>
              <a:t>financial concerns </a:t>
            </a:r>
          </a:p>
          <a:p>
            <a:pPr marL="914400" lvl="1" indent="-342900" algn="l" rtl="0">
              <a:spcBef>
                <a:spcPts val="0"/>
              </a:spcBef>
              <a:buClr>
                <a:schemeClr val="dk1"/>
              </a:buClr>
              <a:buSzPct val="100000"/>
              <a:buFont typeface="Calibri"/>
              <a:buChar char="○"/>
            </a:pPr>
            <a:r>
              <a:rPr lang="en-CA" sz="1800">
                <a:solidFill>
                  <a:schemeClr val="dk1"/>
                </a:solidFill>
              </a:rPr>
              <a:t>major life transitions </a:t>
            </a:r>
          </a:p>
          <a:p>
            <a:pPr marL="914400" lvl="1" indent="-342900" algn="l">
              <a:spcBef>
                <a:spcPts val="0"/>
              </a:spcBef>
              <a:buClr>
                <a:schemeClr val="dk1"/>
              </a:buClr>
              <a:buSzPct val="100000"/>
              <a:buFont typeface="Calibri"/>
              <a:buChar char="○"/>
            </a:pPr>
            <a:r>
              <a:rPr lang="en-CA" sz="1800">
                <a:solidFill>
                  <a:schemeClr val="dk1"/>
                </a:solidFill>
              </a:rPr>
              <a:t>level of maturity, responsibility, &amp; self-awareness</a:t>
            </a:r>
          </a:p>
          <a:p>
            <a:pPr lvl="0" algn="l">
              <a:spcBef>
                <a:spcPts val="0"/>
              </a:spcBef>
              <a:buNone/>
            </a:pPr>
            <a:endParaRPr sz="1800">
              <a:solidFill>
                <a:schemeClr val="dk1"/>
              </a:solidFill>
            </a:endParaRPr>
          </a:p>
          <a:p>
            <a:pPr lvl="0">
              <a:spcBef>
                <a:spcPts val="0"/>
              </a:spcBef>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92" name="Shape 292"/>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93" name="Shape 293" descr="School_PowerPointTemplate2.jpg"/>
          <p:cNvPicPr preferRelativeResize="0"/>
          <p:nvPr/>
        </p:nvPicPr>
        <p:blipFill rotWithShape="1">
          <a:blip r:embed="rId3">
            <a:alphaModFix/>
          </a:blip>
          <a:srcRect/>
          <a:stretch/>
        </p:blipFill>
        <p:spPr>
          <a:xfrm>
            <a:off x="0" y="28631"/>
            <a:ext cx="9144000" cy="6858000"/>
          </a:xfrm>
          <a:prstGeom prst="rect">
            <a:avLst/>
          </a:prstGeom>
          <a:noFill/>
          <a:ln>
            <a:noFill/>
          </a:ln>
        </p:spPr>
      </p:pic>
      <p:sp>
        <p:nvSpPr>
          <p:cNvPr id="294" name="Shape 294"/>
          <p:cNvSpPr/>
          <p:nvPr/>
        </p:nvSpPr>
        <p:spPr>
          <a:xfrm>
            <a:off x="228600" y="316150"/>
            <a:ext cx="8686800" cy="57576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dirty="0">
                <a:solidFill>
                  <a:schemeClr val="dk1"/>
                </a:solidFill>
                <a:latin typeface="Calibri"/>
                <a:ea typeface="Calibri"/>
                <a:cs typeface="Calibri"/>
                <a:sym typeface="Calibri"/>
              </a:rPr>
              <a:t>Reflect on Your Own Teaching</a:t>
            </a:r>
          </a:p>
          <a:p>
            <a:pPr marL="0" marR="0" lvl="0" indent="0" algn="l" rtl="0">
              <a:lnSpc>
                <a:spcPct val="115000"/>
              </a:lnSpc>
              <a:spcBef>
                <a:spcPts val="0"/>
              </a:spcBef>
              <a:spcAft>
                <a:spcPts val="0"/>
              </a:spcAft>
              <a:buNone/>
            </a:pPr>
            <a:endParaRPr sz="2400" b="1" dirty="0">
              <a:solidFill>
                <a:schemeClr val="dk1"/>
              </a:solidFill>
              <a:latin typeface="Calibri"/>
              <a:ea typeface="Calibri"/>
              <a:cs typeface="Calibri"/>
              <a:sym typeface="Calibri"/>
            </a:endParaRPr>
          </a:p>
          <a:p>
            <a:pPr marL="285750" marR="0" lvl="0" indent="-285750" algn="l" rtl="0">
              <a:lnSpc>
                <a:spcPct val="115000"/>
              </a:lnSpc>
              <a:spcBef>
                <a:spcPts val="0"/>
              </a:spcBef>
              <a:buClr>
                <a:schemeClr val="dk1"/>
              </a:buClr>
              <a:buSzPct val="100000"/>
              <a:buFont typeface="Arial"/>
              <a:buChar char="•"/>
            </a:pPr>
            <a:r>
              <a:rPr lang="en-CA" sz="1800" dirty="0">
                <a:solidFill>
                  <a:schemeClr val="dk1"/>
                </a:solidFill>
                <a:latin typeface="Calibri"/>
                <a:ea typeface="Calibri"/>
                <a:cs typeface="Calibri"/>
                <a:sym typeface="Calibri"/>
              </a:rPr>
              <a:t>Students with disabilities experience the same adjustment as all students but often need to make more academic or social adjustments due to the interaction of the impact of their disability with the structure and expectations of the educational environment</a:t>
            </a:r>
          </a:p>
          <a:p>
            <a:pPr marL="0" marR="0" lvl="0" indent="0" algn="l" rtl="0">
              <a:lnSpc>
                <a:spcPct val="115000"/>
              </a:lnSpc>
              <a:spcBef>
                <a:spcPts val="0"/>
              </a:spcBef>
              <a:buNone/>
            </a:pPr>
            <a:endParaRPr sz="1800" dirty="0">
              <a:solidFill>
                <a:schemeClr val="dk1"/>
              </a:solidFill>
              <a:latin typeface="Calibri"/>
              <a:ea typeface="Calibri"/>
              <a:cs typeface="Calibri"/>
              <a:sym typeface="Calibri"/>
            </a:endParaRPr>
          </a:p>
          <a:p>
            <a:pPr marL="285750" marR="0" lvl="0" indent="-285750" algn="l" rtl="0">
              <a:lnSpc>
                <a:spcPct val="115000"/>
              </a:lnSpc>
              <a:spcBef>
                <a:spcPts val="0"/>
              </a:spcBef>
              <a:buClr>
                <a:schemeClr val="dk1"/>
              </a:buClr>
              <a:buSzPct val="100000"/>
              <a:buFont typeface="Arial"/>
              <a:buChar char="•"/>
            </a:pPr>
            <a:r>
              <a:rPr lang="en-CA" sz="1800" dirty="0">
                <a:solidFill>
                  <a:schemeClr val="dk1"/>
                </a:solidFill>
                <a:latin typeface="Calibri"/>
                <a:ea typeface="Calibri"/>
                <a:cs typeface="Calibri"/>
                <a:sym typeface="Calibri"/>
              </a:rPr>
              <a:t>This can lead to complex situations where it is important to recognize both these similarities and the unique differences</a:t>
            </a:r>
          </a:p>
          <a:p>
            <a:pPr marR="0" lvl="0" algn="l" rtl="0">
              <a:lnSpc>
                <a:spcPct val="115000"/>
              </a:lnSpc>
              <a:spcBef>
                <a:spcPts val="0"/>
              </a:spcBef>
              <a:buNone/>
            </a:pPr>
            <a:endParaRPr sz="2400" b="1" dirty="0">
              <a:solidFill>
                <a:schemeClr val="dk1"/>
              </a:solidFill>
              <a:latin typeface="Calibri"/>
              <a:ea typeface="Calibri"/>
              <a:cs typeface="Calibri"/>
              <a:sym typeface="Calibri"/>
            </a:endParaRPr>
          </a:p>
          <a:p>
            <a:pPr marR="0" lvl="0" algn="l" rtl="0">
              <a:lnSpc>
                <a:spcPct val="115000"/>
              </a:lnSpc>
              <a:spcBef>
                <a:spcPts val="0"/>
              </a:spcBef>
              <a:buNone/>
            </a:pPr>
            <a:r>
              <a:rPr lang="en-CA" sz="2400" b="1" dirty="0">
                <a:solidFill>
                  <a:schemeClr val="dk1"/>
                </a:solidFill>
                <a:latin typeface="Calibri"/>
                <a:ea typeface="Calibri"/>
                <a:cs typeface="Calibri"/>
                <a:sym typeface="Calibri"/>
              </a:rPr>
              <a:t>Share your experience</a:t>
            </a:r>
          </a:p>
          <a:p>
            <a:pPr marR="0" lvl="0" algn="l" rtl="0">
              <a:lnSpc>
                <a:spcPct val="115000"/>
              </a:lnSpc>
              <a:spcBef>
                <a:spcPts val="0"/>
              </a:spcBef>
              <a:buNone/>
            </a:pPr>
            <a:endParaRPr sz="2400" b="1" dirty="0">
              <a:solidFill>
                <a:schemeClr val="dk1"/>
              </a:solidFill>
              <a:latin typeface="Calibri"/>
              <a:ea typeface="Calibri"/>
              <a:cs typeface="Calibri"/>
              <a:sym typeface="Calibri"/>
            </a:endParaRPr>
          </a:p>
          <a:p>
            <a:pPr marL="457200" marR="0" lvl="0" indent="-342900" algn="l" rtl="0">
              <a:lnSpc>
                <a:spcPct val="115000"/>
              </a:lnSpc>
              <a:spcBef>
                <a:spcPts val="0"/>
              </a:spcBef>
              <a:buClr>
                <a:schemeClr val="dk1"/>
              </a:buClr>
              <a:buSzPct val="100000"/>
              <a:buFont typeface="Calibri"/>
              <a:buChar char="●"/>
            </a:pPr>
            <a:r>
              <a:rPr lang="en-CA" sz="1800" dirty="0">
                <a:solidFill>
                  <a:schemeClr val="dk1"/>
                </a:solidFill>
                <a:latin typeface="Calibri"/>
                <a:ea typeface="Calibri"/>
                <a:cs typeface="Calibri"/>
                <a:sym typeface="Calibri"/>
              </a:rPr>
              <a:t>What challenges have you experienced in supporting students with specific disabilities learning and success in your classes? </a:t>
            </a:r>
          </a:p>
          <a:p>
            <a:pPr marR="0" lvl="0" algn="l" rtl="0">
              <a:lnSpc>
                <a:spcPct val="115000"/>
              </a:lnSpc>
              <a:spcBef>
                <a:spcPts val="0"/>
              </a:spcBef>
              <a:buNone/>
            </a:pPr>
            <a:endParaRPr sz="1800" dirty="0">
              <a:solidFill>
                <a:schemeClr val="dk1"/>
              </a:solidFill>
              <a:latin typeface="Calibri"/>
              <a:ea typeface="Calibri"/>
              <a:cs typeface="Calibri"/>
              <a:sym typeface="Calibri"/>
            </a:endParaRPr>
          </a:p>
          <a:p>
            <a:pPr marL="457200" marR="0" lvl="0" indent="-342900" algn="l" rtl="0">
              <a:lnSpc>
                <a:spcPct val="115000"/>
              </a:lnSpc>
              <a:spcBef>
                <a:spcPts val="0"/>
              </a:spcBef>
              <a:buClr>
                <a:schemeClr val="dk1"/>
              </a:buClr>
              <a:buSzPct val="100000"/>
              <a:buFont typeface="Calibri"/>
              <a:buChar char="●"/>
            </a:pPr>
            <a:r>
              <a:rPr lang="en-CA" sz="1800" dirty="0">
                <a:solidFill>
                  <a:schemeClr val="dk1"/>
                </a:solidFill>
                <a:latin typeface="Calibri"/>
                <a:ea typeface="Calibri"/>
                <a:cs typeface="Calibri"/>
                <a:sym typeface="Calibri"/>
              </a:rPr>
              <a:t>How can you use the information in these last two slides and/or in the workshop in general  to help support their learning?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99" name="Shape 99" descr="School_PowerPointTemplate11.jpg"/>
          <p:cNvPicPr preferRelativeResize="0">
            <a:picLocks noGrp="1"/>
          </p:cNvPicPr>
          <p:nvPr>
            <p:ph type="body" idx="1"/>
          </p:nvPr>
        </p:nvPicPr>
        <p:blipFill rotWithShape="1">
          <a:blip r:embed="rId3">
            <a:alphaModFix/>
          </a:blip>
          <a:srcRect/>
          <a:stretch/>
        </p:blipFill>
        <p:spPr>
          <a:xfrm>
            <a:off x="0" y="0"/>
            <a:ext cx="9144000" cy="6858000"/>
          </a:xfrm>
          <a:prstGeom prst="rect">
            <a:avLst/>
          </a:prstGeom>
          <a:noFill/>
          <a:ln>
            <a:noFill/>
          </a:ln>
        </p:spPr>
      </p:pic>
      <p:sp>
        <p:nvSpPr>
          <p:cNvPr id="100" name="Shape 100"/>
          <p:cNvSpPr txBox="1"/>
          <p:nvPr/>
        </p:nvSpPr>
        <p:spPr>
          <a:xfrm>
            <a:off x="1963400" y="274637"/>
            <a:ext cx="5217196"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3600" b="1" i="0" u="sng" strike="noStrike" cap="none">
                <a:solidFill>
                  <a:schemeClr val="dk1"/>
                </a:solidFill>
                <a:latin typeface="Calibri"/>
                <a:ea typeface="Calibri"/>
                <a:cs typeface="Calibri"/>
                <a:sym typeface="Calibri"/>
              </a:rPr>
              <a:t>Understanding Disabilities</a:t>
            </a:r>
          </a:p>
        </p:txBody>
      </p:sp>
      <p:sp>
        <p:nvSpPr>
          <p:cNvPr id="101" name="Shape 101"/>
          <p:cNvSpPr txBox="1"/>
          <p:nvPr/>
        </p:nvSpPr>
        <p:spPr>
          <a:xfrm>
            <a:off x="304798" y="1397674"/>
            <a:ext cx="8534399" cy="4401204"/>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Define what is meant by disability and understand that there are different perspectives on disability</a:t>
            </a:r>
          </a:p>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Be familiar with the range of disabilities instructors may encounter in their classrooms</a:t>
            </a:r>
          </a:p>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Recognize that disabilities can be both visible and invisible</a:t>
            </a:r>
          </a:p>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Consider how disabilities can impact students and their learning &amp; consider  some approaches to removing barriers and support learning</a:t>
            </a:r>
          </a:p>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Recognize that students with disabilities face some unique issues, but also face the same issues as many other students</a:t>
            </a:r>
          </a:p>
          <a:p>
            <a:pPr marL="285750" marR="0" lvl="0" indent="-285750" algn="l" rtl="0">
              <a:spcBef>
                <a:spcPts val="0"/>
              </a:spcBef>
              <a:buClr>
                <a:schemeClr val="dk1"/>
              </a:buClr>
              <a:buSzPct val="100000"/>
              <a:buFont typeface="Arial"/>
              <a:buChar char="•"/>
            </a:pPr>
            <a:r>
              <a:rPr lang="en-CA" sz="2000" b="1">
                <a:solidFill>
                  <a:schemeClr val="dk1"/>
                </a:solidFill>
                <a:latin typeface="Calibri"/>
                <a:ea typeface="Calibri"/>
                <a:cs typeface="Calibri"/>
                <a:sym typeface="Calibri"/>
              </a:rPr>
              <a:t>Learn how you can support students with disabilities transition to employment</a:t>
            </a:r>
          </a:p>
          <a:p>
            <a:pPr marL="285750" marR="0" lvl="0" indent="-285750" algn="l" rtl="0">
              <a:spcBef>
                <a:spcPts val="0"/>
              </a:spcBef>
              <a:buClr>
                <a:schemeClr val="dk1"/>
              </a:buClr>
              <a:buFont typeface="Arial"/>
              <a:buNone/>
            </a:pPr>
            <a:endParaRPr sz="2000" b="1">
              <a:solidFill>
                <a:schemeClr val="dk1"/>
              </a:solidFill>
              <a:latin typeface="Calibri"/>
              <a:ea typeface="Calibri"/>
              <a:cs typeface="Calibri"/>
              <a:sym typeface="Calibri"/>
            </a:endParaRPr>
          </a:p>
          <a:p>
            <a:pPr marL="0" marR="0" lvl="0" indent="0" algn="l" rtl="0">
              <a:spcBef>
                <a:spcPts val="0"/>
              </a:spcBef>
              <a:buNone/>
            </a:pPr>
            <a:endParaRPr sz="2000" b="1">
              <a:solidFill>
                <a:schemeClr val="dk1"/>
              </a:solidFill>
              <a:latin typeface="Calibri"/>
              <a:ea typeface="Calibri"/>
              <a:cs typeface="Calibri"/>
              <a:sym typeface="Calibri"/>
            </a:endParaRPr>
          </a:p>
        </p:txBody>
      </p:sp>
      <p:pic>
        <p:nvPicPr>
          <p:cNvPr id="102" name="Shape 102" descr="http://4.bp.blogspot.com/-en1C9KyJj1Q/T6v3iOzAd7I/AAAAAAAAACY/qUNAeF-Lels/s1600/conference_brainstorming_1600_clr.png"/>
          <p:cNvPicPr preferRelativeResize="0"/>
          <p:nvPr/>
        </p:nvPicPr>
        <p:blipFill rotWithShape="1">
          <a:blip r:embed="rId4">
            <a:alphaModFix/>
          </a:blip>
          <a:srcRect/>
          <a:stretch/>
        </p:blipFill>
        <p:spPr>
          <a:xfrm>
            <a:off x="4495800" y="4953000"/>
            <a:ext cx="1600199" cy="1400174"/>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4" name="Shape 293" descr="School_PowerPointTemplate2.jpg"/>
          <p:cNvPicPr preferRelativeResize="0"/>
          <p:nvPr/>
        </p:nvPicPr>
        <p:blipFill rotWithShape="1">
          <a:blip r:embed="rId3">
            <a:alphaModFix/>
          </a:blip>
          <a:srcRect/>
          <a:stretch/>
        </p:blipFill>
        <p:spPr>
          <a:xfrm>
            <a:off x="0" y="28631"/>
            <a:ext cx="9144000" cy="6858000"/>
          </a:xfrm>
          <a:prstGeom prst="rect">
            <a:avLst/>
          </a:prstGeom>
          <a:noFill/>
          <a:ln>
            <a:noFill/>
          </a:ln>
        </p:spPr>
      </p:pic>
      <p:sp>
        <p:nvSpPr>
          <p:cNvPr id="299" name="Shape 299"/>
          <p:cNvSpPr txBox="1">
            <a:spLocks noGrp="1"/>
          </p:cNvSpPr>
          <p:nvPr>
            <p:ph type="title"/>
          </p:nvPr>
        </p:nvSpPr>
        <p:spPr>
          <a:xfrm>
            <a:off x="457200" y="274637"/>
            <a:ext cx="8229600" cy="1554162"/>
          </a:xfrm>
          <a:prstGeom prst="rect">
            <a:avLst/>
          </a:prstGeom>
          <a:noFill/>
          <a:ln>
            <a:noFill/>
          </a:ln>
        </p:spPr>
        <p:txBody>
          <a:bodyPr lIns="91425" tIns="45700" rIns="91425" bIns="45700" anchor="ctr" anchorCtr="0">
            <a:noAutofit/>
          </a:bodyPr>
          <a:lstStyle/>
          <a:p>
            <a:pPr marL="0" marR="0" lvl="0" indent="0" algn="ctr" rtl="0">
              <a:spcBef>
                <a:spcPts val="0"/>
              </a:spcBef>
              <a:buClr>
                <a:srgbClr val="000000"/>
              </a:buClr>
              <a:buSzPct val="25000"/>
              <a:buFont typeface="Arial"/>
              <a:buNone/>
            </a:pPr>
            <a:r>
              <a:rPr lang="en-CA" sz="2500" b="0" i="0" u="none" strike="noStrike" cap="none">
                <a:solidFill>
                  <a:srgbClr val="000000"/>
                </a:solidFill>
                <a:latin typeface="Arial"/>
                <a:ea typeface="Arial"/>
                <a:cs typeface="Arial"/>
                <a:sym typeface="Arial"/>
              </a:rPr>
              <a:t>H</a:t>
            </a:r>
            <a:r>
              <a:rPr lang="en-CA" sz="2500" b="1" i="0" u="none" strike="noStrike" cap="none">
                <a:solidFill>
                  <a:srgbClr val="000000"/>
                </a:solidFill>
                <a:latin typeface="Arial"/>
                <a:ea typeface="Arial"/>
                <a:cs typeface="Arial"/>
                <a:sym typeface="Arial"/>
              </a:rPr>
              <a:t>ow could </a:t>
            </a:r>
            <a:r>
              <a:rPr lang="en-CA" sz="2500" b="1">
                <a:solidFill>
                  <a:srgbClr val="000000"/>
                </a:solidFill>
                <a:latin typeface="Arial"/>
                <a:ea typeface="Arial"/>
                <a:cs typeface="Arial"/>
                <a:sym typeface="Arial"/>
              </a:rPr>
              <a:t>the approaches below help reduce barriers for students with the 4 types of disabilities discussed? How could they help all students?</a:t>
            </a:r>
          </a:p>
        </p:txBody>
      </p:sp>
      <p:sp>
        <p:nvSpPr>
          <p:cNvPr id="300" name="Shape 300"/>
          <p:cNvSpPr txBox="1">
            <a:spLocks noGrp="1"/>
          </p:cNvSpPr>
          <p:nvPr>
            <p:ph type="body" idx="1"/>
          </p:nvPr>
        </p:nvSpPr>
        <p:spPr>
          <a:xfrm>
            <a:off x="457200" y="2286000"/>
            <a:ext cx="8229600" cy="3840162"/>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AutoNum type="arabicPeriod"/>
            </a:pPr>
            <a:r>
              <a:rPr lang="en-CA" sz="2400" b="0" i="0" u="none" strike="noStrike" cap="none">
                <a:solidFill>
                  <a:schemeClr val="dk1"/>
                </a:solidFill>
                <a:latin typeface="Calibri"/>
                <a:ea typeface="Calibri"/>
                <a:cs typeface="Calibri"/>
                <a:sym typeface="Calibri"/>
              </a:rPr>
              <a:t>Provide all assignments and deadlines at the start of the term, so that students can plan their time. </a:t>
            </a:r>
          </a:p>
          <a:p>
            <a:pPr marL="342900" marR="0" lvl="0" indent="-342900" algn="l" rtl="0">
              <a:spcBef>
                <a:spcPts val="480"/>
              </a:spcBef>
              <a:spcAft>
                <a:spcPts val="0"/>
              </a:spcAft>
              <a:buClr>
                <a:schemeClr val="dk1"/>
              </a:buClr>
              <a:buSzPct val="100000"/>
              <a:buFont typeface="Arial"/>
              <a:buAutoNum type="arabicPeriod"/>
            </a:pPr>
            <a:r>
              <a:rPr lang="en-CA" sz="2400" b="0" i="0" u="none" strike="noStrike" cap="none">
                <a:solidFill>
                  <a:schemeClr val="dk1"/>
                </a:solidFill>
                <a:latin typeface="Calibri"/>
                <a:ea typeface="Calibri"/>
                <a:cs typeface="Calibri"/>
                <a:sym typeface="Calibri"/>
              </a:rPr>
              <a:t>Provide choices of assignments.</a:t>
            </a:r>
          </a:p>
          <a:p>
            <a:pPr marL="342900" marR="0" lvl="0" indent="-342900" algn="l" rtl="0">
              <a:spcBef>
                <a:spcPts val="480"/>
              </a:spcBef>
              <a:spcAft>
                <a:spcPts val="0"/>
              </a:spcAft>
              <a:buClr>
                <a:schemeClr val="dk1"/>
              </a:buClr>
              <a:buSzPct val="100000"/>
              <a:buFont typeface="Arial"/>
              <a:buAutoNum type="arabicPeriod"/>
            </a:pPr>
            <a:r>
              <a:rPr lang="en-CA" sz="2400" b="0" i="0" u="none" strike="noStrike" cap="none">
                <a:solidFill>
                  <a:schemeClr val="dk1"/>
                </a:solidFill>
                <a:latin typeface="Calibri"/>
                <a:ea typeface="Calibri"/>
                <a:cs typeface="Calibri"/>
                <a:sym typeface="Calibri"/>
              </a:rPr>
              <a:t>Create a classroom environment that reduces stress, promotes safety, and enhances cooperation rather than competition.</a:t>
            </a:r>
          </a:p>
          <a:p>
            <a:pPr marL="342900" marR="0" lvl="0" indent="-342900" algn="l" rtl="0">
              <a:spcBef>
                <a:spcPts val="480"/>
              </a:spcBef>
              <a:spcAft>
                <a:spcPts val="0"/>
              </a:spcAft>
              <a:buClr>
                <a:schemeClr val="dk1"/>
              </a:buClr>
              <a:buSzPct val="100000"/>
              <a:buFont typeface="Arial"/>
              <a:buAutoNum type="arabicPeriod"/>
            </a:pPr>
            <a:r>
              <a:rPr lang="en-CA" sz="2400" b="0" i="0" u="none" strike="noStrike" cap="none">
                <a:solidFill>
                  <a:schemeClr val="dk1"/>
                </a:solidFill>
                <a:latin typeface="Calibri"/>
                <a:ea typeface="Calibri"/>
                <a:cs typeface="Calibri"/>
                <a:sym typeface="Calibri"/>
              </a:rPr>
              <a:t>Have open lines of communication with students, so that concerns can be raised early, before they become serious.</a:t>
            </a:r>
          </a:p>
          <a:p>
            <a:pPr marL="342900" marR="0" lvl="0" indent="-342900" algn="l" rtl="0">
              <a:spcBef>
                <a:spcPts val="480"/>
              </a:spcBef>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307" name="Shape 307"/>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308" name="Shape 308"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309" name="Shape 309"/>
          <p:cNvSpPr/>
          <p:nvPr/>
        </p:nvSpPr>
        <p:spPr>
          <a:xfrm>
            <a:off x="32657" y="5671317"/>
            <a:ext cx="2095445" cy="3847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100">
                <a:solidFill>
                  <a:schemeClr val="dk1"/>
                </a:solidFill>
                <a:latin typeface="Calibri"/>
                <a:ea typeface="Calibri"/>
                <a:cs typeface="Calibri"/>
                <a:sym typeface="Calibri"/>
              </a:rPr>
              <a:t>Richie Parker’s video</a:t>
            </a:r>
          </a:p>
          <a:p>
            <a:pPr marL="0" marR="0" lvl="0" indent="0" algn="l" rtl="0">
              <a:spcBef>
                <a:spcPts val="0"/>
              </a:spcBef>
              <a:buSzPct val="25000"/>
              <a:buNone/>
            </a:pPr>
            <a:r>
              <a:rPr lang="en-CA" sz="800" u="sng">
                <a:solidFill>
                  <a:schemeClr val="hlink"/>
                </a:solidFill>
                <a:latin typeface="Arial"/>
                <a:ea typeface="Arial"/>
                <a:cs typeface="Arial"/>
                <a:sym typeface="Arial"/>
                <a:hlinkClick r:id="rId4"/>
              </a:rPr>
              <a:t>http://espn.go.com/video/clip?id=9499560</a:t>
            </a:r>
          </a:p>
        </p:txBody>
      </p:sp>
      <p:sp>
        <p:nvSpPr>
          <p:cNvPr id="310" name="Shape 310"/>
          <p:cNvSpPr/>
          <p:nvPr/>
        </p:nvSpPr>
        <p:spPr>
          <a:xfrm>
            <a:off x="228600" y="541893"/>
            <a:ext cx="678180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800" b="1">
                <a:solidFill>
                  <a:schemeClr val="dk1"/>
                </a:solidFill>
                <a:latin typeface="Arial"/>
                <a:ea typeface="Arial"/>
                <a:cs typeface="Arial"/>
                <a:sym typeface="Arial"/>
              </a:rPr>
              <a:t>People with Disabilities in Trades Programs &amp; the Workforce</a:t>
            </a:r>
            <a:r>
              <a:rPr lang="en-CA" sz="1800">
                <a:solidFill>
                  <a:schemeClr val="dk1"/>
                </a:solidFill>
                <a:latin typeface="Arial"/>
                <a:ea typeface="Arial"/>
                <a:cs typeface="Arial"/>
                <a:sym typeface="Arial"/>
              </a:rPr>
              <a:t> </a:t>
            </a:r>
          </a:p>
        </p:txBody>
      </p:sp>
      <p:sp>
        <p:nvSpPr>
          <p:cNvPr id="311" name="Shape 311"/>
          <p:cNvSpPr/>
          <p:nvPr/>
        </p:nvSpPr>
        <p:spPr>
          <a:xfrm>
            <a:off x="381000" y="935503"/>
            <a:ext cx="8382000" cy="41961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None/>
            </a:pPr>
            <a:endParaRPr i="1"/>
          </a:p>
          <a:p>
            <a:pPr marL="0" marR="0" lvl="0" indent="0" algn="l" rtl="0">
              <a:lnSpc>
                <a:spcPct val="115000"/>
              </a:lnSpc>
              <a:spcBef>
                <a:spcPts val="0"/>
              </a:spcBef>
              <a:spcAft>
                <a:spcPts val="0"/>
              </a:spcAft>
              <a:buSzPct val="25000"/>
              <a:buNone/>
            </a:pPr>
            <a:r>
              <a:rPr lang="en-CA" sz="1400" i="1">
                <a:solidFill>
                  <a:srgbClr val="000000"/>
                </a:solidFill>
                <a:latin typeface="Arial"/>
                <a:ea typeface="Arial"/>
                <a:cs typeface="Arial"/>
                <a:sym typeface="Arial"/>
              </a:rPr>
              <a:t>The goal for most students with disabilities in postsecondary education is to get a job and enter the workforce. </a:t>
            </a:r>
          </a:p>
          <a:p>
            <a:pPr marL="0" marR="0" lvl="0" indent="0" algn="l" rtl="0">
              <a:lnSpc>
                <a:spcPct val="115000"/>
              </a:lnSpc>
              <a:spcBef>
                <a:spcPts val="0"/>
              </a:spcBef>
              <a:spcAft>
                <a:spcPts val="0"/>
              </a:spcAft>
              <a:buNone/>
            </a:pPr>
            <a:endParaRPr sz="1400">
              <a:solidFill>
                <a:srgbClr val="000000"/>
              </a:solidFill>
              <a:latin typeface="Arial"/>
              <a:ea typeface="Arial"/>
              <a:cs typeface="Arial"/>
              <a:sym typeface="Arial"/>
            </a:endParaRPr>
          </a:p>
          <a:p>
            <a:pPr marL="0" marR="0" lvl="0" indent="0" algn="l" rtl="0">
              <a:lnSpc>
                <a:spcPct val="115000"/>
              </a:lnSpc>
              <a:spcBef>
                <a:spcPts val="0"/>
              </a:spcBef>
              <a:spcAft>
                <a:spcPts val="0"/>
              </a:spcAft>
              <a:buSzPct val="25000"/>
              <a:buNone/>
            </a:pPr>
            <a:r>
              <a:rPr lang="en-CA" sz="1400">
                <a:solidFill>
                  <a:srgbClr val="000000"/>
                </a:solidFill>
                <a:latin typeface="Arial"/>
                <a:ea typeface="Arial"/>
                <a:cs typeface="Arial"/>
                <a:sym typeface="Arial"/>
              </a:rPr>
              <a:t>Employment rate of people with disabilities</a:t>
            </a:r>
          </a:p>
          <a:p>
            <a:pPr marL="0" marR="0" lvl="0" indent="0" algn="l" rtl="0">
              <a:lnSpc>
                <a:spcPct val="115000"/>
              </a:lnSpc>
              <a:spcBef>
                <a:spcPts val="0"/>
              </a:spcBef>
              <a:spcAft>
                <a:spcPts val="0"/>
              </a:spcAft>
              <a:buNone/>
            </a:pPr>
            <a:endParaRPr/>
          </a:p>
          <a:p>
            <a:pPr marL="457200" marR="0" lvl="0" indent="-317500" algn="l" rtl="0">
              <a:lnSpc>
                <a:spcPct val="115000"/>
              </a:lnSpc>
              <a:spcBef>
                <a:spcPts val="0"/>
              </a:spcBef>
              <a:spcAft>
                <a:spcPts val="0"/>
              </a:spcAft>
              <a:buClr>
                <a:srgbClr val="000000"/>
              </a:buClr>
              <a:buSzPct val="100000"/>
              <a:buFont typeface="Arial"/>
              <a:buChar char="●"/>
            </a:pPr>
            <a:r>
              <a:rPr lang="en-CA" sz="1400">
                <a:solidFill>
                  <a:srgbClr val="000000"/>
                </a:solidFill>
                <a:latin typeface="Arial"/>
                <a:ea typeface="Arial"/>
                <a:cs typeface="Arial"/>
                <a:sym typeface="Arial"/>
              </a:rPr>
              <a:t>2001 – 46.4% </a:t>
            </a:r>
          </a:p>
          <a:p>
            <a:pPr marR="0" lvl="0" algn="l" rtl="0">
              <a:lnSpc>
                <a:spcPct val="115000"/>
              </a:lnSpc>
              <a:spcBef>
                <a:spcPts val="0"/>
              </a:spcBef>
              <a:spcAft>
                <a:spcPts val="0"/>
              </a:spcAft>
              <a:buNone/>
            </a:pPr>
            <a:endParaRPr/>
          </a:p>
          <a:p>
            <a:pPr marL="457200" marR="0" lvl="0" indent="-228600" algn="l" rtl="0">
              <a:lnSpc>
                <a:spcPct val="115000"/>
              </a:lnSpc>
              <a:spcBef>
                <a:spcPts val="0"/>
              </a:spcBef>
              <a:spcAft>
                <a:spcPts val="0"/>
              </a:spcAft>
              <a:buChar char="●"/>
            </a:pPr>
            <a:r>
              <a:rPr lang="en-CA" sz="1400">
                <a:solidFill>
                  <a:srgbClr val="000000"/>
                </a:solidFill>
                <a:latin typeface="Arial"/>
                <a:ea typeface="Arial"/>
                <a:cs typeface="Arial"/>
                <a:sym typeface="Arial"/>
              </a:rPr>
              <a:t>20</a:t>
            </a:r>
            <a:r>
              <a:rPr lang="en-CA"/>
              <a:t>11</a:t>
            </a:r>
            <a:r>
              <a:rPr lang="en-CA" sz="1400">
                <a:solidFill>
                  <a:srgbClr val="000000"/>
                </a:solidFill>
                <a:latin typeface="Arial"/>
                <a:ea typeface="Arial"/>
                <a:cs typeface="Arial"/>
                <a:sym typeface="Arial"/>
              </a:rPr>
              <a:t> – </a:t>
            </a:r>
            <a:r>
              <a:rPr lang="en-CA"/>
              <a:t>49</a:t>
            </a:r>
            <a:r>
              <a:rPr lang="en-CA" sz="1400">
                <a:solidFill>
                  <a:srgbClr val="000000"/>
                </a:solidFill>
                <a:latin typeface="Arial"/>
                <a:ea typeface="Arial"/>
                <a:cs typeface="Arial"/>
                <a:sym typeface="Arial"/>
              </a:rPr>
              <a:t>%</a:t>
            </a:r>
          </a:p>
          <a:p>
            <a:pPr marL="914400" marR="0" lvl="1" indent="-228600" algn="l" rtl="0">
              <a:lnSpc>
                <a:spcPct val="115000"/>
              </a:lnSpc>
              <a:spcBef>
                <a:spcPts val="0"/>
              </a:spcBef>
              <a:spcAft>
                <a:spcPts val="0"/>
              </a:spcAft>
              <a:buChar char="○"/>
            </a:pPr>
            <a:r>
              <a:rPr lang="en-CA"/>
              <a:t>mild disability - 68%</a:t>
            </a:r>
          </a:p>
          <a:p>
            <a:pPr marL="914400" marR="0" lvl="1" indent="-228600" algn="l" rtl="0">
              <a:lnSpc>
                <a:spcPct val="115000"/>
              </a:lnSpc>
              <a:spcBef>
                <a:spcPts val="0"/>
              </a:spcBef>
              <a:spcAft>
                <a:spcPts val="0"/>
              </a:spcAft>
              <a:buChar char="○"/>
            </a:pPr>
            <a:r>
              <a:rPr lang="en-CA"/>
              <a:t>moderate - 54%</a:t>
            </a:r>
          </a:p>
          <a:p>
            <a:pPr marL="914400" marR="0" lvl="1" indent="-228600" algn="l" rtl="0">
              <a:lnSpc>
                <a:spcPct val="115000"/>
              </a:lnSpc>
              <a:spcBef>
                <a:spcPts val="0"/>
              </a:spcBef>
              <a:spcAft>
                <a:spcPts val="0"/>
              </a:spcAft>
              <a:buChar char="○"/>
            </a:pPr>
            <a:r>
              <a:rPr lang="en-CA"/>
              <a:t>severe - 42%</a:t>
            </a:r>
          </a:p>
          <a:p>
            <a:pPr marL="914400" marR="0" lvl="1" indent="-228600" algn="l" rtl="0">
              <a:lnSpc>
                <a:spcPct val="115000"/>
              </a:lnSpc>
              <a:spcBef>
                <a:spcPts val="0"/>
              </a:spcBef>
              <a:spcAft>
                <a:spcPts val="0"/>
              </a:spcAft>
              <a:buChar char="○"/>
            </a:pPr>
            <a:r>
              <a:rPr lang="en-CA"/>
              <a:t>very severe - 26%</a:t>
            </a:r>
          </a:p>
          <a:p>
            <a:pPr marL="0" marR="0" lvl="0" indent="0" algn="l" rtl="0">
              <a:lnSpc>
                <a:spcPct val="115000"/>
              </a:lnSpc>
              <a:spcBef>
                <a:spcPts val="0"/>
              </a:spcBef>
              <a:spcAft>
                <a:spcPts val="0"/>
              </a:spcAft>
              <a:buNone/>
            </a:pPr>
            <a:endParaRPr/>
          </a:p>
          <a:p>
            <a:pPr marL="0" marR="0" lvl="0" indent="0" algn="l" rtl="0">
              <a:lnSpc>
                <a:spcPct val="115000"/>
              </a:lnSpc>
              <a:spcBef>
                <a:spcPts val="0"/>
              </a:spcBef>
              <a:spcAft>
                <a:spcPts val="0"/>
              </a:spcAft>
              <a:buNone/>
            </a:pPr>
            <a:r>
              <a:rPr lang="en-CA"/>
              <a:t>Level of educational attainment has a positive impact on employment outcomes for people with disabilities. </a:t>
            </a:r>
          </a:p>
        </p:txBody>
      </p:sp>
      <p:sp>
        <p:nvSpPr>
          <p:cNvPr id="312" name="Shape 312"/>
          <p:cNvSpPr/>
          <p:nvPr/>
        </p:nvSpPr>
        <p:spPr>
          <a:xfrm rot="10800000" flipH="1">
            <a:off x="32650" y="1035942"/>
            <a:ext cx="8928900" cy="84300"/>
          </a:xfrm>
          <a:prstGeom prst="rect">
            <a:avLst/>
          </a:prstGeom>
          <a:noFill/>
          <a:ln>
            <a:noFill/>
          </a:ln>
        </p:spPr>
        <p:txBody>
          <a:bodyPr lIns="91425" tIns="45700" rIns="91425" bIns="45700" anchor="t" anchorCtr="0">
            <a:noAutofit/>
          </a:bodyPr>
          <a:lstStyle/>
          <a:p>
            <a:pPr marR="0" lvl="0" algn="l" rtl="0">
              <a:spcBef>
                <a:spcPts val="0"/>
              </a:spcBef>
              <a:buNone/>
            </a:pPr>
            <a:r>
              <a:rPr lang="en-CA" sz="1200">
                <a:solidFill>
                  <a:schemeClr val="dk1"/>
                </a:solidFill>
                <a:latin typeface="Calibri"/>
                <a:ea typeface="Calibri"/>
                <a:cs typeface="Calibri"/>
                <a:sym typeface="Calibri"/>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pic>
        <p:nvPicPr>
          <p:cNvPr id="4" name="Shape 335" descr="School_PowerPointTemplate.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317" name="Shape 31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000000"/>
              </a:buClr>
              <a:buSzPct val="25000"/>
              <a:buFont typeface="Arial"/>
              <a:buNone/>
            </a:pPr>
            <a:r>
              <a:rPr lang="en-CA" sz="2000" b="1" i="0" u="none" strike="noStrike" cap="none">
                <a:solidFill>
                  <a:srgbClr val="000000"/>
                </a:solidFill>
                <a:latin typeface="Arial"/>
                <a:ea typeface="Arial"/>
                <a:cs typeface="Arial"/>
                <a:sym typeface="Arial"/>
              </a:rPr>
              <a:t>Consider this - </a:t>
            </a:r>
            <a:r>
              <a:rPr lang="en-CA" sz="2000" b="0" i="0" u="none" strike="noStrike" cap="none">
                <a:solidFill>
                  <a:srgbClr val="000000"/>
                </a:solidFill>
                <a:latin typeface="Arial"/>
                <a:ea typeface="Arial"/>
                <a:cs typeface="Arial"/>
                <a:sym typeface="Arial"/>
              </a:rPr>
              <a:t>How can instructors help to prepare students with disabilities for success in the workplace?  </a:t>
            </a:r>
            <a:br>
              <a:rPr lang="en-CA" sz="2000" b="0" i="0" u="none" strike="noStrike" cap="none">
                <a:solidFill>
                  <a:srgbClr val="000000"/>
                </a:solidFill>
                <a:latin typeface="Arial"/>
                <a:ea typeface="Arial"/>
                <a:cs typeface="Arial"/>
                <a:sym typeface="Arial"/>
              </a:rPr>
            </a:br>
            <a:endParaRPr lang="en-CA" sz="2000" b="0" i="0" u="none" strike="noStrike" cap="none">
              <a:solidFill>
                <a:srgbClr val="000000"/>
              </a:solidFill>
              <a:latin typeface="Arial"/>
              <a:ea typeface="Arial"/>
              <a:cs typeface="Arial"/>
              <a:sym typeface="Arial"/>
            </a:endParaRPr>
          </a:p>
        </p:txBody>
      </p:sp>
      <p:sp>
        <p:nvSpPr>
          <p:cNvPr id="318" name="Shape 318"/>
          <p:cNvSpPr txBox="1">
            <a:spLocks noGrp="1"/>
          </p:cNvSpPr>
          <p:nvPr>
            <p:ph type="body" idx="1"/>
          </p:nvPr>
        </p:nvSpPr>
        <p:spPr>
          <a:xfrm>
            <a:off x="457200" y="1600200"/>
            <a:ext cx="8229600" cy="4601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97777"/>
              <a:buFont typeface="Arial"/>
              <a:buAutoNum type="arabicPeriod"/>
            </a:pPr>
            <a:r>
              <a:rPr lang="en-CA" sz="1760" b="0" i="0" u="none" strike="noStrike" cap="none" dirty="0">
                <a:solidFill>
                  <a:schemeClr val="dk1"/>
                </a:solidFill>
                <a:latin typeface="Calibri"/>
                <a:ea typeface="Calibri"/>
                <a:cs typeface="Calibri"/>
                <a:sym typeface="Calibri"/>
              </a:rPr>
              <a:t>Teach </a:t>
            </a:r>
            <a:r>
              <a:rPr lang="en-CA" sz="1760" b="1" i="0" u="none" strike="noStrike" cap="none" dirty="0">
                <a:solidFill>
                  <a:srgbClr val="0070C0"/>
                </a:solidFill>
                <a:latin typeface="Calibri"/>
                <a:ea typeface="Calibri"/>
                <a:cs typeface="Calibri"/>
                <a:sym typeface="Calibri"/>
              </a:rPr>
              <a:t>problem-solving</a:t>
            </a:r>
            <a:r>
              <a:rPr lang="en-CA" sz="1760" b="0" i="0" u="none" strike="noStrike" cap="none" dirty="0">
                <a:solidFill>
                  <a:schemeClr val="dk1"/>
                </a:solidFill>
                <a:latin typeface="Calibri"/>
                <a:ea typeface="Calibri"/>
                <a:cs typeface="Calibri"/>
                <a:sym typeface="Calibri"/>
              </a:rPr>
              <a:t> skills and </a:t>
            </a:r>
            <a:r>
              <a:rPr lang="en-CA" sz="1760" b="1" i="0" u="none" strike="noStrike" cap="none" dirty="0">
                <a:solidFill>
                  <a:srgbClr val="0070C0"/>
                </a:solidFill>
                <a:latin typeface="Calibri"/>
                <a:ea typeface="Calibri"/>
                <a:cs typeface="Calibri"/>
                <a:sym typeface="Calibri"/>
              </a:rPr>
              <a:t>creative thinking</a:t>
            </a:r>
            <a:r>
              <a:rPr lang="en-CA" sz="1760" b="0" i="0" u="none" strike="noStrike" cap="none" dirty="0">
                <a:solidFill>
                  <a:schemeClr val="dk1"/>
                </a:solidFill>
                <a:latin typeface="Calibri"/>
                <a:ea typeface="Calibri"/>
                <a:cs typeface="Calibri"/>
                <a:sym typeface="Calibri"/>
              </a:rPr>
              <a:t>.  Students with disabilities may need to be creative in finding their own methods to complete tasks</a:t>
            </a:r>
          </a:p>
          <a:p>
            <a:pPr marL="342900" marR="0" lvl="0" indent="-342900" algn="l" rtl="0">
              <a:lnSpc>
                <a:spcPct val="80000"/>
              </a:lnSpc>
              <a:spcBef>
                <a:spcPts val="352"/>
              </a:spcBef>
              <a:spcAft>
                <a:spcPts val="0"/>
              </a:spcAft>
              <a:buClr>
                <a:srgbClr val="0070C0"/>
              </a:buClr>
              <a:buSzPct val="97777"/>
              <a:buFont typeface="Arial"/>
              <a:buAutoNum type="arabicPeriod"/>
            </a:pPr>
            <a:r>
              <a:rPr lang="en-CA" sz="1760" b="1" i="0" u="none" strike="noStrike" cap="none" dirty="0">
                <a:solidFill>
                  <a:srgbClr val="0070C0"/>
                </a:solidFill>
                <a:latin typeface="Calibri"/>
                <a:ea typeface="Calibri"/>
                <a:cs typeface="Calibri"/>
                <a:sym typeface="Calibri"/>
              </a:rPr>
              <a:t>Give students a balanced view of their abilities </a:t>
            </a:r>
            <a:r>
              <a:rPr lang="en-CA" sz="1760" b="0" i="0" u="none" strike="noStrike" cap="none" dirty="0">
                <a:solidFill>
                  <a:schemeClr val="dk1"/>
                </a:solidFill>
                <a:latin typeface="Calibri"/>
                <a:ea typeface="Calibri"/>
                <a:cs typeface="Calibri"/>
                <a:sym typeface="Calibri"/>
              </a:rPr>
              <a:t>and help them to capitalize on their strengths in a variety of settings</a:t>
            </a:r>
          </a:p>
          <a:p>
            <a:pPr marL="342900" marR="0" lvl="0" indent="-342900" algn="l" rtl="0">
              <a:lnSpc>
                <a:spcPct val="80000"/>
              </a:lnSpc>
              <a:spcBef>
                <a:spcPts val="352"/>
              </a:spcBef>
              <a:spcAft>
                <a:spcPts val="0"/>
              </a:spcAft>
              <a:buClr>
                <a:srgbClr val="0070C0"/>
              </a:buClr>
              <a:buSzPct val="97777"/>
              <a:buFont typeface="Arial"/>
              <a:buAutoNum type="arabicPeriod"/>
            </a:pPr>
            <a:r>
              <a:rPr lang="en-CA" sz="1760" b="1" i="0" u="none" strike="noStrike" cap="none" dirty="0">
                <a:solidFill>
                  <a:srgbClr val="0070C0"/>
                </a:solidFill>
                <a:latin typeface="Calibri"/>
                <a:ea typeface="Calibri"/>
                <a:cs typeface="Calibri"/>
                <a:sym typeface="Calibri"/>
              </a:rPr>
              <a:t>Encourage students to self-advocate</a:t>
            </a:r>
            <a:r>
              <a:rPr lang="en-CA" sz="1760" b="0" i="0" u="none" strike="noStrike" cap="none" dirty="0">
                <a:solidFill>
                  <a:schemeClr val="dk1"/>
                </a:solidFill>
                <a:latin typeface="Calibri"/>
                <a:ea typeface="Calibri"/>
                <a:cs typeface="Calibri"/>
                <a:sym typeface="Calibri"/>
              </a:rPr>
              <a:t>, so that they can explain to instructors and employers what works for them to get the job done.</a:t>
            </a:r>
          </a:p>
          <a:p>
            <a:pPr marL="342900" marR="0" lvl="0" indent="-342900" algn="l" rtl="0">
              <a:lnSpc>
                <a:spcPct val="80000"/>
              </a:lnSpc>
              <a:spcBef>
                <a:spcPts val="352"/>
              </a:spcBef>
              <a:spcAft>
                <a:spcPts val="0"/>
              </a:spcAft>
              <a:buClr>
                <a:schemeClr val="dk1"/>
              </a:buClr>
              <a:buSzPct val="97777"/>
              <a:buFont typeface="Arial"/>
              <a:buAutoNum type="arabicPeriod"/>
            </a:pPr>
            <a:r>
              <a:rPr lang="en-CA" sz="1760" b="0" i="0" u="none" strike="noStrike" cap="none" dirty="0">
                <a:solidFill>
                  <a:schemeClr val="dk1"/>
                </a:solidFill>
                <a:latin typeface="Calibri"/>
                <a:ea typeface="Calibri"/>
                <a:cs typeface="Calibri"/>
                <a:sym typeface="Calibri"/>
              </a:rPr>
              <a:t>Provide realistic tasks and </a:t>
            </a:r>
            <a:r>
              <a:rPr lang="en-CA" sz="1760" b="1" i="0" u="none" strike="noStrike" cap="none" dirty="0">
                <a:solidFill>
                  <a:srgbClr val="0070C0"/>
                </a:solidFill>
                <a:latin typeface="Calibri"/>
                <a:ea typeface="Calibri"/>
                <a:cs typeface="Calibri"/>
                <a:sym typeface="Calibri"/>
              </a:rPr>
              <a:t>allow students to try out different tools and find out what works best for them</a:t>
            </a:r>
            <a:r>
              <a:rPr lang="en-CA" sz="1760" b="0" i="0" u="none" strike="noStrike" cap="none" dirty="0">
                <a:solidFill>
                  <a:schemeClr val="dk1"/>
                </a:solidFill>
                <a:latin typeface="Calibri"/>
                <a:ea typeface="Calibri"/>
                <a:cs typeface="Calibri"/>
                <a:sym typeface="Calibri"/>
              </a:rPr>
              <a:t>, so that they can apply those tools in the workplace</a:t>
            </a:r>
          </a:p>
          <a:p>
            <a:pPr marL="342900" marR="0" lvl="0" indent="-342900" algn="l" rtl="0">
              <a:lnSpc>
                <a:spcPct val="80000"/>
              </a:lnSpc>
              <a:spcBef>
                <a:spcPts val="352"/>
              </a:spcBef>
              <a:spcAft>
                <a:spcPts val="0"/>
              </a:spcAft>
              <a:buClr>
                <a:srgbClr val="0070C0"/>
              </a:buClr>
              <a:buSzPct val="97777"/>
              <a:buFont typeface="Arial"/>
              <a:buAutoNum type="arabicPeriod"/>
            </a:pPr>
            <a:r>
              <a:rPr lang="en-CA" sz="1760" b="1" i="0" u="none" strike="noStrike" cap="none" dirty="0">
                <a:solidFill>
                  <a:srgbClr val="0070C0"/>
                </a:solidFill>
                <a:latin typeface="Calibri"/>
                <a:ea typeface="Calibri"/>
                <a:cs typeface="Calibri"/>
                <a:sym typeface="Calibri"/>
              </a:rPr>
              <a:t>Provide clear expectations of the skills and knowledge that students need to develop </a:t>
            </a:r>
          </a:p>
          <a:p>
            <a:pPr marL="342900" marR="0" lvl="0" indent="-342900" algn="l" rtl="0">
              <a:lnSpc>
                <a:spcPct val="80000"/>
              </a:lnSpc>
              <a:spcBef>
                <a:spcPts val="352"/>
              </a:spcBef>
              <a:spcAft>
                <a:spcPts val="0"/>
              </a:spcAft>
              <a:buClr>
                <a:srgbClr val="0070C0"/>
              </a:buClr>
              <a:buSzPct val="97777"/>
              <a:buFont typeface="Arial"/>
              <a:buAutoNum type="arabicPeriod"/>
            </a:pPr>
            <a:r>
              <a:rPr lang="en-CA" sz="1760" b="1" i="0" u="none" strike="noStrike" cap="none" dirty="0">
                <a:solidFill>
                  <a:srgbClr val="0070C0"/>
                </a:solidFill>
                <a:latin typeface="Calibri"/>
                <a:ea typeface="Calibri"/>
                <a:cs typeface="Calibri"/>
                <a:sym typeface="Calibri"/>
              </a:rPr>
              <a:t>Give constructive feedback on performance</a:t>
            </a:r>
          </a:p>
          <a:p>
            <a:pPr marL="342900" marR="0" lvl="0" indent="-342900" algn="l" rtl="0">
              <a:lnSpc>
                <a:spcPct val="80000"/>
              </a:lnSpc>
              <a:spcBef>
                <a:spcPts val="352"/>
              </a:spcBef>
              <a:spcAft>
                <a:spcPts val="0"/>
              </a:spcAft>
              <a:buClr>
                <a:srgbClr val="0070C0"/>
              </a:buClr>
              <a:buSzPct val="97777"/>
              <a:buFont typeface="Arial"/>
              <a:buAutoNum type="arabicPeriod"/>
            </a:pPr>
            <a:r>
              <a:rPr lang="en-CA" sz="1760" b="1" dirty="0">
                <a:solidFill>
                  <a:srgbClr val="0070C0"/>
                </a:solidFill>
              </a:rPr>
              <a:t>Recognize that the decision to disclose a disability in the workplace can be a difficult one especially for students with invisible disabilities.</a:t>
            </a:r>
            <a:r>
              <a:rPr lang="en-CA" sz="1760" b="0" i="0" u="none" strike="noStrike" cap="none" dirty="0">
                <a:solidFill>
                  <a:schemeClr val="dk1"/>
                </a:solidFill>
                <a:latin typeface="Calibri"/>
                <a:ea typeface="Calibri"/>
                <a:cs typeface="Calibri"/>
                <a:sym typeface="Calibri"/>
              </a:rPr>
              <a:t> </a:t>
            </a:r>
            <a:r>
              <a:rPr lang="en-CA" sz="1760" dirty="0"/>
              <a:t>They</a:t>
            </a:r>
            <a:r>
              <a:rPr lang="en-CA" sz="1760" b="0" i="0" u="none" strike="noStrike" cap="none" dirty="0">
                <a:solidFill>
                  <a:schemeClr val="dk1"/>
                </a:solidFill>
                <a:latin typeface="Calibri"/>
                <a:ea typeface="Calibri"/>
                <a:cs typeface="Calibri"/>
                <a:sym typeface="Calibri"/>
              </a:rPr>
              <a:t> may face discrimination in the workplace. </a:t>
            </a:r>
            <a:r>
              <a:rPr lang="en-CA" sz="1760" dirty="0"/>
              <a:t>R</a:t>
            </a:r>
            <a:r>
              <a:rPr lang="en-CA" sz="1760" b="0" i="0" u="none" strike="noStrike" cap="none" dirty="0">
                <a:solidFill>
                  <a:schemeClr val="dk1"/>
                </a:solidFill>
                <a:latin typeface="Calibri"/>
                <a:ea typeface="Calibri"/>
                <a:cs typeface="Calibri"/>
                <a:sym typeface="Calibri"/>
              </a:rPr>
              <a:t>especting th</a:t>
            </a:r>
            <a:r>
              <a:rPr lang="en-CA" sz="1760" dirty="0"/>
              <a:t>at this is each individual’s choice is essential; however, it can be helpful to direct students to resources such as the Disability Services Office to discuss this issue. </a:t>
            </a:r>
            <a:r>
              <a:rPr lang="en-CA" sz="1760" b="0" i="0" u="none" strike="noStrike" cap="none" dirty="0">
                <a:solidFill>
                  <a:schemeClr val="dk1"/>
                </a:solidFill>
                <a:latin typeface="Calibri"/>
                <a:ea typeface="Calibri"/>
                <a:cs typeface="Calibri"/>
                <a:sym typeface="Calibri"/>
              </a:rPr>
              <a:t>  </a:t>
            </a:r>
          </a:p>
          <a:p>
            <a:pPr marL="342900" marR="0" lvl="0" indent="-342900" algn="l" rtl="0">
              <a:lnSpc>
                <a:spcPct val="80000"/>
              </a:lnSpc>
              <a:spcBef>
                <a:spcPts val="352"/>
              </a:spcBef>
              <a:buClr>
                <a:schemeClr val="dk1"/>
              </a:buClr>
              <a:buSzPct val="97777"/>
              <a:buFont typeface="Arial"/>
              <a:buNone/>
            </a:pPr>
            <a:endParaRPr sz="176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356" name="Shape 356"/>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357" name="Shape 357" descr="School_PowerPointTemplate.jpg"/>
          <p:cNvPicPr preferRelativeResize="0"/>
          <p:nvPr/>
        </p:nvPicPr>
        <p:blipFill rotWithShape="1">
          <a:blip r:embed="rId3">
            <a:alphaModFix/>
          </a:blip>
          <a:srcRect/>
          <a:stretch/>
        </p:blipFill>
        <p:spPr>
          <a:xfrm>
            <a:off x="0" y="-7937"/>
            <a:ext cx="9144000" cy="6858000"/>
          </a:xfrm>
          <a:prstGeom prst="rect">
            <a:avLst/>
          </a:prstGeom>
          <a:noFill/>
          <a:ln>
            <a:noFill/>
          </a:ln>
        </p:spPr>
      </p:pic>
      <p:sp>
        <p:nvSpPr>
          <p:cNvPr id="358" name="Shape 358"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endParaRPr sz="1800">
              <a:latin typeface="Calibri"/>
              <a:ea typeface="Calibri"/>
              <a:cs typeface="Calibri"/>
              <a:sym typeface="Calibri"/>
            </a:endParaRPr>
          </a:p>
        </p:txBody>
      </p:sp>
      <p:sp>
        <p:nvSpPr>
          <p:cNvPr id="359" name="Shape 359"/>
          <p:cNvSpPr txBox="1"/>
          <p:nvPr/>
        </p:nvSpPr>
        <p:spPr>
          <a:xfrm>
            <a:off x="826583" y="2216243"/>
            <a:ext cx="7490833" cy="523219"/>
          </a:xfrm>
          <a:prstGeom prst="rect">
            <a:avLst/>
          </a:prstGeom>
          <a:noFill/>
          <a:ln>
            <a:noFill/>
          </a:ln>
        </p:spPr>
        <p:txBody>
          <a:bodyPr lIns="91425" tIns="45700" rIns="91425" bIns="45700" anchor="t" anchorCtr="0">
            <a:noAutofit/>
          </a:bodyPr>
          <a:lstStyle/>
          <a:p>
            <a:pPr>
              <a:buSzPct val="25000"/>
            </a:pPr>
            <a:r>
              <a:rPr lang="en-CA" sz="2800" b="1">
                <a:solidFill>
                  <a:srgbClr val="FFFFFF"/>
                </a:solidFill>
                <a:latin typeface="Calibri"/>
                <a:ea typeface="Calibri"/>
                <a:cs typeface="Calibri"/>
                <a:sym typeface="Calibri"/>
              </a:rPr>
              <a:t>Thank you very much for your time and feedback</a:t>
            </a:r>
          </a:p>
        </p:txBody>
      </p:sp>
      <p:sp>
        <p:nvSpPr>
          <p:cNvPr id="360" name="Shape 360"/>
          <p:cNvSpPr txBox="1"/>
          <p:nvPr/>
        </p:nvSpPr>
        <p:spPr>
          <a:xfrm>
            <a:off x="7315200" y="4963646"/>
            <a:ext cx="1587613" cy="523219"/>
          </a:xfrm>
          <a:prstGeom prst="rect">
            <a:avLst/>
          </a:prstGeom>
          <a:noFill/>
          <a:ln>
            <a:noFill/>
          </a:ln>
        </p:spPr>
        <p:txBody>
          <a:bodyPr lIns="91425" tIns="45700" rIns="91425" bIns="45700" anchor="t" anchorCtr="0">
            <a:noAutofit/>
          </a:bodyPr>
          <a:lstStyle/>
          <a:p>
            <a:pPr algn="r">
              <a:buSzPct val="25000"/>
            </a:pPr>
            <a:r>
              <a:rPr lang="en-CA" b="1">
                <a:solidFill>
                  <a:srgbClr val="FFFFFF"/>
                </a:solidFill>
                <a:latin typeface="Calibri"/>
                <a:ea typeface="Calibri"/>
                <a:cs typeface="Calibri"/>
                <a:sym typeface="Calibri"/>
              </a:rPr>
              <a:t>Martin Keyserlingk</a:t>
            </a:r>
          </a:p>
          <a:p>
            <a:pPr algn="r">
              <a:buSzPct val="25000"/>
            </a:pPr>
            <a:r>
              <a:rPr lang="en-CA" b="1">
                <a:solidFill>
                  <a:srgbClr val="FFFFFF"/>
                </a:solidFill>
                <a:latin typeface="Calibri"/>
                <a:ea typeface="Calibri"/>
                <a:cs typeface="Calibri"/>
                <a:sym typeface="Calibri"/>
              </a:rPr>
              <a:t>Myriam Spencer</a:t>
            </a:r>
          </a:p>
        </p:txBody>
      </p:sp>
    </p:spTree>
    <p:extLst>
      <p:ext uri="{BB962C8B-B14F-4D97-AF65-F5344CB8AC3E}">
        <p14:creationId xmlns:p14="http://schemas.microsoft.com/office/powerpoint/2010/main" val="2318448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108" name="Shape 108" descr="School_PowerPointTemplate11.jpg"/>
          <p:cNvPicPr preferRelativeResize="0">
            <a:picLocks noGrp="1"/>
          </p:cNvPicPr>
          <p:nvPr>
            <p:ph type="body" idx="1"/>
          </p:nvPr>
        </p:nvPicPr>
        <p:blipFill rotWithShape="1">
          <a:blip r:embed="rId3">
            <a:alphaModFix/>
          </a:blip>
          <a:srcRect/>
          <a:stretch/>
        </p:blipFill>
        <p:spPr>
          <a:xfrm>
            <a:off x="0" y="0"/>
            <a:ext cx="9144000" cy="6858000"/>
          </a:xfrm>
          <a:prstGeom prst="rect">
            <a:avLst/>
          </a:prstGeom>
          <a:noFill/>
          <a:ln>
            <a:noFill/>
          </a:ln>
        </p:spPr>
      </p:pic>
      <p:sp>
        <p:nvSpPr>
          <p:cNvPr id="109" name="Shape 109"/>
          <p:cNvSpPr txBox="1"/>
          <p:nvPr/>
        </p:nvSpPr>
        <p:spPr>
          <a:xfrm>
            <a:off x="666502" y="878126"/>
            <a:ext cx="8001000" cy="1200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3600" b="1" dirty="0">
                <a:solidFill>
                  <a:schemeClr val="dk1"/>
                </a:solidFill>
                <a:latin typeface="Calibri"/>
                <a:ea typeface="Calibri"/>
                <a:cs typeface="Calibri"/>
                <a:sym typeface="Calibri"/>
              </a:rPr>
              <a:t>What is Disability?</a:t>
            </a:r>
          </a:p>
          <a:p>
            <a:pPr marL="0" marR="0" lvl="0" indent="0" algn="l" rtl="0">
              <a:spcBef>
                <a:spcPts val="0"/>
              </a:spcBef>
              <a:buNone/>
            </a:pPr>
            <a:endParaRPr sz="3600" dirty="0">
              <a:solidFill>
                <a:schemeClr val="dk1"/>
              </a:solidFill>
              <a:latin typeface="Calibri"/>
              <a:ea typeface="Calibri"/>
              <a:cs typeface="Calibri"/>
              <a:sym typeface="Calibri"/>
            </a:endParaRPr>
          </a:p>
        </p:txBody>
      </p:sp>
      <p:sp>
        <p:nvSpPr>
          <p:cNvPr id="110" name="Shape 110"/>
          <p:cNvSpPr txBox="1"/>
          <p:nvPr/>
        </p:nvSpPr>
        <p:spPr>
          <a:xfrm>
            <a:off x="838200" y="2672813"/>
            <a:ext cx="7907481"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2000" b="1">
                <a:solidFill>
                  <a:schemeClr val="dk1"/>
                </a:solidFill>
                <a:latin typeface="Calibri"/>
                <a:ea typeface="Calibri"/>
                <a:cs typeface="Calibri"/>
                <a:sym typeface="Calibri"/>
              </a:rPr>
              <a:t>…a long-term or recurring physical, mental, sensory, psychiatric, or learning impairment that impacts a person’s ability to complete the activities of daily living. </a:t>
            </a:r>
          </a:p>
          <a:p>
            <a:pPr marL="0" marR="0" lvl="0" indent="0" algn="l" rtl="0">
              <a:spcBef>
                <a:spcPts val="0"/>
              </a:spcBef>
              <a:buNone/>
            </a:pPr>
            <a:endParaRPr sz="2000" b="1">
              <a:solidFill>
                <a:schemeClr val="dk1"/>
              </a:solidFill>
              <a:latin typeface="Calibri"/>
              <a:ea typeface="Calibri"/>
              <a:cs typeface="Calibri"/>
              <a:sym typeface="Calibri"/>
            </a:endParaRPr>
          </a:p>
        </p:txBody>
      </p:sp>
      <p:sp>
        <p:nvSpPr>
          <p:cNvPr id="111" name="Shape 111"/>
          <p:cNvSpPr/>
          <p:nvPr/>
        </p:nvSpPr>
        <p:spPr>
          <a:xfrm>
            <a:off x="684810" y="3796776"/>
            <a:ext cx="8044542" cy="779444"/>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000" b="1">
                <a:solidFill>
                  <a:schemeClr val="dk1"/>
                </a:solidFill>
                <a:latin typeface="Calibri"/>
                <a:ea typeface="Calibri"/>
                <a:cs typeface="Calibri"/>
                <a:sym typeface="Calibri"/>
              </a:rPr>
              <a:t>Disability is also considered as a complex phenomenon involving the interaction of the person with their physical and social environment</a:t>
            </a:r>
          </a:p>
        </p:txBody>
      </p:sp>
      <p:sp>
        <p:nvSpPr>
          <p:cNvPr id="112" name="Shape 112"/>
          <p:cNvSpPr/>
          <p:nvPr/>
        </p:nvSpPr>
        <p:spPr>
          <a:xfrm>
            <a:off x="654131" y="4726841"/>
            <a:ext cx="8337467" cy="1133386"/>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000" b="1">
                <a:solidFill>
                  <a:schemeClr val="dk1"/>
                </a:solidFill>
                <a:latin typeface="Calibri"/>
                <a:ea typeface="Calibri"/>
                <a:cs typeface="Calibri"/>
                <a:sym typeface="Calibri"/>
              </a:rPr>
              <a:t>14% of Canadians report having a disability that impacts their ability to complete tasks of daily living in some way. This represents the largest minority group in Canada. </a:t>
            </a:r>
          </a:p>
        </p:txBody>
      </p:sp>
      <p:pic>
        <p:nvPicPr>
          <p:cNvPr id="113" name="Shape 113" descr="https://c.s-microsoft.com/en-us/CMSImages/microsoft-design-make-it-personal-to-everyone.png?version=eee83504-3a8d-488a-5238-afe0c308bab3"/>
          <p:cNvPicPr preferRelativeResize="0"/>
          <p:nvPr/>
        </p:nvPicPr>
        <p:blipFill rotWithShape="1">
          <a:blip r:embed="rId4">
            <a:alphaModFix/>
          </a:blip>
          <a:srcRect/>
          <a:stretch/>
        </p:blipFill>
        <p:spPr>
          <a:xfrm>
            <a:off x="5276850" y="141018"/>
            <a:ext cx="3562350" cy="23907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20" name="Shape 120"/>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21" name="Shape 121" descr="School_PowerPointTemplate.jpg"/>
          <p:cNvPicPr preferRelativeResize="0"/>
          <p:nvPr/>
        </p:nvPicPr>
        <p:blipFill rotWithShape="1">
          <a:blip r:embed="rId3">
            <a:alphaModFix/>
          </a:blip>
          <a:srcRect/>
          <a:stretch/>
        </p:blipFill>
        <p:spPr>
          <a:xfrm>
            <a:off x="0" y="-91912"/>
            <a:ext cx="9144000" cy="6858000"/>
          </a:xfrm>
          <a:prstGeom prst="rect">
            <a:avLst/>
          </a:prstGeom>
          <a:noFill/>
          <a:ln>
            <a:noFill/>
          </a:ln>
        </p:spPr>
      </p:pic>
      <p:sp>
        <p:nvSpPr>
          <p:cNvPr id="122" name="Shape 122"/>
          <p:cNvSpPr/>
          <p:nvPr/>
        </p:nvSpPr>
        <p:spPr>
          <a:xfrm>
            <a:off x="2743200" y="389414"/>
            <a:ext cx="3438377"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dk1"/>
                </a:solidFill>
                <a:latin typeface="Calibri"/>
                <a:ea typeface="Calibri"/>
                <a:cs typeface="Calibri"/>
                <a:sym typeface="Calibri"/>
              </a:rPr>
              <a:t>Perspectives on Disability</a:t>
            </a:r>
          </a:p>
        </p:txBody>
      </p:sp>
      <p:sp>
        <p:nvSpPr>
          <p:cNvPr id="123" name="Shape 123"/>
          <p:cNvSpPr/>
          <p:nvPr/>
        </p:nvSpPr>
        <p:spPr>
          <a:xfrm>
            <a:off x="1524000" y="911225"/>
            <a:ext cx="7290219" cy="358815"/>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1600" b="1">
                <a:solidFill>
                  <a:schemeClr val="lt1"/>
                </a:solidFill>
                <a:latin typeface="Calibri"/>
                <a:ea typeface="Calibri"/>
                <a:cs typeface="Calibri"/>
                <a:sym typeface="Calibri"/>
              </a:rPr>
              <a:t>There are different ways of understanding or thinking about Disability</a:t>
            </a:r>
          </a:p>
        </p:txBody>
      </p:sp>
      <p:sp>
        <p:nvSpPr>
          <p:cNvPr id="124" name="Shape 124"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125" name="Shape 125"/>
          <p:cNvPicPr preferRelativeResize="0"/>
          <p:nvPr/>
        </p:nvPicPr>
        <p:blipFill rotWithShape="1">
          <a:blip r:embed="rId4">
            <a:alphaModFix/>
          </a:blip>
          <a:srcRect/>
          <a:stretch/>
        </p:blipFill>
        <p:spPr>
          <a:xfrm>
            <a:off x="8048625" y="-7937"/>
            <a:ext cx="1095375" cy="1527354"/>
          </a:xfrm>
          <a:prstGeom prst="rect">
            <a:avLst/>
          </a:prstGeom>
          <a:noFill/>
          <a:ln>
            <a:noFill/>
          </a:ln>
        </p:spPr>
      </p:pic>
      <p:sp>
        <p:nvSpPr>
          <p:cNvPr id="126" name="Shape 126"/>
          <p:cNvSpPr/>
          <p:nvPr/>
        </p:nvSpPr>
        <p:spPr>
          <a:xfrm>
            <a:off x="383375" y="1577870"/>
            <a:ext cx="3959100" cy="2806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2400" b="1">
                <a:solidFill>
                  <a:schemeClr val="dk1"/>
                </a:solidFill>
                <a:latin typeface="Calibri"/>
                <a:ea typeface="Calibri"/>
                <a:cs typeface="Calibri"/>
                <a:sym typeface="Calibri"/>
              </a:rPr>
              <a:t>Medical Model</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focuses on medical diagnosis</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goal is a cure, or to ‘fix’ the impacts of the disability through treatment or through use of tools</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Sees disability as an individual’s ‘problem’</a:t>
            </a:r>
          </a:p>
        </p:txBody>
      </p:sp>
      <p:sp>
        <p:nvSpPr>
          <p:cNvPr id="127" name="Shape 127"/>
          <p:cNvSpPr/>
          <p:nvPr/>
        </p:nvSpPr>
        <p:spPr>
          <a:xfrm>
            <a:off x="4726000" y="1500888"/>
            <a:ext cx="3732300" cy="3379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2400" b="1">
                <a:solidFill>
                  <a:schemeClr val="dk1"/>
                </a:solidFill>
                <a:latin typeface="Calibri"/>
                <a:ea typeface="Calibri"/>
                <a:cs typeface="Calibri"/>
                <a:sym typeface="Calibri"/>
              </a:rPr>
              <a:t>Social Model</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focuses on interaction between individual &amp; their environment</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considers ‘disabling’ features of a person’s environment as central</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sees removing these barriers as a shared responsibility</a:t>
            </a:r>
          </a:p>
          <a:p>
            <a:pPr marL="457200" marR="0" lvl="0" indent="-342900" algn="l" rtl="0">
              <a:spcBef>
                <a:spcPts val="0"/>
              </a:spcBef>
              <a:buClr>
                <a:schemeClr val="dk1"/>
              </a:buClr>
              <a:buSzPct val="100000"/>
              <a:buFont typeface="Calibri"/>
              <a:buChar char="●"/>
            </a:pPr>
            <a:r>
              <a:rPr lang="en-CA" sz="1800">
                <a:solidFill>
                  <a:schemeClr val="dk1"/>
                </a:solidFill>
                <a:latin typeface="Calibri"/>
                <a:ea typeface="Calibri"/>
                <a:cs typeface="Calibri"/>
                <a:sym typeface="Calibri"/>
              </a:rPr>
              <a:t>recognizes that a person may feel disabled in one environment but not in another</a:t>
            </a:r>
          </a:p>
          <a:p>
            <a:pPr marL="285750" marR="0" lvl="0" indent="-285750" algn="l" rtl="0">
              <a:spcBef>
                <a:spcPts val="0"/>
              </a:spcBef>
              <a:buClr>
                <a:schemeClr val="dk1"/>
              </a:buClr>
              <a:buFont typeface="Arial"/>
              <a:buNone/>
            </a:pPr>
            <a:endParaRPr sz="1800" b="1">
              <a:solidFill>
                <a:schemeClr val="lt1"/>
              </a:solidFill>
              <a:latin typeface="Calibri"/>
              <a:ea typeface="Calibri"/>
              <a:cs typeface="Calibri"/>
              <a:sym typeface="Calibri"/>
            </a:endParaRPr>
          </a:p>
        </p:txBody>
      </p:sp>
      <p:sp>
        <p:nvSpPr>
          <p:cNvPr id="128" name="Shape 128"/>
          <p:cNvSpPr/>
          <p:nvPr/>
        </p:nvSpPr>
        <p:spPr>
          <a:xfrm>
            <a:off x="153988" y="5500053"/>
            <a:ext cx="4572000"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200">
                <a:solidFill>
                  <a:schemeClr val="dk1"/>
                </a:solidFill>
                <a:latin typeface="Arial"/>
                <a:ea typeface="Arial"/>
                <a:cs typeface="Arial"/>
                <a:sym typeface="Arial"/>
              </a:rPr>
              <a:t>What disability means to them </a:t>
            </a:r>
            <a:r>
              <a:rPr lang="en-CA" sz="1000">
                <a:solidFill>
                  <a:schemeClr val="dk1"/>
                </a:solidFill>
                <a:latin typeface="Arial"/>
                <a:ea typeface="Arial"/>
                <a:cs typeface="Arial"/>
                <a:sym typeface="Arial"/>
              </a:rPr>
              <a:t>(up to 1:35)</a:t>
            </a:r>
            <a:r>
              <a:rPr lang="en-CA" sz="1200">
                <a:solidFill>
                  <a:schemeClr val="dk1"/>
                </a:solidFill>
                <a:latin typeface="Arial"/>
                <a:ea typeface="Arial"/>
                <a:cs typeface="Arial"/>
                <a:sym typeface="Arial"/>
              </a:rPr>
              <a:t>:</a:t>
            </a:r>
            <a:r>
              <a:rPr lang="en-CA" sz="1000">
                <a:solidFill>
                  <a:schemeClr val="dk1"/>
                </a:solidFill>
                <a:latin typeface="Arial"/>
                <a:ea typeface="Arial"/>
                <a:cs typeface="Arial"/>
                <a:sym typeface="Arial"/>
              </a:rPr>
              <a:t> </a:t>
            </a:r>
          </a:p>
          <a:p>
            <a:pPr marL="0" marR="0" lvl="0" indent="0" algn="l" rtl="0">
              <a:spcBef>
                <a:spcPts val="0"/>
              </a:spcBef>
              <a:buSzPct val="25000"/>
              <a:buNone/>
            </a:pPr>
            <a:r>
              <a:rPr lang="en-CA" sz="1200">
                <a:solidFill>
                  <a:schemeClr val="dk1"/>
                </a:solidFill>
                <a:latin typeface="Arial"/>
                <a:ea typeface="Arial"/>
                <a:cs typeface="Arial"/>
                <a:sym typeface="Arial"/>
              </a:rPr>
              <a:t> </a:t>
            </a:r>
            <a:r>
              <a:rPr lang="en-CA" sz="1200" u="sng">
                <a:solidFill>
                  <a:schemeClr val="hlink"/>
                </a:solidFill>
                <a:latin typeface="Arial"/>
                <a:ea typeface="Arial"/>
                <a:cs typeface="Arial"/>
                <a:sym typeface="Arial"/>
                <a:hlinkClick r:id="rId5"/>
              </a:rPr>
              <a:t>https://www.youtube.com/watch?v=EoxmLGp4vaY</a:t>
            </a:r>
            <a:r>
              <a:rPr lang="en-CA" sz="1200" u="sng">
                <a:solidFill>
                  <a:srgbClr val="0563C1"/>
                </a:solidFill>
                <a:latin typeface="Arial"/>
                <a:ea typeface="Arial"/>
                <a:cs typeface="Arial"/>
                <a:sym typeface="Aria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35" name="Shape 13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36" name="Shape 136" descr="School_PowerPointTemplate.jpg"/>
          <p:cNvPicPr preferRelativeResize="0"/>
          <p:nvPr/>
        </p:nvPicPr>
        <p:blipFill rotWithShape="1">
          <a:blip r:embed="rId3">
            <a:alphaModFix/>
          </a:blip>
          <a:srcRect/>
          <a:stretch/>
        </p:blipFill>
        <p:spPr>
          <a:xfrm>
            <a:off x="0" y="-7937"/>
            <a:ext cx="9144000" cy="6858000"/>
          </a:xfrm>
          <a:prstGeom prst="rect">
            <a:avLst/>
          </a:prstGeom>
          <a:noFill/>
          <a:ln>
            <a:noFill/>
          </a:ln>
        </p:spPr>
      </p:pic>
      <p:sp>
        <p:nvSpPr>
          <p:cNvPr id="137" name="Shape 137"/>
          <p:cNvSpPr/>
          <p:nvPr/>
        </p:nvSpPr>
        <p:spPr>
          <a:xfrm>
            <a:off x="2743200" y="389414"/>
            <a:ext cx="3438377"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dk1"/>
                </a:solidFill>
                <a:latin typeface="Calibri"/>
                <a:ea typeface="Calibri"/>
                <a:cs typeface="Calibri"/>
                <a:sym typeface="Calibri"/>
              </a:rPr>
              <a:t>Perspectives on Disability</a:t>
            </a:r>
          </a:p>
        </p:txBody>
      </p:sp>
      <p:sp>
        <p:nvSpPr>
          <p:cNvPr id="138" name="Shape 138" descr="https://openclipart.org/download/216995/3d-perspective-grid-very-long.svg"/>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39" name="Shape 139"/>
          <p:cNvSpPr/>
          <p:nvPr/>
        </p:nvSpPr>
        <p:spPr>
          <a:xfrm>
            <a:off x="736600" y="1511805"/>
            <a:ext cx="8458200" cy="30469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2400" b="1">
                <a:solidFill>
                  <a:schemeClr val="dk1"/>
                </a:solidFill>
                <a:latin typeface="Calibri"/>
                <a:ea typeface="Calibri"/>
                <a:cs typeface="Calibri"/>
                <a:sym typeface="Calibri"/>
              </a:rPr>
              <a:t>Integrated Approach </a:t>
            </a:r>
          </a:p>
          <a:p>
            <a:pPr marL="0" marR="0" lvl="0" indent="0" algn="l" rtl="0">
              <a:spcBef>
                <a:spcPts val="0"/>
              </a:spcBef>
              <a:buSzPct val="25000"/>
              <a:buNone/>
            </a:pPr>
            <a:r>
              <a:rPr lang="en-CA" sz="1800">
                <a:solidFill>
                  <a:schemeClr val="lt1"/>
                </a:solidFill>
                <a:latin typeface="Calibri"/>
                <a:ea typeface="Calibri"/>
                <a:cs typeface="Calibri"/>
                <a:sym typeface="Calibri"/>
              </a:rPr>
              <a:t>Many people consider an integrated approach as most helpful; this is a common approach in Disability Services Offices in postsecondary institutions in Canada </a:t>
            </a:r>
          </a:p>
          <a:p>
            <a:pPr marL="0" marR="0" lvl="0" indent="0" algn="l" rtl="0">
              <a:spcBef>
                <a:spcPts val="0"/>
              </a:spcBef>
              <a:buNone/>
            </a:pPr>
            <a:endParaRPr sz="1800">
              <a:solidFill>
                <a:schemeClr val="lt1"/>
              </a:solidFill>
              <a:latin typeface="Calibri"/>
              <a:ea typeface="Calibri"/>
              <a:cs typeface="Calibri"/>
              <a:sym typeface="Calibri"/>
            </a:endParaRPr>
          </a:p>
          <a:p>
            <a:pPr marL="0" marR="0" lvl="0" indent="0" algn="l" rtl="0">
              <a:spcBef>
                <a:spcPts val="0"/>
              </a:spcBef>
              <a:buSzPct val="25000"/>
              <a:buNone/>
            </a:pPr>
            <a:r>
              <a:rPr lang="en-CA" sz="2400" b="1">
                <a:solidFill>
                  <a:schemeClr val="lt1"/>
                </a:solidFill>
                <a:latin typeface="Calibri"/>
                <a:ea typeface="Calibri"/>
                <a:cs typeface="Calibri"/>
                <a:sym typeface="Calibri"/>
              </a:rPr>
              <a:t>An Integrated approach to understanding disability:</a:t>
            </a:r>
          </a:p>
          <a:p>
            <a:pPr marL="285750" marR="0" lvl="0" indent="-285750" algn="l" rtl="0">
              <a:spcBef>
                <a:spcPts val="0"/>
              </a:spcBef>
              <a:buClr>
                <a:schemeClr val="lt1"/>
              </a:buClr>
              <a:buSzPct val="100000"/>
              <a:buFont typeface="Arial"/>
              <a:buChar char="•"/>
            </a:pPr>
            <a:r>
              <a:rPr lang="en-CA" sz="1800">
                <a:solidFill>
                  <a:schemeClr val="lt1"/>
                </a:solidFill>
                <a:latin typeface="Calibri"/>
                <a:ea typeface="Calibri"/>
                <a:cs typeface="Calibri"/>
                <a:sym typeface="Calibri"/>
              </a:rPr>
              <a:t>Values the information provided through assessment</a:t>
            </a:r>
          </a:p>
          <a:p>
            <a:pPr marL="285750" marR="0" lvl="0" indent="-285750" algn="l" rtl="0">
              <a:spcBef>
                <a:spcPts val="0"/>
              </a:spcBef>
              <a:buClr>
                <a:schemeClr val="lt1"/>
              </a:buClr>
              <a:buSzPct val="100000"/>
              <a:buFont typeface="Arial"/>
              <a:buChar char="•"/>
            </a:pPr>
            <a:r>
              <a:rPr lang="en-CA" sz="1800">
                <a:solidFill>
                  <a:schemeClr val="lt1"/>
                </a:solidFill>
                <a:latin typeface="Calibri"/>
                <a:ea typeface="Calibri"/>
                <a:cs typeface="Calibri"/>
                <a:sym typeface="Calibri"/>
              </a:rPr>
              <a:t>Recognizes the impact of environment and collective responsibility to work to remove both environmental and attitudinal barriers </a:t>
            </a:r>
          </a:p>
          <a:p>
            <a:pPr marL="285750" marR="0" lvl="0" indent="-285750" algn="l" rtl="0">
              <a:spcBef>
                <a:spcPts val="0"/>
              </a:spcBef>
              <a:buClr>
                <a:schemeClr val="lt1"/>
              </a:buClr>
              <a:buSzPct val="100000"/>
              <a:buFont typeface="Arial"/>
              <a:buChar char="•"/>
            </a:pPr>
            <a:r>
              <a:rPr lang="en-CA" sz="1800">
                <a:solidFill>
                  <a:schemeClr val="lt1"/>
                </a:solidFill>
                <a:latin typeface="Calibri"/>
                <a:ea typeface="Calibri"/>
                <a:cs typeface="Calibri"/>
                <a:sym typeface="Calibri"/>
              </a:rPr>
              <a:t>Recognizes the importance of individual’s experience and understanding of their disability </a:t>
            </a:r>
          </a:p>
        </p:txBody>
      </p:sp>
      <p:pic>
        <p:nvPicPr>
          <p:cNvPr id="140" name="Shape 140"/>
          <p:cNvPicPr preferRelativeResize="0"/>
          <p:nvPr/>
        </p:nvPicPr>
        <p:blipFill rotWithShape="1">
          <a:blip r:embed="rId4">
            <a:alphaModFix/>
          </a:blip>
          <a:srcRect/>
          <a:stretch/>
        </p:blipFill>
        <p:spPr>
          <a:xfrm>
            <a:off x="-25400" y="-25400"/>
            <a:ext cx="711200" cy="61214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5" name="Shape 108" descr="School_PowerPointTemplate11.jpg"/>
          <p:cNvPicPr preferRelativeResize="0">
            <a:picLocks/>
          </p:cNvPicPr>
          <p:nvPr/>
        </p:nvPicPr>
        <p:blipFill rotWithShape="1">
          <a:blip r:embed="rId3">
            <a:alphaModFix/>
          </a:blip>
          <a:srcRect/>
          <a:stretch/>
        </p:blipFill>
        <p:spPr>
          <a:xfrm>
            <a:off x="0" y="0"/>
            <a:ext cx="9144000" cy="6858000"/>
          </a:xfrm>
          <a:prstGeom prst="rect">
            <a:avLst/>
          </a:prstGeom>
          <a:noFill/>
          <a:ln>
            <a:noFill/>
          </a:ln>
        </p:spPr>
      </p:pic>
      <p:sp>
        <p:nvSpPr>
          <p:cNvPr id="146" name="Shape 146"/>
          <p:cNvSpPr txBox="1">
            <a:spLocks noGrp="1"/>
          </p:cNvSpPr>
          <p:nvPr>
            <p:ph type="ctrTitle"/>
          </p:nvPr>
        </p:nvSpPr>
        <p:spPr>
          <a:xfrm>
            <a:off x="685800" y="485575"/>
            <a:ext cx="7772400" cy="1470000"/>
          </a:xfrm>
          <a:prstGeom prst="rect">
            <a:avLst/>
          </a:prstGeom>
        </p:spPr>
        <p:txBody>
          <a:bodyPr lIns="91425" tIns="91425" rIns="91425" bIns="91425" anchor="ctr" anchorCtr="0">
            <a:noAutofit/>
          </a:bodyPr>
          <a:lstStyle/>
          <a:p>
            <a:pPr lvl="0">
              <a:spcBef>
                <a:spcPts val="0"/>
              </a:spcBef>
              <a:buNone/>
            </a:pPr>
            <a:r>
              <a:rPr lang="en-CA"/>
              <a:t>Spectrum of Disability</a:t>
            </a:r>
          </a:p>
        </p:txBody>
      </p:sp>
      <p:sp>
        <p:nvSpPr>
          <p:cNvPr id="147" name="Shape 147"/>
          <p:cNvSpPr txBox="1">
            <a:spLocks noGrp="1"/>
          </p:cNvSpPr>
          <p:nvPr>
            <p:ph type="subTitle" idx="1"/>
          </p:nvPr>
        </p:nvSpPr>
        <p:spPr>
          <a:xfrm>
            <a:off x="1371600" y="1955575"/>
            <a:ext cx="6400800" cy="3683100"/>
          </a:xfrm>
          <a:prstGeom prst="rect">
            <a:avLst/>
          </a:prstGeom>
        </p:spPr>
        <p:txBody>
          <a:bodyPr lIns="91425" tIns="91425" rIns="91425" bIns="91425" anchor="t" anchorCtr="0">
            <a:noAutofit/>
          </a:bodyPr>
          <a:lstStyle/>
          <a:p>
            <a:pPr lvl="0">
              <a:spcBef>
                <a:spcPts val="0"/>
              </a:spcBef>
              <a:buNone/>
            </a:pPr>
            <a:r>
              <a:rPr lang="en-CA"/>
              <a:t>Instructors are likely to work with students with a wide range of disabilities in their classrooms.</a:t>
            </a:r>
          </a:p>
          <a:p>
            <a:pPr lvl="0">
              <a:spcBef>
                <a:spcPts val="0"/>
              </a:spcBef>
              <a:buNone/>
            </a:pPr>
            <a:endParaRPr/>
          </a:p>
          <a:p>
            <a:pPr marL="457200" lvl="0" indent="-342900" algn="l">
              <a:lnSpc>
                <a:spcPct val="115000"/>
              </a:lnSpc>
              <a:spcBef>
                <a:spcPts val="0"/>
              </a:spcBef>
              <a:buClr>
                <a:schemeClr val="dk1"/>
              </a:buClr>
              <a:buSzPct val="100000"/>
              <a:buFont typeface="Arial"/>
              <a:buChar char="●"/>
            </a:pPr>
            <a:r>
              <a:rPr lang="en-CA" sz="1800"/>
              <a:t>Have you worked with any students with disabilities in your classroom? Which were most common?</a:t>
            </a:r>
          </a:p>
          <a:p>
            <a:pPr marL="457200" lvl="0" indent="-342900" algn="l">
              <a:lnSpc>
                <a:spcPct val="115000"/>
              </a:lnSpc>
              <a:spcBef>
                <a:spcPts val="0"/>
              </a:spcBef>
              <a:buClr>
                <a:schemeClr val="dk1"/>
              </a:buClr>
              <a:buSzPct val="100000"/>
              <a:buFont typeface="Arial"/>
              <a:buChar char="●"/>
            </a:pPr>
            <a:r>
              <a:rPr lang="en-CA" sz="1800"/>
              <a:t>Which disabilities would you like to learn more about?</a:t>
            </a:r>
          </a:p>
          <a:p>
            <a:pPr marL="457200" lvl="0" indent="-342900" algn="l">
              <a:lnSpc>
                <a:spcPct val="115000"/>
              </a:lnSpc>
              <a:spcBef>
                <a:spcPts val="0"/>
              </a:spcBef>
              <a:buClr>
                <a:schemeClr val="dk1"/>
              </a:buClr>
              <a:buSzPct val="100000"/>
              <a:buFont typeface="Arial"/>
              <a:buChar char="●"/>
            </a:pPr>
            <a:r>
              <a:rPr lang="en-CA" sz="1800"/>
              <a:t>Which disabilities are visible and which are invisible?</a:t>
            </a:r>
          </a:p>
          <a:p>
            <a:pPr lvl="0">
              <a:spcBef>
                <a:spcPts val="0"/>
              </a:spcBef>
              <a:buNone/>
            </a:pPr>
            <a:endParaRPr/>
          </a:p>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53" name="Shape 153"/>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54" name="Shape 154" descr="School_PowerPointTemplate.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55" name="Shape 155"/>
          <p:cNvSpPr/>
          <p:nvPr/>
        </p:nvSpPr>
        <p:spPr>
          <a:xfrm>
            <a:off x="3124200" y="448889"/>
            <a:ext cx="2533449" cy="41088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1800" b="1">
                <a:solidFill>
                  <a:schemeClr val="dk1"/>
                </a:solidFill>
                <a:latin typeface="Calibri"/>
                <a:ea typeface="Calibri"/>
                <a:cs typeface="Calibri"/>
                <a:sym typeface="Calibri"/>
              </a:rPr>
              <a:t>Understanding Disability</a:t>
            </a:r>
          </a:p>
        </p:txBody>
      </p:sp>
      <p:sp>
        <p:nvSpPr>
          <p:cNvPr id="156" name="Shape 156"/>
          <p:cNvSpPr/>
          <p:nvPr/>
        </p:nvSpPr>
        <p:spPr>
          <a:xfrm>
            <a:off x="990600" y="1152992"/>
            <a:ext cx="7848599" cy="338400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i="1">
                <a:solidFill>
                  <a:schemeClr val="lt1"/>
                </a:solidFill>
                <a:latin typeface="Calibri"/>
                <a:ea typeface="Calibri"/>
                <a:cs typeface="Calibri"/>
                <a:sym typeface="Calibri"/>
              </a:rPr>
              <a:t>Visible Disabilities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disability is recognizable by others either due to physical appearance or because the person is using physical aids such as a wheelchair</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may receive more support </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may also experience more discrimination as their disability is apparent to others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Even for visible disabilities the extent of impairment may not be apparent</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People with visible disabilities may also have invisible disabilities</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Examples include, physical disabilities such as paralysis, some neurological conditions, blindness </a:t>
            </a:r>
          </a:p>
        </p:txBody>
      </p:sp>
      <p:sp>
        <p:nvSpPr>
          <p:cNvPr id="157" name="Shape 157"/>
          <p:cNvSpPr/>
          <p:nvPr/>
        </p:nvSpPr>
        <p:spPr>
          <a:xfrm>
            <a:off x="279400" y="5431051"/>
            <a:ext cx="4572000" cy="4154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050">
                <a:solidFill>
                  <a:schemeClr val="dk1"/>
                </a:solidFill>
                <a:latin typeface="Arial"/>
                <a:ea typeface="Arial"/>
                <a:cs typeface="Arial"/>
                <a:sym typeface="Arial"/>
              </a:rPr>
              <a:t>Matt’s Video </a:t>
            </a:r>
            <a:r>
              <a:rPr lang="en-CA" sz="800">
                <a:solidFill>
                  <a:schemeClr val="dk1"/>
                </a:solidFill>
                <a:latin typeface="Arial"/>
                <a:ea typeface="Arial"/>
                <a:cs typeface="Arial"/>
                <a:sym typeface="Arial"/>
              </a:rPr>
              <a:t>(up to 0:45)</a:t>
            </a:r>
          </a:p>
          <a:p>
            <a:pPr marL="0" marR="0" lvl="0" indent="0" algn="l" rtl="0">
              <a:spcBef>
                <a:spcPts val="0"/>
              </a:spcBef>
              <a:buSzPct val="25000"/>
              <a:buNone/>
            </a:pPr>
            <a:r>
              <a:rPr lang="en-CA" sz="1050" u="sng">
                <a:solidFill>
                  <a:schemeClr val="hlink"/>
                </a:solidFill>
                <a:latin typeface="Arial"/>
                <a:ea typeface="Arial"/>
                <a:cs typeface="Arial"/>
                <a:sym typeface="Arial"/>
                <a:hlinkClick r:id="rId4"/>
              </a:rPr>
              <a:t>http://www2.unb.ca/alc/modules/physical-disabilities/video.html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63" name="Shape 163"/>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64" name="Shape 164"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pic>
        <p:nvPicPr>
          <p:cNvPr id="165" name="Shape 165"/>
          <p:cNvPicPr preferRelativeResize="0"/>
          <p:nvPr/>
        </p:nvPicPr>
        <p:blipFill rotWithShape="1">
          <a:blip r:embed="rId4">
            <a:alphaModFix/>
          </a:blip>
          <a:srcRect/>
          <a:stretch/>
        </p:blipFill>
        <p:spPr>
          <a:xfrm>
            <a:off x="5029200" y="6105555"/>
            <a:ext cx="1053422" cy="752444"/>
          </a:xfrm>
          <a:prstGeom prst="rect">
            <a:avLst/>
          </a:prstGeom>
          <a:noFill/>
          <a:ln>
            <a:noFill/>
          </a:ln>
        </p:spPr>
      </p:pic>
      <p:pic>
        <p:nvPicPr>
          <p:cNvPr id="166" name="Shape 166"/>
          <p:cNvPicPr preferRelativeResize="0"/>
          <p:nvPr/>
        </p:nvPicPr>
        <p:blipFill rotWithShape="1">
          <a:blip r:embed="rId5">
            <a:alphaModFix/>
          </a:blip>
          <a:srcRect/>
          <a:stretch/>
        </p:blipFill>
        <p:spPr>
          <a:xfrm>
            <a:off x="-4500562" y="3600450"/>
            <a:ext cx="3457574" cy="1323975"/>
          </a:xfrm>
          <a:prstGeom prst="rect">
            <a:avLst/>
          </a:prstGeom>
          <a:noFill/>
          <a:ln>
            <a:noFill/>
          </a:ln>
        </p:spPr>
      </p:pic>
      <p:sp>
        <p:nvSpPr>
          <p:cNvPr id="167" name="Shape 167"/>
          <p:cNvSpPr/>
          <p:nvPr/>
        </p:nvSpPr>
        <p:spPr>
          <a:xfrm>
            <a:off x="685800" y="949325"/>
            <a:ext cx="6553200" cy="2109808"/>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lt1"/>
                </a:solidFill>
                <a:latin typeface="Calibri"/>
                <a:ea typeface="Calibri"/>
                <a:cs typeface="Calibri"/>
                <a:sym typeface="Calibri"/>
              </a:rPr>
              <a:t>Physical Disability</a:t>
            </a:r>
          </a:p>
          <a:p>
            <a:pPr marL="0" marR="0" lvl="0" indent="0" algn="l" rtl="0">
              <a:lnSpc>
                <a:spcPct val="115000"/>
              </a:lnSpc>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varies for each person, from paralysis, lack of coordination, nerve damage, joint stiffness, muscle weakness, or sensory impairments in vision or hearing</a:t>
            </a:r>
          </a:p>
          <a:p>
            <a:pPr marL="285750" marR="0" lvl="0" indent="-285750" algn="l" rtl="0">
              <a:lnSpc>
                <a:spcPct val="115000"/>
              </a:lnSpc>
              <a:spcBef>
                <a:spcPts val="0"/>
              </a:spcBef>
              <a:spcAft>
                <a:spcPts val="0"/>
              </a:spcAft>
              <a:buClr>
                <a:schemeClr val="dk1"/>
              </a:buClr>
              <a:buSzPct val="100000"/>
              <a:buFont typeface="Arial"/>
              <a:buChar char="•"/>
            </a:pPr>
            <a:r>
              <a:rPr lang="en-CA" sz="1800">
                <a:solidFill>
                  <a:schemeClr val="dk1"/>
                </a:solidFill>
                <a:latin typeface="Calibri"/>
                <a:ea typeface="Calibri"/>
                <a:cs typeface="Calibri"/>
                <a:sym typeface="Calibri"/>
              </a:rPr>
              <a:t>not always visible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173" name="Shape 173"/>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74" name="Shape 174" descr="School_PowerPointTemplate2.jpg"/>
          <p:cNvPicPr preferRelativeResize="0"/>
          <p:nvPr/>
        </p:nvPicPr>
        <p:blipFill rotWithShape="1">
          <a:blip r:embed="rId3">
            <a:alphaModFix/>
          </a:blip>
          <a:srcRect/>
          <a:stretch/>
        </p:blipFill>
        <p:spPr>
          <a:xfrm>
            <a:off x="0" y="0"/>
            <a:ext cx="9144000" cy="6858000"/>
          </a:xfrm>
          <a:prstGeom prst="rect">
            <a:avLst/>
          </a:prstGeom>
          <a:noFill/>
          <a:ln>
            <a:noFill/>
          </a:ln>
        </p:spPr>
      </p:pic>
      <p:pic>
        <p:nvPicPr>
          <p:cNvPr id="175" name="Shape 175"/>
          <p:cNvPicPr preferRelativeResize="0"/>
          <p:nvPr/>
        </p:nvPicPr>
        <p:blipFill rotWithShape="1">
          <a:blip r:embed="rId4">
            <a:alphaModFix/>
          </a:blip>
          <a:srcRect/>
          <a:stretch/>
        </p:blipFill>
        <p:spPr>
          <a:xfrm>
            <a:off x="-4500562" y="3600450"/>
            <a:ext cx="3457574" cy="1323975"/>
          </a:xfrm>
          <a:prstGeom prst="rect">
            <a:avLst/>
          </a:prstGeom>
          <a:noFill/>
          <a:ln>
            <a:noFill/>
          </a:ln>
        </p:spPr>
      </p:pic>
      <p:sp>
        <p:nvSpPr>
          <p:cNvPr id="176" name="Shape 176"/>
          <p:cNvSpPr/>
          <p:nvPr/>
        </p:nvSpPr>
        <p:spPr>
          <a:xfrm>
            <a:off x="685800" y="232703"/>
            <a:ext cx="6553200" cy="49212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n-CA" sz="2400" b="1">
                <a:solidFill>
                  <a:schemeClr val="lt1"/>
                </a:solidFill>
                <a:latin typeface="Calibri"/>
                <a:ea typeface="Calibri"/>
                <a:cs typeface="Calibri"/>
                <a:sym typeface="Calibri"/>
              </a:rPr>
              <a:t>Physical Disability: Impacts on Learning</a:t>
            </a:r>
          </a:p>
        </p:txBody>
      </p:sp>
      <p:graphicFrame>
        <p:nvGraphicFramePr>
          <p:cNvPr id="177" name="Shape 177"/>
          <p:cNvGraphicFramePr/>
          <p:nvPr/>
        </p:nvGraphicFramePr>
        <p:xfrm>
          <a:off x="723900" y="906728"/>
          <a:ext cx="7848600" cy="3860830"/>
        </p:xfrm>
        <a:graphic>
          <a:graphicData uri="http://schemas.openxmlformats.org/drawingml/2006/table">
            <a:tbl>
              <a:tblPr firstRow="1" bandRow="1">
                <a:noFill/>
                <a:tableStyleId>{59E716B6-B40C-4919-82A7-A13A5081823E}</a:tableStyleId>
              </a:tblPr>
              <a:tblGrid>
                <a:gridCol w="3924300"/>
                <a:gridCol w="3924300"/>
              </a:tblGrid>
              <a:tr h="1117600">
                <a:tc>
                  <a:txBody>
                    <a:bodyPr/>
                    <a:lstStyle/>
                    <a:p>
                      <a:pPr marL="0" marR="0" lvl="0" indent="0" algn="ctr" rtl="0">
                        <a:spcBef>
                          <a:spcPts val="0"/>
                        </a:spcBef>
                        <a:buSzPct val="25000"/>
                        <a:buNone/>
                      </a:pPr>
                      <a:r>
                        <a:rPr lang="en-CA" sz="2000" b="1" u="none" strike="noStrike" cap="none">
                          <a:solidFill>
                            <a:schemeClr val="lt1"/>
                          </a:solidFill>
                          <a:latin typeface="Calibri"/>
                          <a:ea typeface="Calibri"/>
                          <a:cs typeface="Calibri"/>
                          <a:sym typeface="Calibri"/>
                        </a:rPr>
                        <a:t>Common Characteristics of a Student with Physical Disabilities</a:t>
                      </a:r>
                    </a:p>
                  </a:txBody>
                  <a:tcPr marL="91450" marR="91450" marT="45725" marB="45725"/>
                </a:tc>
                <a:tc>
                  <a:txBody>
                    <a:bodyPr/>
                    <a:lstStyle/>
                    <a:p>
                      <a:pPr marL="0" marR="0" lvl="0" indent="0" algn="ctr" rtl="0">
                        <a:spcBef>
                          <a:spcPts val="0"/>
                        </a:spcBef>
                        <a:buSzPct val="25000"/>
                        <a:buNone/>
                      </a:pPr>
                      <a:r>
                        <a:rPr lang="en-CA" sz="2000" b="1" u="none" strike="noStrike" cap="none">
                          <a:solidFill>
                            <a:schemeClr val="lt1"/>
                          </a:solidFill>
                          <a:latin typeface="Calibri"/>
                          <a:ea typeface="Calibri"/>
                          <a:cs typeface="Calibri"/>
                          <a:sym typeface="Calibri"/>
                        </a:rPr>
                        <a:t>Commonly Suggested Accommodations/Classroom Adaptations</a:t>
                      </a:r>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597125">
                <a:tc>
                  <a:txBody>
                    <a:bodyPr/>
                    <a:lstStyle/>
                    <a:p>
                      <a:pPr marL="0" marR="0" lvl="0" indent="0" algn="l" rtl="0">
                        <a:spcBef>
                          <a:spcPts val="0"/>
                        </a:spcBef>
                        <a:buSzPct val="25000"/>
                        <a:buNone/>
                      </a:pPr>
                      <a:endParaRPr sz="1800"/>
                    </a:p>
                    <a:p>
                      <a:pPr marL="0" marR="0" lvl="0" indent="0" algn="l" rtl="0">
                        <a:spcBef>
                          <a:spcPts val="0"/>
                        </a:spcBef>
                        <a:buSzPct val="25000"/>
                        <a:buNone/>
                      </a:pPr>
                      <a:endParaRPr sz="1800"/>
                    </a:p>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bl>
          </a:graphicData>
        </a:graphic>
      </p:graphicFrame>
      <p:sp>
        <p:nvSpPr>
          <p:cNvPr id="178" name="Shape 178"/>
          <p:cNvSpPr txBox="1"/>
          <p:nvPr/>
        </p:nvSpPr>
        <p:spPr>
          <a:xfrm>
            <a:off x="838200" y="2130425"/>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Has unique needs in terms of physical space </a:t>
            </a:r>
          </a:p>
        </p:txBody>
      </p:sp>
      <p:sp>
        <p:nvSpPr>
          <p:cNvPr id="179" name="Shape 179"/>
          <p:cNvSpPr txBox="1"/>
          <p:nvPr/>
        </p:nvSpPr>
        <p:spPr>
          <a:xfrm>
            <a:off x="4724400" y="2122222"/>
            <a:ext cx="38862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Create a physically accessible environment that is not mobility-limited</a:t>
            </a:r>
          </a:p>
        </p:txBody>
      </p:sp>
      <p:sp>
        <p:nvSpPr>
          <p:cNvPr id="180" name="Shape 180"/>
          <p:cNvSpPr txBox="1"/>
          <p:nvPr/>
        </p:nvSpPr>
        <p:spPr>
          <a:xfrm>
            <a:off x="838200" y="3037152"/>
            <a:ext cx="37338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Student has sensory limitations in accessing content in the classroom environment</a:t>
            </a:r>
          </a:p>
        </p:txBody>
      </p:sp>
      <p:sp>
        <p:nvSpPr>
          <p:cNvPr id="181" name="Shape 181"/>
          <p:cNvSpPr txBox="1"/>
          <p:nvPr/>
        </p:nvSpPr>
        <p:spPr>
          <a:xfrm>
            <a:off x="4681600" y="2928250"/>
            <a:ext cx="3733800" cy="11174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provide materials in accessible formats before lecture, verbally repeat/describe visual content, provide sign language interpreting or captioning</a:t>
            </a:r>
          </a:p>
          <a:p>
            <a:pPr marL="0" marR="0" lvl="0" indent="0" algn="l" rtl="0">
              <a:spcBef>
                <a:spcPts val="0"/>
              </a:spcBef>
              <a:buSzPct val="25000"/>
              <a:buNone/>
            </a:pPr>
            <a:r>
              <a:rPr lang="en-CA" sz="1600">
                <a:solidFill>
                  <a:schemeClr val="dk1"/>
                </a:solidFill>
                <a:latin typeface="Calibri"/>
                <a:ea typeface="Calibri"/>
                <a:cs typeface="Calibri"/>
                <a:sym typeface="Calibri"/>
              </a:rPr>
              <a:t> </a:t>
            </a:r>
          </a:p>
        </p:txBody>
      </p:sp>
      <p:sp>
        <p:nvSpPr>
          <p:cNvPr id="182" name="Shape 182"/>
          <p:cNvSpPr txBox="1"/>
          <p:nvPr/>
        </p:nvSpPr>
        <p:spPr>
          <a:xfrm>
            <a:off x="4724400" y="3974889"/>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Extra time for tests/exams and perhaps some components of coursework</a:t>
            </a:r>
          </a:p>
        </p:txBody>
      </p:sp>
      <p:sp>
        <p:nvSpPr>
          <p:cNvPr id="183" name="Shape 183"/>
          <p:cNvSpPr txBox="1"/>
          <p:nvPr/>
        </p:nvSpPr>
        <p:spPr>
          <a:xfrm>
            <a:off x="876300" y="3886200"/>
            <a:ext cx="37338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1600">
                <a:solidFill>
                  <a:schemeClr val="dk1"/>
                </a:solidFill>
                <a:latin typeface="Calibri"/>
                <a:ea typeface="Calibri"/>
                <a:cs typeface="Calibri"/>
                <a:sym typeface="Calibri"/>
              </a:rPr>
              <a:t>Student has difficulty finishing assignments and/or tests in normally allotted time</a:t>
            </a:r>
          </a:p>
        </p:txBody>
      </p:sp>
      <p:sp>
        <p:nvSpPr>
          <p:cNvPr id="184" name="Shape 184"/>
          <p:cNvSpPr/>
          <p:nvPr/>
        </p:nvSpPr>
        <p:spPr>
          <a:xfrm>
            <a:off x="1524000" y="4949430"/>
            <a:ext cx="6400799"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CA" sz="1800" b="1">
                <a:solidFill>
                  <a:schemeClr val="lt1"/>
                </a:solidFill>
                <a:latin typeface="Arial"/>
                <a:ea typeface="Arial"/>
                <a:cs typeface="Arial"/>
                <a:sym typeface="Arial"/>
              </a:rPr>
              <a:t>**Consult with Disability Advisor as resource if uncertain of how to respond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10329</TotalTime>
  <Words>2203</Words>
  <Application>Microsoft Office PowerPoint</Application>
  <PresentationFormat>On-screen Show (4:3)</PresentationFormat>
  <Paragraphs>385</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Understanding Disabilities workshop 2</vt:lpstr>
      <vt:lpstr>PowerPoint Presentation</vt:lpstr>
      <vt:lpstr>PowerPoint Presentation</vt:lpstr>
      <vt:lpstr>PowerPoint Presentation</vt:lpstr>
      <vt:lpstr>PowerPoint Presentation</vt:lpstr>
      <vt:lpstr>Spectrum of Disability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Understanding your student’s situation</vt:lpstr>
      <vt:lpstr>PowerPoint Presentation</vt:lpstr>
      <vt:lpstr>How could the approaches below help reduce barriers for students with the 4 types of disabilities discussed? How could they help all students?</vt:lpstr>
      <vt:lpstr>PowerPoint Presentation</vt:lpstr>
      <vt:lpstr>Consider this - How can instructors help to prepare students with disabilities for success in the workplace?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accommodate workshop 2</dc:title>
  <dc:creator>Myriam Spencer</dc:creator>
  <cp:lastModifiedBy>IT Services</cp:lastModifiedBy>
  <cp:revision>7</cp:revision>
  <dcterms:modified xsi:type="dcterms:W3CDTF">2017-02-03T22:29:10Z</dcterms:modified>
</cp:coreProperties>
</file>