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82" r:id="rId18"/>
    <p:sldId id="283" r:id="rId19"/>
    <p:sldId id="273" r:id="rId20"/>
    <p:sldId id="274" r:id="rId21"/>
    <p:sldId id="275" r:id="rId22"/>
    <p:sldId id="277" r:id="rId23"/>
    <p:sldId id="276" r:id="rId24"/>
    <p:sldId id="281"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E716B6-B40C-4919-82A7-A13A5081823E}">
  <a:tblStyle styleId="{59E716B6-B40C-4919-82A7-A13A5081823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Style>
        <a:tcBdr/>
        <a:fill>
          <a:solidFill>
            <a:srgbClr val="CFD7E7"/>
          </a:solidFill>
        </a:fill>
      </a:tcStyle>
    </a:band1H>
    <a:band1V>
      <a:tcStyle>
        <a:tcBdr/>
        <a:fill>
          <a:solidFill>
            <a:srgbClr val="CFD7E7"/>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1643" autoAdjust="0"/>
  </p:normalViewPr>
  <p:slideViewPr>
    <p:cSldViewPr snapToGrid="0">
      <p:cViewPr varScale="1">
        <p:scale>
          <a:sx n="134" d="100"/>
          <a:sy n="134" d="100"/>
        </p:scale>
        <p:origin x="14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b="0" i="0" u="none" strike="noStrike" cap="none">
                <a:solidFill>
                  <a:schemeClr val="dk1"/>
                </a:solidFill>
                <a:latin typeface="Calibri"/>
                <a:ea typeface="Calibri"/>
                <a:cs typeface="Calibri"/>
                <a:sym typeface="Calibri"/>
              </a:rPr>
              <a:t>‹#›</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354242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How to Accommodate - introduction</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As instructors and staff, we are all working to ensure that each of our students has a full opportunity to participate in our programs and to feel welcome on our campuses. Selkirk College has policies in place that help to guide our work in ensuring access and opportunity for all students including those with disabilities. This workshop will help you gain a working knowledge of your role, and the role of the other College staff, in ensuring access for students with disabilities on campus. We will also discuss our legal obligation to provide access known as our “duty to accommodate”, and how this relates to the work we do.  </a:t>
            </a:r>
          </a:p>
          <a:p>
            <a:pPr marL="0" marR="0" lvl="0" indent="0" algn="l" rtl="0">
              <a:spcBef>
                <a:spcPts val="0"/>
              </a:spcBef>
              <a:buSzPct val="25000"/>
              <a:buNone/>
            </a:pPr>
            <a:endParaRPr lang="en-CA"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b="0" i="0" u="none" strike="noStrike" cap="none">
                <a:solidFill>
                  <a:schemeClr val="dk1"/>
                </a:solidFill>
                <a:latin typeface="Calibri"/>
                <a:ea typeface="Calibri"/>
                <a:cs typeface="Calibri"/>
                <a:sym typeface="Calibri"/>
              </a:rPr>
              <a:t>1</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11418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Self-disclosure &amp; Confidentiality</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At the postsecondary level, students must self-disclose in order to access accommodations.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Some students may choose not to disclose that they have a disability, and in this case, they will be treated as any non-disabled student would.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Confidentiality of disability-related information is a critical issue as this information is highly confidential is nature. So, we will spend some time on confidentiality specifically. </a:t>
            </a:r>
          </a:p>
          <a:p>
            <a:pPr lvl="0">
              <a:spcBef>
                <a:spcPts val="0"/>
              </a:spcBef>
              <a:buNone/>
            </a:pPr>
            <a:endParaRPr dirty="0"/>
          </a:p>
        </p:txBody>
      </p:sp>
      <p:sp>
        <p:nvSpPr>
          <p:cNvPr id="196" name="Shape 19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6379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A closer look at confidentiality</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This slide provides the parameters on what level of information is shared and who has access to various pieces of information about a student’s disability. The bottom line is that this information is only shared to the extent that is absolutely necessary. Thus, the Disability Coordinator is designated as the individual who reviews a student’s medical documentation; instructors do not receive access to a student’s medical documentation or diagnosis but do receive information about the functional impacts of the student’s disability as this will allow the instructor to assist in implementing the student’s accommodations and in supporting their learning.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Given the power imbalance between instructors and students, instructors need to take care not to ask students to see their disability documentation or ask about their diagnosis. Students may not feel comfortable refusing to answer these questions although they may not wish to share this level of information with their instructors, and do not need to.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Review slide content</a:t>
            </a:r>
          </a:p>
          <a:p>
            <a:pPr lvl="0">
              <a:spcBef>
                <a:spcPts val="0"/>
              </a:spcBef>
              <a:buNone/>
            </a:pPr>
            <a:endParaRPr dirty="0"/>
          </a:p>
        </p:txBody>
      </p:sp>
      <p:sp>
        <p:nvSpPr>
          <p:cNvPr id="187" name="Shape 18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6727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Accessing Accommodations and a student’s transcript</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This is a concern that comes up quite regularly for students, so it is helpful for instructors to know that disability related information does not appear on a student’s transcript and why.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Review slide content</a:t>
            </a:r>
          </a:p>
          <a:p>
            <a:pPr lvl="0">
              <a:spcBef>
                <a:spcPts val="0"/>
              </a:spcBef>
              <a:buNone/>
            </a:pPr>
            <a:endParaRPr dirty="0"/>
          </a:p>
        </p:txBody>
      </p:sp>
      <p:sp>
        <p:nvSpPr>
          <p:cNvPr id="204" name="Shape 20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0277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How to maintain confidentiality</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This slide is meant to highlight again the importance of maintaining appropriate levels </a:t>
            </a:r>
            <a:r>
              <a:rPr lang="en-US" sz="1200" i="1" dirty="0" err="1" smtClean="0">
                <a:solidFill>
                  <a:srgbClr val="000000"/>
                </a:solidFill>
                <a:effectLst/>
                <a:latin typeface="Arial" panose="020B0604020202020204" pitchFamily="34" charset="0"/>
                <a:ea typeface="Arial" panose="020B0604020202020204" pitchFamily="34" charset="0"/>
              </a:rPr>
              <a:t>fo</a:t>
            </a:r>
            <a:r>
              <a:rPr lang="en-US" sz="1200" i="1" dirty="0" smtClean="0">
                <a:solidFill>
                  <a:srgbClr val="000000"/>
                </a:solidFill>
                <a:effectLst/>
                <a:latin typeface="Arial" panose="020B0604020202020204" pitchFamily="34" charset="0"/>
                <a:ea typeface="Arial" panose="020B0604020202020204" pitchFamily="34" charset="0"/>
              </a:rPr>
              <a:t> confidentiality and to provide examples of times when this sensitivity is particularly important in a postsecondary setting.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Review slide content</a:t>
            </a:r>
          </a:p>
          <a:p>
            <a:pPr lvl="0">
              <a:spcBef>
                <a:spcPts val="0"/>
              </a:spcBef>
              <a:buNone/>
            </a:pPr>
            <a:endParaRPr dirty="0"/>
          </a:p>
        </p:txBody>
      </p:sp>
      <p:sp>
        <p:nvSpPr>
          <p:cNvPr id="221" name="Shape 22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4667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Implications of choosing </a:t>
            </a:r>
            <a:r>
              <a:rPr lang="en-US" sz="1200" u="sng" dirty="0" smtClean="0">
                <a:solidFill>
                  <a:srgbClr val="000000"/>
                </a:solidFill>
                <a:effectLst/>
                <a:latin typeface="Arial" panose="020B0604020202020204" pitchFamily="34" charset="0"/>
                <a:ea typeface="Arial" panose="020B0604020202020204" pitchFamily="34" charset="0"/>
              </a:rPr>
              <a:t>not</a:t>
            </a:r>
            <a:r>
              <a:rPr lang="en-US" sz="1200" dirty="0" smtClean="0">
                <a:solidFill>
                  <a:srgbClr val="000000"/>
                </a:solidFill>
                <a:effectLst/>
                <a:latin typeface="Arial" panose="020B0604020202020204" pitchFamily="34" charset="0"/>
                <a:ea typeface="Arial" panose="020B0604020202020204" pitchFamily="34" charset="0"/>
              </a:rPr>
              <a:t> to disclose a disability</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Some students choose not to disclose that they have a disability. The College cannot accommodate for something that staff don’t know about.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Review slide content - provide a couple of examples</a:t>
            </a:r>
          </a:p>
          <a:p>
            <a:pPr lvl="0">
              <a:spcBef>
                <a:spcPts val="0"/>
              </a:spcBef>
              <a:buNone/>
            </a:pPr>
            <a:endParaRPr dirty="0"/>
          </a:p>
        </p:txBody>
      </p:sp>
      <p:sp>
        <p:nvSpPr>
          <p:cNvPr id="229" name="Shape 22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9408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Documentation requirements</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Review slide material</a:t>
            </a:r>
          </a:p>
          <a:p>
            <a:pPr lvl="0">
              <a:spcBef>
                <a:spcPts val="0"/>
              </a:spcBef>
              <a:buNone/>
            </a:pPr>
            <a:endParaRPr dirty="0"/>
          </a:p>
        </p:txBody>
      </p:sp>
      <p:sp>
        <p:nvSpPr>
          <p:cNvPr id="246" name="Shape 24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8068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Following Three</a:t>
            </a:r>
            <a:r>
              <a:rPr lang="en-US" sz="1200" baseline="0" dirty="0" smtClean="0">
                <a:solidFill>
                  <a:srgbClr val="000000"/>
                </a:solidFill>
                <a:effectLst/>
                <a:latin typeface="Arial" panose="020B0604020202020204" pitchFamily="34" charset="0"/>
                <a:ea typeface="Arial" panose="020B0604020202020204" pitchFamily="34" charset="0"/>
              </a:rPr>
              <a:t> </a:t>
            </a:r>
            <a:r>
              <a:rPr lang="en-US" sz="1200" dirty="0" smtClean="0">
                <a:solidFill>
                  <a:srgbClr val="000000"/>
                </a:solidFill>
                <a:effectLst/>
                <a:latin typeface="Arial" panose="020B0604020202020204" pitchFamily="34" charset="0"/>
                <a:ea typeface="Arial" panose="020B0604020202020204" pitchFamily="34" charset="0"/>
              </a:rPr>
              <a:t>Slides - The Accommodation process</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Review slide content on the accommodation process emphasizing that it is a collaborative one. </a:t>
            </a:r>
          </a:p>
          <a:p>
            <a:pPr lvl="0">
              <a:spcBef>
                <a:spcPts val="0"/>
              </a:spcBef>
              <a:buNone/>
            </a:pPr>
            <a:endParaRPr dirty="0"/>
          </a:p>
        </p:txBody>
      </p:sp>
      <p:sp>
        <p:nvSpPr>
          <p:cNvPr id="256" name="Shape 25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9188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1" name="Shape 27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CA" sz="1200" b="0" i="0" u="none" strike="noStrike" cap="none">
                <a:solidFill>
                  <a:schemeClr val="dk1"/>
                </a:solidFill>
                <a:latin typeface="Calibri"/>
                <a:ea typeface="Calibri"/>
                <a:cs typeface="Calibri"/>
                <a:sym typeface="Calibri"/>
              </a:rPr>
              <a:t>Students with disabilities experience the same adjustment as all students but often need to make more academic or social adjustments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72" name="Shape 27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17</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1918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1" name="Shape 27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CA" sz="1200" b="0" i="0" u="none" strike="noStrike" cap="none">
                <a:solidFill>
                  <a:schemeClr val="dk1"/>
                </a:solidFill>
                <a:latin typeface="Calibri"/>
                <a:ea typeface="Calibri"/>
                <a:cs typeface="Calibri"/>
                <a:sym typeface="Calibri"/>
              </a:rPr>
              <a:t>Students with disabilities experience the same adjustment as all students but often need to make more academic or social adjustments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72" name="Shape 27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18</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8580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Collaborative &amp; a proactive approach are key</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Students and faculty are encouraged to work together throughout the term and to proactively access supports and advice from the Disability Services office, either together or individually if barriers are identified or if the student is struggling in the course. Often one party will recognize that there is a challenge at hand while others will not yet be aware, making a proactive approach essential for maintaining a successful experience.</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This ongoing communication helps to ensure that accommodations are adjusted when needed and that challenges or problems are addressed proactively. Together this can make a big difference in students’ ability to capitalize on their learning experience and to succeed in reaching their goals.</a:t>
            </a:r>
          </a:p>
          <a:p>
            <a:pPr lvl="0">
              <a:spcBef>
                <a:spcPts val="0"/>
              </a:spcBef>
              <a:buNone/>
            </a:pPr>
            <a:endParaRPr dirty="0"/>
          </a:p>
        </p:txBody>
      </p:sp>
      <p:sp>
        <p:nvSpPr>
          <p:cNvPr id="282" name="Shape 282"/>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CA"/>
              <a:t>19</a:t>
            </a:fld>
            <a:endParaRPr lang="en-CA"/>
          </a:p>
        </p:txBody>
      </p:sp>
    </p:spTree>
    <p:extLst>
      <p:ext uri="{BB962C8B-B14F-4D97-AF65-F5344CB8AC3E}">
        <p14:creationId xmlns:p14="http://schemas.microsoft.com/office/powerpoint/2010/main" val="4064088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Workshop Outline</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Describes what will be covered in the workshop</a:t>
            </a:r>
            <a:endParaRPr lang="en-US" sz="1200" dirty="0" smtClean="0">
              <a:solidFill>
                <a:srgbClr val="000000"/>
              </a:solidFill>
              <a:effectLst/>
              <a:latin typeface="Arial" panose="020B0604020202020204" pitchFamily="34" charset="0"/>
              <a:ea typeface="Arial" panose="020B0604020202020204" pitchFamily="34" charset="0"/>
            </a:endParaRPr>
          </a:p>
          <a:p>
            <a:pPr lvl="0">
              <a:spcBef>
                <a:spcPts val="0"/>
              </a:spcBef>
              <a:buNone/>
            </a:pPr>
            <a:endParaRPr dirty="0"/>
          </a:p>
        </p:txBody>
      </p:sp>
      <p:sp>
        <p:nvSpPr>
          <p:cNvPr id="96" name="Shape 9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6415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8" name="Shape 28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The Disability Services Coordinator on your campus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Your main point of contact for disability related issues is the Disability Coordinator on your campus</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Contact information on this slide</a:t>
            </a:r>
          </a:p>
          <a:p>
            <a:pPr marL="0" marR="0" lvl="0" indent="0" algn="l" rtl="0">
              <a:spcBef>
                <a:spcPts val="0"/>
              </a:spcBef>
              <a:buSzPct val="25000"/>
              <a:buNone/>
            </a:pPr>
            <a:endParaRPr lang="en-US" sz="1200" b="0" i="0" u="none" strike="noStrike" cap="none" dirty="0" smtClean="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smtClean="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***last updated January 2017</a:t>
            </a:r>
            <a:endParaRPr sz="1200" b="0" i="0" u="none" strike="noStrike" cap="none" dirty="0">
              <a:solidFill>
                <a:schemeClr val="dk1"/>
              </a:solidFill>
              <a:latin typeface="Calibri"/>
              <a:ea typeface="Calibri"/>
              <a:cs typeface="Calibri"/>
              <a:sym typeface="Calibri"/>
            </a:endParaRPr>
          </a:p>
        </p:txBody>
      </p:sp>
      <p:sp>
        <p:nvSpPr>
          <p:cNvPr id="289" name="Shape 28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20</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22304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Case Study 1 &amp; 2</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These slides are meant to give participants an opportunity to consider a scenario and how they might work through it.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Hand out each case study below to participants. Ask them to read the case study and to consider the questions. </a:t>
            </a:r>
            <a:endParaRPr dirty="0"/>
          </a:p>
        </p:txBody>
      </p:sp>
      <p:sp>
        <p:nvSpPr>
          <p:cNvPr id="297" name="Shape 29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3463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Arial" panose="020B0604020202020204" pitchFamily="34" charset="0"/>
                <a:sym typeface="Calibri"/>
              </a:rPr>
              <a:t>Case Study 1 &amp; 2</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Arial" panose="020B0604020202020204" pitchFamily="34" charset="0"/>
                <a:sym typeface="Calibri"/>
              </a:rPr>
              <a:t> </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srgbClr val="000000"/>
                </a:solidFill>
                <a:effectLst/>
                <a:uLnTx/>
                <a:uFillTx/>
                <a:latin typeface="Arial" panose="020B0604020202020204" pitchFamily="34" charset="0"/>
                <a:ea typeface="Arial" panose="020B0604020202020204" pitchFamily="34" charset="0"/>
                <a:sym typeface="Calibri"/>
              </a:rPr>
              <a:t>These slides are meant to give participants an opportunity to consider a scenario and how they might work through it. </a:t>
            </a:r>
            <a:endPar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Arial" panose="020B0604020202020204" pitchFamily="34" charset="0"/>
              <a:sym typeface="Calibri"/>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Arial" panose="020B0604020202020204" pitchFamily="34" charset="0"/>
                <a:sym typeface="Calibri"/>
              </a:rPr>
              <a:t> </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srgbClr val="000000"/>
                </a:solidFill>
                <a:effectLst/>
                <a:uLnTx/>
                <a:uFillTx/>
                <a:latin typeface="Arial" panose="020B0604020202020204" pitchFamily="34" charset="0"/>
                <a:ea typeface="Arial" panose="020B0604020202020204" pitchFamily="34" charset="0"/>
                <a:sym typeface="Calibri"/>
              </a:rPr>
              <a:t>Hand out each case study below to participants. Ask them to read the case study and to consider the questions. </a:t>
            </a:r>
            <a:endParaRPr kumimoji="0" lang="en-US" sz="1200" b="0" i="0" u="none" strike="noStrike" kern="1200" cap="none" spc="0" normalizeH="0" baseline="0" noProof="0" dirty="0" smtClean="0">
              <a:ln>
                <a:noFill/>
              </a:ln>
              <a:solidFill>
                <a:srgbClr val="000000"/>
              </a:solidFill>
              <a:effectLst/>
              <a:uLnTx/>
              <a:uFillTx/>
              <a:latin typeface="Calibri"/>
              <a:sym typeface="Calibri"/>
            </a:endParaRPr>
          </a:p>
          <a:p>
            <a:pPr lvl="0">
              <a:spcBef>
                <a:spcPts val="0"/>
              </a:spcBef>
              <a:buNone/>
            </a:pPr>
            <a:endParaRPr dirty="0"/>
          </a:p>
        </p:txBody>
      </p:sp>
      <p:sp>
        <p:nvSpPr>
          <p:cNvPr id="315" name="Shape 31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10140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03" name="Shape 30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lang="en-US" sz="1200" b="0" i="0" u="none" strike="noStrike" kern="1200" cap="none" dirty="0" smtClean="0">
                <a:solidFill>
                  <a:schemeClr val="dk1"/>
                </a:solidFill>
                <a:effectLst/>
                <a:latin typeface="Calibri"/>
                <a:ea typeface="Calibri"/>
                <a:cs typeface="Calibri"/>
                <a:sym typeface="Calibri"/>
              </a:rPr>
              <a:t>Video of instructors experience accommodating student with disabilities</a:t>
            </a:r>
          </a:p>
          <a:p>
            <a:r>
              <a:rPr lang="en-US" sz="1200" b="0" i="1" u="none" strike="noStrike" kern="1200" cap="none" dirty="0" smtClean="0">
                <a:solidFill>
                  <a:schemeClr val="dk1"/>
                </a:solidFill>
                <a:effectLst/>
                <a:latin typeface="Calibri"/>
                <a:ea typeface="Calibri"/>
                <a:cs typeface="Calibri"/>
                <a:sym typeface="Calibri"/>
              </a:rPr>
              <a:t>This video provides a perspective of an instructor’s journey in accommodating students with disabilities, and how his perspective evolved over time. Show this video and then ask participants to consider the questions on (previous) slide 22.</a:t>
            </a:r>
            <a:endParaRPr lang="en-US" sz="1200" b="0" i="0" u="none" strike="noStrike" kern="1200" cap="none" dirty="0" smtClean="0">
              <a:solidFill>
                <a:schemeClr val="dk1"/>
              </a:solidFill>
              <a:effectLst/>
              <a:latin typeface="Calibri"/>
              <a:ea typeface="Calibri"/>
              <a:cs typeface="Calibri"/>
              <a:sym typeface="Calibri"/>
            </a:endParaRP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304" name="Shape 30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23</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65249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2" name="Shape 35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Thank you for your participation. </a:t>
            </a:r>
            <a:r>
              <a:rPr lang="en-US" sz="1200" i="1" smtClean="0">
                <a:solidFill>
                  <a:srgbClr val="000000"/>
                </a:solidFill>
                <a:effectLst/>
                <a:latin typeface="Arial" panose="020B0604020202020204" pitchFamily="34" charset="0"/>
                <a:ea typeface="Arial" panose="020B0604020202020204" pitchFamily="34" charset="0"/>
              </a:rPr>
              <a:t>Any concluding comments or questions.</a:t>
            </a:r>
            <a:endParaRPr lang="en-US" sz="1200">
              <a:solidFill>
                <a:srgbClr val="000000"/>
              </a:solidFill>
              <a:effectLst/>
              <a:latin typeface="Arial" panose="020B0604020202020204" pitchFamily="34" charset="0"/>
              <a:ea typeface="Arial" panose="020B0604020202020204" pitchFamily="34" charset="0"/>
            </a:endParaRPr>
          </a:p>
        </p:txBody>
      </p:sp>
      <p:sp>
        <p:nvSpPr>
          <p:cNvPr id="353" name="Shape 353"/>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24</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53837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Accommodating Students with a disability</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342900" lvl="0" indent="-342900">
              <a:buFont typeface="Arial" panose="020B0604020202020204" pitchFamily="34" charset="0"/>
              <a:buChar char="●"/>
            </a:pPr>
            <a:r>
              <a:rPr lang="en-US" i="1" u="none" strike="noStrike" dirty="0" smtClean="0">
                <a:effectLst/>
              </a:rPr>
              <a:t>This slide is meant to introduce what accommodation ‘is’ and what it ‘is not’; stressing that most accommodations are straightforward to implement such as extra time on exams or course materials in audio format. </a:t>
            </a:r>
            <a:endParaRPr lang="en-US" u="none" strike="noStrike" dirty="0" smtClean="0">
              <a:effectLst/>
            </a:endParaRPr>
          </a:p>
          <a:p>
            <a:pPr marL="342900" lvl="0" indent="-342900">
              <a:buFont typeface="Arial" panose="020B0604020202020204" pitchFamily="34" charset="0"/>
              <a:buChar char="●"/>
            </a:pPr>
            <a:r>
              <a:rPr lang="en-US" i="1" u="none" strike="noStrike" dirty="0" smtClean="0">
                <a:effectLst/>
              </a:rPr>
              <a:t>It is essential to understand that accommodations: </a:t>
            </a:r>
            <a:endParaRPr lang="en-US" u="none" strike="noStrike" dirty="0" smtClean="0">
              <a:effectLst/>
            </a:endParaRPr>
          </a:p>
          <a:p>
            <a:pPr marL="342900" lvl="0" indent="-342900">
              <a:buFont typeface="Arial" panose="020B0604020202020204" pitchFamily="34" charset="0"/>
              <a:buChar char="●"/>
            </a:pPr>
            <a:r>
              <a:rPr lang="en-US" i="1" u="none" strike="noStrike" dirty="0" smtClean="0">
                <a:effectLst/>
              </a:rPr>
              <a:t>Do not provide an advantage but rather provide a fair opportunity ‘leveling the playing field’ for students with disabilities</a:t>
            </a:r>
            <a:endParaRPr lang="en-US" u="none" strike="noStrike" dirty="0" smtClean="0">
              <a:effectLst/>
            </a:endParaRPr>
          </a:p>
          <a:p>
            <a:pPr marL="342900" lvl="0" indent="-342900">
              <a:buFont typeface="Arial" panose="020B0604020202020204" pitchFamily="34" charset="0"/>
              <a:buChar char="●"/>
            </a:pPr>
            <a:r>
              <a:rPr lang="en-US" i="1" u="none" strike="noStrike" dirty="0" smtClean="0">
                <a:effectLst/>
              </a:rPr>
              <a:t>Can not interfere with the essential learning outcomes of a course or program; students must meet all course requirements to earn the credential or complete the course. (</a:t>
            </a:r>
            <a:r>
              <a:rPr lang="en-US" i="1" u="none" strike="noStrike" dirty="0" err="1" smtClean="0">
                <a:effectLst/>
              </a:rPr>
              <a:t>ie</a:t>
            </a:r>
            <a:r>
              <a:rPr lang="en-US" i="1" u="none" strike="noStrike" dirty="0" smtClean="0">
                <a:effectLst/>
              </a:rPr>
              <a:t>. accommodation is not modification of the course or program)</a:t>
            </a:r>
            <a:endParaRPr lang="en-US" u="none" strike="noStrike" dirty="0" smtClean="0">
              <a:effectLst/>
            </a:endParaRPr>
          </a:p>
          <a:p>
            <a:pPr lvl="0">
              <a:spcBef>
                <a:spcPts val="0"/>
              </a:spcBef>
              <a:buNone/>
            </a:pPr>
            <a:endParaRPr dirty="0"/>
          </a:p>
        </p:txBody>
      </p:sp>
      <p:sp>
        <p:nvSpPr>
          <p:cNvPr id="105" name="Shape 10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750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At the College our legal responsibilities to provide access to students with disabilities stems from Section 8 of the BC Human Rights Code which states - read content from slide</a:t>
            </a:r>
            <a:endParaRPr lang="en-US" sz="1200" dirty="0">
              <a:solidFill>
                <a:srgbClr val="000000"/>
              </a:solidFill>
              <a:effectLst/>
              <a:latin typeface="Arial" panose="020B0604020202020204" pitchFamily="34" charset="0"/>
              <a:ea typeface="Arial" panose="020B0604020202020204" pitchFamily="34" charset="0"/>
            </a:endParaRPr>
          </a:p>
        </p:txBody>
      </p:sp>
      <p:sp>
        <p:nvSpPr>
          <p:cNvPr id="117" name="Shape 11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4</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41873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How does the duty to accommodate work??</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Review content as shown on slide</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132" name="Shape 13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5</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90669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Duty to accommodate is different in each situation</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Information as outlined on slide</a:t>
            </a:r>
          </a:p>
          <a:p>
            <a:pPr lvl="0">
              <a:spcBef>
                <a:spcPts val="0"/>
              </a:spcBef>
              <a:buNone/>
            </a:pPr>
            <a:endParaRPr dirty="0"/>
          </a:p>
        </p:txBody>
      </p:sp>
      <p:sp>
        <p:nvSpPr>
          <p:cNvPr id="144" name="Shape 144"/>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CA"/>
              <a:t>6</a:t>
            </a:fld>
            <a:endParaRPr lang="en-CA"/>
          </a:p>
        </p:txBody>
      </p:sp>
    </p:spTree>
    <p:extLst>
      <p:ext uri="{BB962C8B-B14F-4D97-AF65-F5344CB8AC3E}">
        <p14:creationId xmlns:p14="http://schemas.microsoft.com/office/powerpoint/2010/main" val="869586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Undue hardship</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Example, a large institution such as UBC will have a higher threshold for undue hardship when compared to Selkirk College. It is also important to note that the duty to accommodate is seen as an institution-wide responsibility, so it is not the resources of Disability Services that will be considered in assessing undue hardship but rather that of the institution as a whole.</a:t>
            </a:r>
          </a:p>
          <a:p>
            <a:pPr lvl="0">
              <a:spcBef>
                <a:spcPts val="0"/>
              </a:spcBef>
              <a:buNone/>
            </a:pPr>
            <a:endParaRPr dirty="0"/>
          </a:p>
        </p:txBody>
      </p:sp>
      <p:sp>
        <p:nvSpPr>
          <p:cNvPr id="150" name="Shape 15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5661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Student Responsibilities in the duty to accommodate</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This slide is meant to highlight that although the College has significant legal ‘duties’ to ensure access for students with disabilities, the student also has responsibilities in the process. For example, students need to cooperate with reasonable requests made in seeking to determine and implement an accommodation request. For instance, making their request in a timely manner, and providing necessary information in a timely manner.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Students also need to accept a reasonable accommodation when it is offered. The Duty to accommodate does not mean that students can hold out for a preferred accommodation if a reasonable one is already available. </a:t>
            </a:r>
            <a:endParaRPr lang="en-US" sz="1200" dirty="0" smtClean="0">
              <a:solidFill>
                <a:srgbClr val="000000"/>
              </a:solidFill>
              <a:effectLst/>
              <a:latin typeface="Arial" panose="020B0604020202020204" pitchFamily="34" charset="0"/>
              <a:ea typeface="Arial" panose="020B0604020202020204" pitchFamily="34" charset="0"/>
            </a:endParaRPr>
          </a:p>
          <a:p>
            <a:pPr lvl="0">
              <a:spcBef>
                <a:spcPts val="0"/>
              </a:spcBef>
              <a:buNone/>
            </a:pPr>
            <a:endParaRPr dirty="0"/>
          </a:p>
        </p:txBody>
      </p:sp>
      <p:sp>
        <p:nvSpPr>
          <p:cNvPr id="160" name="Shape 16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223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100" dirty="0" smtClean="0">
                <a:solidFill>
                  <a:srgbClr val="000000"/>
                </a:solidFill>
                <a:effectLst/>
                <a:latin typeface="Arial" panose="020B0604020202020204" pitchFamily="34" charset="0"/>
                <a:ea typeface="Arial" panose="020B0604020202020204" pitchFamily="34" charset="0"/>
              </a:rPr>
              <a:t>What is reasonable accommodation?</a:t>
            </a:r>
          </a:p>
          <a:p>
            <a:pPr marL="0" marR="0">
              <a:lnSpc>
                <a:spcPct val="115000"/>
              </a:lnSpc>
              <a:spcBef>
                <a:spcPts val="0"/>
              </a:spcBef>
              <a:spcAft>
                <a:spcPts val="0"/>
              </a:spcAft>
            </a:pPr>
            <a:r>
              <a:rPr lang="en-US" sz="11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100" i="1" dirty="0" smtClean="0">
                <a:solidFill>
                  <a:srgbClr val="000000"/>
                </a:solidFill>
                <a:effectLst/>
                <a:latin typeface="Arial" panose="020B0604020202020204" pitchFamily="34" charset="0"/>
                <a:ea typeface="Arial" panose="020B0604020202020204" pitchFamily="34" charset="0"/>
              </a:rPr>
              <a:t>This slide provides both a definition for this term and explains the criteria that are met by reasonable accommodations.</a:t>
            </a:r>
            <a:endParaRPr lang="en-US" sz="11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100" dirty="0" smtClean="0">
                <a:solidFill>
                  <a:srgbClr val="000000"/>
                </a:solidFill>
                <a:effectLst/>
                <a:latin typeface="Arial" panose="020B0604020202020204" pitchFamily="34" charset="0"/>
                <a:ea typeface="Arial" panose="020B0604020202020204" pitchFamily="34" charset="0"/>
              </a:rPr>
              <a:t> </a:t>
            </a:r>
          </a:p>
          <a:p>
            <a:pPr marL="0" marR="0" indent="0">
              <a:lnSpc>
                <a:spcPct val="137000"/>
              </a:lnSpc>
              <a:spcBef>
                <a:spcPts val="0"/>
              </a:spcBef>
              <a:spcAft>
                <a:spcPts val="0"/>
              </a:spcAft>
              <a:buFont typeface="+mj-lt"/>
              <a:buNone/>
            </a:pPr>
            <a:r>
              <a:rPr lang="en-US" sz="1200" dirty="0" smtClean="0">
                <a:solidFill>
                  <a:srgbClr val="000000"/>
                </a:solidFill>
                <a:effectLst/>
                <a:latin typeface="Times New Roman" panose="02020603050405020304" pitchFamily="18" charset="0"/>
                <a:ea typeface="Times New Roman" panose="02020603050405020304" pitchFamily="18" charset="0"/>
              </a:rPr>
              <a:t>Reasonable Accommodations must:</a:t>
            </a:r>
            <a:endParaRPr lang="en-US" sz="1100" dirty="0" smtClean="0">
              <a:solidFill>
                <a:srgbClr val="000000"/>
              </a:solidFill>
              <a:effectLst/>
              <a:latin typeface="Arial" panose="020B0604020202020204" pitchFamily="34" charset="0"/>
              <a:ea typeface="Arial" panose="020B0604020202020204" pitchFamily="34" charset="0"/>
            </a:endParaRPr>
          </a:p>
          <a:p>
            <a:pPr marL="228600" lvl="0" indent="-228600">
              <a:lnSpc>
                <a:spcPct val="137000"/>
              </a:lnSpc>
              <a:buFont typeface="+mj-lt"/>
              <a:buAutoNum type="arabicPeriod"/>
            </a:pPr>
            <a:r>
              <a:rPr lang="en-US" sz="1200" b="1" u="none" strike="noStrike" dirty="0" smtClean="0">
                <a:effectLst/>
                <a:latin typeface="Times New Roman" panose="02020603050405020304" pitchFamily="18" charset="0"/>
                <a:ea typeface="Times New Roman" panose="02020603050405020304" pitchFamily="18" charset="0"/>
              </a:rPr>
              <a:t>Be based on documented individual needs.  </a:t>
            </a:r>
          </a:p>
          <a:p>
            <a:pPr marL="0" lvl="0" indent="0">
              <a:lnSpc>
                <a:spcPct val="137000"/>
              </a:lnSpc>
              <a:buFont typeface="+mj-lt"/>
              <a:buNone/>
            </a:pPr>
            <a:r>
              <a:rPr lang="en-US" sz="1200" dirty="0" smtClean="0">
                <a:solidFill>
                  <a:srgbClr val="000000"/>
                </a:solidFill>
                <a:effectLst/>
                <a:latin typeface="Times New Roman" panose="02020603050405020304" pitchFamily="18" charset="0"/>
                <a:ea typeface="Times New Roman" panose="02020603050405020304" pitchFamily="18" charset="0"/>
              </a:rPr>
              <a:t>They are based on an individual student’s documentation of disability which outlines the functional impacts of the disability for that student. Thus all students with the same disability will not necessarily be eligible for the same accommodations. </a:t>
            </a:r>
            <a:endParaRPr lang="en-US" sz="1200" u="none" strike="noStrike" dirty="0" smtClean="0">
              <a:solidFill>
                <a:srgbClr val="000000"/>
              </a:solidFill>
              <a:effectLst/>
              <a:latin typeface="Calibri"/>
              <a:ea typeface="Times New Roman" panose="02020603050405020304" pitchFamily="18" charset="0"/>
            </a:endParaRPr>
          </a:p>
          <a:p>
            <a:pPr marL="0" marR="0" lvl="0" indent="0" algn="l" defTabSz="914400" rtl="0" eaLnBrk="1" fontAlgn="auto" latinLnBrk="0" hangingPunct="1">
              <a:lnSpc>
                <a:spcPct val="137000"/>
              </a:lnSpc>
              <a:spcBef>
                <a:spcPts val="0"/>
              </a:spcBef>
              <a:spcAft>
                <a:spcPts val="0"/>
              </a:spcAft>
              <a:buClrTx/>
              <a:buSzTx/>
              <a:buFont typeface="+mj-lt"/>
              <a:buNone/>
              <a:tabLst/>
              <a:defRPr/>
            </a:pPr>
            <a:r>
              <a:rPr lang="en-US" sz="1200" u="none" strike="noStrike" dirty="0" smtClean="0">
                <a:solidFill>
                  <a:srgbClr val="000000"/>
                </a:solidFill>
                <a:effectLst/>
                <a:latin typeface="Calibri"/>
                <a:ea typeface="Times New Roman" panose="02020603050405020304" pitchFamily="18" charset="0"/>
              </a:rPr>
              <a:t>2.</a:t>
            </a:r>
            <a:r>
              <a:rPr lang="en-US" sz="1200" u="none" strike="noStrike" baseline="0" dirty="0" smtClean="0">
                <a:solidFill>
                  <a:srgbClr val="000000"/>
                </a:solidFill>
                <a:effectLst/>
                <a:latin typeface="Calibri"/>
                <a:ea typeface="Times New Roman" panose="02020603050405020304" pitchFamily="18" charset="0"/>
              </a:rPr>
              <a:t>    </a:t>
            </a:r>
            <a:r>
              <a:rPr lang="en-US" sz="1200" b="1" u="none" strike="noStrike" dirty="0" smtClean="0">
                <a:effectLst/>
                <a:latin typeface="Times New Roman" panose="02020603050405020304" pitchFamily="18" charset="0"/>
                <a:ea typeface="Times New Roman" panose="02020603050405020304" pitchFamily="18" charset="0"/>
              </a:rPr>
              <a:t>Allow most integrated experience possible.</a:t>
            </a:r>
            <a:endParaRPr lang="en-US" sz="1200" b="1" u="none" strike="noStrike" dirty="0" smtClean="0">
              <a:effectLst/>
              <a:latin typeface="Calibri"/>
              <a:ea typeface="Times New Roman" panose="02020603050405020304" pitchFamily="18" charset="0"/>
            </a:endParaRPr>
          </a:p>
          <a:p>
            <a:pPr marL="0" lvl="0" indent="0">
              <a:lnSpc>
                <a:spcPct val="137000"/>
              </a:lnSpc>
              <a:buFont typeface="+mj-lt"/>
              <a:buNone/>
            </a:pPr>
            <a:r>
              <a:rPr lang="en-US" sz="1200" dirty="0" smtClean="0">
                <a:solidFill>
                  <a:srgbClr val="000000"/>
                </a:solidFill>
                <a:effectLst/>
                <a:latin typeface="Times New Roman" panose="02020603050405020304" pitchFamily="18" charset="0"/>
                <a:ea typeface="Times New Roman" panose="02020603050405020304" pitchFamily="18" charset="0"/>
              </a:rPr>
              <a:t>Accommodations are meant to reduce barriers to participation and access so that the student is able to participate on as level a playing field as possible when compared to non-disabled students</a:t>
            </a:r>
            <a:endParaRPr lang="en-US" sz="1100" dirty="0" smtClean="0">
              <a:solidFill>
                <a:srgbClr val="000000"/>
              </a:solidFill>
              <a:effectLst/>
              <a:latin typeface="Arial" panose="020B0604020202020204" pitchFamily="34" charset="0"/>
              <a:ea typeface="Arial" panose="020B0604020202020204" pitchFamily="34" charset="0"/>
            </a:endParaRPr>
          </a:p>
          <a:p>
            <a:pPr marL="228600" lvl="0" indent="-228600">
              <a:lnSpc>
                <a:spcPct val="137000"/>
              </a:lnSpc>
              <a:buFont typeface="+mj-lt"/>
              <a:buAutoNum type="arabicPeriod" startAt="3"/>
            </a:pPr>
            <a:r>
              <a:rPr lang="en-US" sz="1200" b="1" u="none" strike="noStrike" dirty="0" smtClean="0">
                <a:effectLst/>
                <a:latin typeface="Times New Roman" panose="02020603050405020304" pitchFamily="18" charset="0"/>
                <a:ea typeface="Times New Roman" panose="02020603050405020304" pitchFamily="18" charset="0"/>
              </a:rPr>
              <a:t>Not compromise essential requirements of a course or program. </a:t>
            </a:r>
          </a:p>
          <a:p>
            <a:pPr marL="0" lvl="0" indent="0">
              <a:lnSpc>
                <a:spcPct val="137000"/>
              </a:lnSpc>
              <a:buFont typeface="+mj-lt"/>
              <a:buNone/>
            </a:pPr>
            <a:r>
              <a:rPr lang="en-US" sz="1200" dirty="0" smtClean="0">
                <a:solidFill>
                  <a:srgbClr val="000000"/>
                </a:solidFill>
                <a:effectLst/>
                <a:latin typeface="Times New Roman" panose="02020603050405020304" pitchFamily="18" charset="0"/>
                <a:ea typeface="Times New Roman" panose="02020603050405020304" pitchFamily="18" charset="0"/>
              </a:rPr>
              <a:t>As mentioned earlier, reasonable accommodation does not result in a change to the essential learning requirements of a course or program. Changing these requirements would refer to “modification” rather than “accommodation”. Thus, Disability Coordinators consult with faculty before accommodations are confirmed to ensure that their recommended accommodations do not interfere with these learning outcomes. </a:t>
            </a:r>
            <a:endParaRPr lang="en-US" sz="1100" dirty="0" smtClean="0">
              <a:solidFill>
                <a:srgbClr val="000000"/>
              </a:solidFill>
              <a:effectLst/>
              <a:latin typeface="Arial" panose="020B0604020202020204" pitchFamily="34" charset="0"/>
              <a:ea typeface="Arial" panose="020B0604020202020204" pitchFamily="34" charset="0"/>
            </a:endParaRPr>
          </a:p>
          <a:p>
            <a:pPr marL="228600" lvl="0" indent="-228600">
              <a:lnSpc>
                <a:spcPct val="137000"/>
              </a:lnSpc>
              <a:buFont typeface="+mj-lt"/>
              <a:buAutoNum type="arabicPeriod" startAt="4"/>
            </a:pPr>
            <a:r>
              <a:rPr lang="en-US" sz="1200" b="1" u="none" strike="noStrike" dirty="0" smtClean="0">
                <a:effectLst/>
                <a:latin typeface="Times New Roman" panose="02020603050405020304" pitchFamily="18" charset="0"/>
                <a:ea typeface="Times New Roman" panose="02020603050405020304" pitchFamily="18" charset="0"/>
              </a:rPr>
              <a:t>Does not pose a threat to personal or public safety.</a:t>
            </a:r>
          </a:p>
          <a:p>
            <a:pPr marL="0" lvl="0" indent="0">
              <a:lnSpc>
                <a:spcPct val="137000"/>
              </a:lnSpc>
              <a:buFont typeface="+mj-lt"/>
              <a:buNone/>
            </a:pPr>
            <a:r>
              <a:rPr lang="en-US" sz="1200" dirty="0" smtClean="0">
                <a:solidFill>
                  <a:srgbClr val="000000"/>
                </a:solidFill>
                <a:effectLst/>
                <a:latin typeface="Times New Roman" panose="02020603050405020304" pitchFamily="18" charset="0"/>
                <a:ea typeface="Times New Roman" panose="02020603050405020304" pitchFamily="18" charset="0"/>
              </a:rPr>
              <a:t>Care must also be taken in recommending accommodations with respect to personal and public safety. Disability Coordinators take into account both providing an integrated experience for the student with a disability while also considering whether their functional limitations and accommodation for these would result in a risk to safety. This issue could arise in a trades setting where students are working with tools and other machinery in practical settings. </a:t>
            </a:r>
            <a:endParaRPr lang="en-US" sz="1100" dirty="0" smtClean="0">
              <a:solidFill>
                <a:srgbClr val="000000"/>
              </a:solidFill>
              <a:effectLst/>
              <a:latin typeface="Arial" panose="020B0604020202020204" pitchFamily="34" charset="0"/>
              <a:ea typeface="Arial" panose="020B0604020202020204" pitchFamily="34" charset="0"/>
            </a:endParaRPr>
          </a:p>
          <a:p>
            <a:pPr marL="228600" lvl="0" indent="-228600">
              <a:lnSpc>
                <a:spcPct val="137000"/>
              </a:lnSpc>
              <a:buFont typeface="+mj-lt"/>
              <a:buAutoNum type="arabicPeriod" startAt="5"/>
            </a:pPr>
            <a:r>
              <a:rPr lang="en-US" sz="1200" b="1" u="none" strike="noStrike" baseline="0" dirty="0" smtClean="0">
                <a:effectLst/>
                <a:latin typeface="Times New Roman" panose="02020603050405020304" pitchFamily="18" charset="0"/>
                <a:ea typeface="Times New Roman" panose="02020603050405020304" pitchFamily="18" charset="0"/>
              </a:rPr>
              <a:t>N</a:t>
            </a:r>
            <a:r>
              <a:rPr lang="en-US" sz="1200" b="1" u="none" strike="noStrike" dirty="0" smtClean="0">
                <a:effectLst/>
                <a:latin typeface="Times New Roman" panose="02020603050405020304" pitchFamily="18" charset="0"/>
                <a:ea typeface="Times New Roman" panose="02020603050405020304" pitchFamily="18" charset="0"/>
              </a:rPr>
              <a:t>ot impose an undue hardship or administrative burden.</a:t>
            </a:r>
          </a:p>
          <a:p>
            <a:pPr marL="0" lvl="0" indent="0">
              <a:lnSpc>
                <a:spcPct val="137000"/>
              </a:lnSpc>
              <a:buFont typeface="+mj-lt"/>
              <a:buNone/>
            </a:pPr>
            <a:r>
              <a:rPr lang="en-US" sz="1200" dirty="0" smtClean="0">
                <a:solidFill>
                  <a:srgbClr val="000000"/>
                </a:solidFill>
                <a:effectLst/>
                <a:latin typeface="Times New Roman" panose="02020603050405020304" pitchFamily="18" charset="0"/>
                <a:ea typeface="Times New Roman" panose="02020603050405020304" pitchFamily="18" charset="0"/>
              </a:rPr>
              <a:t>Previously discussed (slide 7) - threshold is different for each institution, so considered on a case by case basis</a:t>
            </a:r>
            <a:endParaRPr lang="en-US" sz="1100" dirty="0" smtClean="0">
              <a:solidFill>
                <a:srgbClr val="000000"/>
              </a:solidFill>
              <a:effectLst/>
              <a:latin typeface="Arial" panose="020B0604020202020204" pitchFamily="34" charset="0"/>
              <a:ea typeface="Arial" panose="020B0604020202020204" pitchFamily="34" charset="0"/>
            </a:endParaRPr>
          </a:p>
          <a:p>
            <a:pPr marL="228600" lvl="0" indent="-228600">
              <a:lnSpc>
                <a:spcPct val="137000"/>
              </a:lnSpc>
              <a:buFont typeface="+mj-lt"/>
              <a:buAutoNum type="arabicPeriod" startAt="6"/>
            </a:pPr>
            <a:r>
              <a:rPr lang="en-US" sz="1200" b="1" u="none" strike="noStrike" baseline="0" dirty="0" smtClean="0">
                <a:effectLst/>
                <a:latin typeface="Times New Roman" panose="02020603050405020304" pitchFamily="18" charset="0"/>
                <a:ea typeface="Times New Roman" panose="02020603050405020304" pitchFamily="18" charset="0"/>
              </a:rPr>
              <a:t>N</a:t>
            </a:r>
            <a:r>
              <a:rPr lang="en-US" sz="1200" b="1" u="none" strike="noStrike" dirty="0" smtClean="0">
                <a:effectLst/>
                <a:latin typeface="Times New Roman" panose="02020603050405020304" pitchFamily="18" charset="0"/>
                <a:ea typeface="Times New Roman" panose="02020603050405020304" pitchFamily="18" charset="0"/>
              </a:rPr>
              <a:t>ot be of a personal nature.</a:t>
            </a:r>
            <a:endParaRPr lang="en-US" sz="1200" b="1" u="none" strike="noStrike" dirty="0" smtClean="0">
              <a:effectLst/>
              <a:latin typeface="Calibri"/>
              <a:ea typeface="Times New Roman" panose="02020603050405020304" pitchFamily="18" charset="0"/>
            </a:endParaRPr>
          </a:p>
          <a:p>
            <a:pPr marL="0" lvl="0" indent="0">
              <a:lnSpc>
                <a:spcPct val="137000"/>
              </a:lnSpc>
              <a:buFont typeface="+mj-lt"/>
              <a:buNone/>
            </a:pPr>
            <a:r>
              <a:rPr lang="en-US" sz="1200" dirty="0" smtClean="0">
                <a:solidFill>
                  <a:srgbClr val="000000"/>
                </a:solidFill>
                <a:effectLst/>
                <a:latin typeface="Times New Roman" panose="02020603050405020304" pitchFamily="18" charset="0"/>
                <a:ea typeface="Times New Roman" panose="02020603050405020304" pitchFamily="18" charset="0"/>
              </a:rPr>
              <a:t>Accommodations are based on the functional impacts of a students documented disability. They must not be determined based on personal preference, favoritism, or other personal factors</a:t>
            </a:r>
            <a:endParaRPr lang="en-US" sz="1100" dirty="0" smtClean="0">
              <a:solidFill>
                <a:srgbClr val="000000"/>
              </a:solidFill>
              <a:effectLst/>
              <a:latin typeface="Arial" panose="020B0604020202020204" pitchFamily="34" charset="0"/>
              <a:ea typeface="Arial" panose="020B0604020202020204" pitchFamily="34" charset="0"/>
            </a:endParaRPr>
          </a:p>
          <a:p>
            <a:pPr marL="228600" lvl="0" indent="-228600">
              <a:spcBef>
                <a:spcPts val="0"/>
              </a:spcBef>
              <a:buFont typeface="+mj-lt"/>
              <a:buAutoNum type="arabicPeriod"/>
            </a:pPr>
            <a:endParaRPr dirty="0"/>
          </a:p>
        </p:txBody>
      </p:sp>
      <p:sp>
        <p:nvSpPr>
          <p:cNvPr id="170" name="Shape 17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713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b="0" i="0" u="none" strike="noStrike" cap="none">
                <a:solidFill>
                  <a:srgbClr val="888888"/>
                </a:solidFill>
                <a:latin typeface="Calibri"/>
                <a:ea typeface="Calibri"/>
                <a:cs typeface="Calibri"/>
                <a:sym typeface="Calibri"/>
              </a:rPr>
              <a:t>‹#›</a:t>
            </a:fld>
            <a:endParaRPr lang="en-CA"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b="0" i="0" u="none" strike="noStrike" cap="none">
                <a:solidFill>
                  <a:srgbClr val="888888"/>
                </a:solidFill>
                <a:latin typeface="Calibri"/>
                <a:ea typeface="Calibri"/>
                <a:cs typeface="Calibri"/>
                <a:sym typeface="Calibri"/>
              </a:rPr>
              <a:t>‹#›</a:t>
            </a:fld>
            <a:endParaRPr lang="en-CA"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b="0" i="0" u="none" strike="noStrike" cap="none">
                <a:solidFill>
                  <a:srgbClr val="888888"/>
                </a:solidFill>
                <a:latin typeface="Calibri"/>
                <a:ea typeface="Calibri"/>
                <a:cs typeface="Calibri"/>
                <a:sym typeface="Calibri"/>
              </a:rPr>
              <a:t>‹#›</a:t>
            </a:fld>
            <a:endParaRPr lang="en-CA"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iming>
    <p:tnLst>
      <p:par>
        <p:cTn id="1" dur="indefinite" restart="never" nodeType="tmRoot"/>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yriad Pro" panose="020B0503030403020204" pitchFamily="34" charset="0"/>
          <a:ea typeface="Myriad Pro" panose="020B0503030403020204" pitchFamily="34" charset="0"/>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https://www.youtube.com/watch?v=j0u1Cd5WwJ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9" name="Shape 89"/>
          <p:cNvSpPr txBox="1">
            <a:spLocks noGrp="1"/>
          </p:cNvSpPr>
          <p:nvPr>
            <p:ph type="ctrTitle"/>
          </p:nvPr>
        </p:nvSpPr>
        <p:spPr>
          <a:xfrm>
            <a:off x="762000" y="1447799"/>
            <a:ext cx="7772400" cy="2081213"/>
          </a:xfrm>
          <a:prstGeom prst="rect">
            <a:avLst/>
          </a:prstGeom>
          <a:noFill/>
          <a:ln>
            <a:noFill/>
          </a:ln>
        </p:spPr>
        <p:txBody>
          <a:bodyPr lIns="91425" tIns="45700" rIns="91425" bIns="45700" anchor="ctr" anchorCtr="0">
            <a:noAutofit/>
          </a:bodyPr>
          <a:lstStyle/>
          <a:p>
            <a:pPr lvl="0" algn="l">
              <a:buSzPct val="25000"/>
            </a:pPr>
            <a:r>
              <a:rPr lang="en-CA" sz="3600" dirty="0">
                <a:solidFill>
                  <a:schemeClr val="bg1"/>
                </a:solidFill>
                <a:latin typeface="Myriad Pro Light" panose="020B0403030403020204" pitchFamily="34" charset="0"/>
              </a:rPr>
              <a:t>How to Accommodate </a:t>
            </a:r>
            <a:r>
              <a:rPr lang="en-CA" sz="3600" dirty="0" smtClean="0">
                <a:solidFill>
                  <a:schemeClr val="bg1"/>
                </a:solidFill>
                <a:latin typeface="Myriad Pro Light" panose="020B0403030403020204" pitchFamily="34" charset="0"/>
              </a:rPr>
              <a:t/>
            </a:r>
            <a:br>
              <a:rPr lang="en-CA" sz="3600" dirty="0" smtClean="0">
                <a:solidFill>
                  <a:schemeClr val="bg1"/>
                </a:solidFill>
                <a:latin typeface="Myriad Pro Light" panose="020B0403030403020204" pitchFamily="34" charset="0"/>
              </a:rPr>
            </a:br>
            <a:r>
              <a:rPr lang="en-CA" sz="3600" dirty="0" smtClean="0">
                <a:solidFill>
                  <a:schemeClr val="bg1"/>
                </a:solidFill>
                <a:latin typeface="Myriad Pro Light" panose="020B0403030403020204" pitchFamily="34" charset="0"/>
              </a:rPr>
              <a:t>Students </a:t>
            </a:r>
            <a:r>
              <a:rPr lang="en-CA" sz="3600" dirty="0">
                <a:solidFill>
                  <a:schemeClr val="bg1"/>
                </a:solidFill>
                <a:latin typeface="Myriad Pro Light" panose="020B0403030403020204" pitchFamily="34" charset="0"/>
              </a:rPr>
              <a:t>with </a:t>
            </a:r>
            <a:r>
              <a:rPr lang="en-CA" sz="3600" dirty="0" smtClean="0">
                <a:solidFill>
                  <a:schemeClr val="bg1"/>
                </a:solidFill>
                <a:latin typeface="Myriad Pro Light" panose="020B0403030403020204" pitchFamily="34" charset="0"/>
              </a:rPr>
              <a:t>Disabilities</a:t>
            </a:r>
            <a:r>
              <a:rPr lang="en-CA" sz="4400" i="0" u="none" strike="noStrike" cap="none" dirty="0">
                <a:solidFill>
                  <a:schemeClr val="bg1"/>
                </a:solidFill>
                <a:latin typeface="Myriad Pro" panose="020B0503030403020204" pitchFamily="34" charset="0"/>
                <a:sym typeface="Calibri"/>
              </a:rPr>
              <a:t/>
            </a:r>
            <a:br>
              <a:rPr lang="en-CA" sz="4400" i="0" u="none" strike="noStrike" cap="none" dirty="0">
                <a:solidFill>
                  <a:schemeClr val="bg1"/>
                </a:solidFill>
                <a:latin typeface="Myriad Pro" panose="020B0503030403020204" pitchFamily="34" charset="0"/>
                <a:sym typeface="Calibri"/>
              </a:rPr>
            </a:br>
            <a:r>
              <a:rPr lang="en-CA" sz="4400" i="0" u="none" strike="noStrike" cap="none" dirty="0" smtClean="0">
                <a:solidFill>
                  <a:schemeClr val="bg1"/>
                </a:solidFill>
                <a:latin typeface="Myriad Pro" panose="020B0503030403020204" pitchFamily="34" charset="0"/>
                <a:sym typeface="Calibri"/>
              </a:rPr>
              <a:t/>
            </a:r>
            <a:br>
              <a:rPr lang="en-CA" sz="4400" i="0" u="none" strike="noStrike" cap="none" dirty="0" smtClean="0">
                <a:solidFill>
                  <a:schemeClr val="bg1"/>
                </a:solidFill>
                <a:latin typeface="Myriad Pro" panose="020B0503030403020204" pitchFamily="34" charset="0"/>
                <a:sym typeface="Calibri"/>
              </a:rPr>
            </a:br>
            <a:r>
              <a:rPr lang="en-CA" sz="2400" i="0" u="none" strike="noStrike" cap="none" dirty="0" smtClean="0">
                <a:solidFill>
                  <a:schemeClr val="bg1"/>
                </a:solidFill>
                <a:latin typeface="Myriad Pro" panose="020B0503030403020204" pitchFamily="34" charset="0"/>
                <a:sym typeface="Calibri"/>
              </a:rPr>
              <a:t>WORKSHOP 2</a:t>
            </a:r>
            <a:endParaRPr lang="en-CA" sz="2400" i="0" u="none" strike="noStrike" cap="none" dirty="0">
              <a:solidFill>
                <a:schemeClr val="bg1"/>
              </a:solidFill>
              <a:latin typeface="Myriad Pro" panose="020B0503030403020204" pitchFamily="34" charset="0"/>
              <a:sym typeface="Calibri"/>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33653" y="6073368"/>
            <a:ext cx="1480324" cy="43985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38465" y="5882250"/>
            <a:ext cx="1489592" cy="822086"/>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5793" y="6018031"/>
            <a:ext cx="1513514" cy="550524"/>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67003" y="5940171"/>
            <a:ext cx="1577370" cy="706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0" name="Shape 200"/>
          <p:cNvSpPr/>
          <p:nvPr/>
        </p:nvSpPr>
        <p:spPr>
          <a:xfrm>
            <a:off x="1719842" y="2826899"/>
            <a:ext cx="5349444" cy="2534539"/>
          </a:xfrm>
          <a:prstGeom prst="rect">
            <a:avLst/>
          </a:prstGeom>
          <a:noFill/>
          <a:ln>
            <a:noFill/>
          </a:ln>
        </p:spPr>
        <p:txBody>
          <a:bodyPr lIns="91425" tIns="45700" rIns="91425" bIns="45700" anchor="t" anchorCtr="0">
            <a:noAutofit/>
          </a:bodyPr>
          <a:lstStyle/>
          <a:p>
            <a:pPr lvl="0" algn="ctr">
              <a:lnSpc>
                <a:spcPct val="115000"/>
              </a:lnSpc>
              <a:buClr>
                <a:schemeClr val="dk1"/>
              </a:buClr>
              <a:buSzPct val="100000"/>
            </a:pPr>
            <a:r>
              <a:rPr lang="en-US" sz="2400" dirty="0">
                <a:solidFill>
                  <a:schemeClr val="bg1"/>
                </a:solidFill>
                <a:latin typeface="Myriad Pro" panose="020B0503030403020204" pitchFamily="34" charset="0"/>
              </a:rPr>
              <a:t>Self Disclosure &amp; Confidentiality</a:t>
            </a:r>
            <a:endParaRPr lang="en-CA" sz="2200" dirty="0">
              <a:solidFill>
                <a:schemeClr val="bg1"/>
              </a:solidFill>
              <a:latin typeface="Myriad Pro" panose="020B0503030403020204" pitchFamily="34" charset="0"/>
              <a:ea typeface="Calibri"/>
              <a:cs typeface="Calibri"/>
              <a:sym typeface="Calibri"/>
            </a:endParaRPr>
          </a:p>
        </p:txBody>
      </p:sp>
      <p:sp>
        <p:nvSpPr>
          <p:cNvPr id="2" name="TextBox 1"/>
          <p:cNvSpPr txBox="1"/>
          <p:nvPr/>
        </p:nvSpPr>
        <p:spPr>
          <a:xfrm>
            <a:off x="1192406" y="2073412"/>
            <a:ext cx="6404317" cy="646331"/>
          </a:xfrm>
          <a:prstGeom prst="rect">
            <a:avLst/>
          </a:prstGeom>
          <a:noFill/>
        </p:spPr>
        <p:txBody>
          <a:bodyPr wrap="none" rtlCol="0">
            <a:spAutoFit/>
          </a:bodyPr>
          <a:lstStyle/>
          <a:p>
            <a:r>
              <a:rPr lang="en-US" sz="3600" cap="all" dirty="0" smtClean="0">
                <a:solidFill>
                  <a:schemeClr val="bg1"/>
                </a:solidFill>
                <a:latin typeface="Myriad Pro Light" panose="020B0403030403020204" pitchFamily="34" charset="0"/>
              </a:rPr>
              <a:t>The Accommodation Process</a:t>
            </a:r>
            <a:endParaRPr lang="en-CA" sz="3600" cap="all" dirty="0">
              <a:solidFill>
                <a:schemeClr val="bg1"/>
              </a:solidFill>
              <a:latin typeface="Myriad Pro Light" panose="020B0403030403020204" pitchFamily="34" charset="0"/>
              <a:ea typeface="Calibri"/>
              <a:cs typeface="Calibri"/>
              <a:sym typeface="Calibri"/>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2" name="Shape 192"/>
          <p:cNvSpPr/>
          <p:nvPr/>
        </p:nvSpPr>
        <p:spPr>
          <a:xfrm>
            <a:off x="188698" y="956730"/>
            <a:ext cx="8686800" cy="3808735"/>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None/>
            </a:pPr>
            <a:endParaRPr sz="1800" b="1" dirty="0">
              <a:solidFill>
                <a:schemeClr val="dk1"/>
              </a:solidFill>
              <a:latin typeface="Calibri"/>
              <a:ea typeface="Calibri"/>
              <a:cs typeface="Calibri"/>
              <a:sym typeface="Calibri"/>
            </a:endParaRPr>
          </a:p>
          <a:p>
            <a:r>
              <a:rPr lang="en-US" sz="1800" i="1" dirty="0">
                <a:solidFill>
                  <a:schemeClr val="bg1"/>
                </a:solidFill>
                <a:latin typeface="Myriad Pro" panose="020B0503030403020204" pitchFamily="34" charset="0"/>
              </a:rPr>
              <a:t>A student’s disability status is highly confidential information and is only shared to the level required to implement their disability accommodations and to remove barriers to access. </a:t>
            </a:r>
            <a:endParaRPr lang="en-US" sz="1800" i="1" dirty="0" smtClean="0">
              <a:solidFill>
                <a:schemeClr val="bg1"/>
              </a:solidFill>
              <a:latin typeface="Myriad Pro" panose="020B0503030403020204" pitchFamily="34" charset="0"/>
            </a:endParaRPr>
          </a:p>
          <a:p>
            <a:endParaRPr lang="en-US" sz="1800" dirty="0">
              <a:solidFill>
                <a:schemeClr val="bg1"/>
              </a:solidFill>
              <a:latin typeface="Myriad Pro" panose="020B0503030403020204" pitchFamily="34" charset="0"/>
            </a:endParaRPr>
          </a:p>
          <a:p>
            <a:endParaRPr lang="en-US" sz="1800" dirty="0">
              <a:solidFill>
                <a:schemeClr val="bg1"/>
              </a:solidFill>
              <a:latin typeface="Myriad Pro" panose="020B0503030403020204" pitchFamily="34" charset="0"/>
            </a:endParaRPr>
          </a:p>
          <a:p>
            <a:pPr marL="285750" indent="-285750" fontAlgn="base">
              <a:buFont typeface="Arial" panose="020B0604020202020204" pitchFamily="34" charset="0"/>
              <a:buChar char="•"/>
            </a:pPr>
            <a:r>
              <a:rPr lang="en-US" sz="1800" dirty="0" smtClean="0">
                <a:solidFill>
                  <a:schemeClr val="bg1"/>
                </a:solidFill>
                <a:latin typeface="Myriad Pro" panose="020B0503030403020204" pitchFamily="34" charset="0"/>
              </a:rPr>
              <a:t>Students </a:t>
            </a:r>
            <a:r>
              <a:rPr lang="en-US" sz="1800" dirty="0">
                <a:solidFill>
                  <a:schemeClr val="bg1"/>
                </a:solidFill>
                <a:latin typeface="Myriad Pro" panose="020B0503030403020204" pitchFamily="34" charset="0"/>
              </a:rPr>
              <a:t>provide documentation of their disability to the Disability Service Coordinator (see topic 3 for facilitator notes)</a:t>
            </a:r>
          </a:p>
          <a:p>
            <a:pPr marL="342900" indent="-342900" fontAlgn="base">
              <a:buFont typeface="Arial" panose="020B0604020202020204" pitchFamily="34" charset="0"/>
              <a:buChar char="•"/>
            </a:pPr>
            <a:r>
              <a:rPr lang="en-US" sz="1800" dirty="0">
                <a:solidFill>
                  <a:schemeClr val="bg1"/>
                </a:solidFill>
                <a:latin typeface="Myriad Pro" panose="020B0503030403020204" pitchFamily="34" charset="0"/>
              </a:rPr>
              <a:t>Instructors receive information about the functional impacts of the disability &amp; a student’s eligible accommodations; however, the diagnosis and documentation of disability remain confidential (see topic 3 for facilitator notes)</a:t>
            </a:r>
          </a:p>
          <a:p>
            <a:pPr marL="342900" indent="-342900" fontAlgn="base">
              <a:buFont typeface="Arial" panose="020B0604020202020204" pitchFamily="34" charset="0"/>
              <a:buChar char="•"/>
            </a:pPr>
            <a:r>
              <a:rPr lang="en-US" sz="1800" dirty="0">
                <a:solidFill>
                  <a:schemeClr val="bg1"/>
                </a:solidFill>
                <a:latin typeface="Myriad Pro" panose="020B0503030403020204" pitchFamily="34" charset="0"/>
              </a:rPr>
              <a:t>Students provide their express consent before any information is shared about their disability</a:t>
            </a:r>
          </a:p>
          <a:p>
            <a:pPr marL="285750" indent="-285750" fontAlgn="base">
              <a:buFont typeface="Arial" panose="020B0604020202020204" pitchFamily="34" charset="0"/>
              <a:buChar char="•"/>
            </a:pPr>
            <a:r>
              <a:rPr lang="en-US" sz="1800" dirty="0">
                <a:solidFill>
                  <a:schemeClr val="bg1"/>
                </a:solidFill>
                <a:latin typeface="Myriad Pro" panose="020B0503030403020204" pitchFamily="34" charset="0"/>
              </a:rPr>
              <a:t>Some students may choose to share more information but do not ask for specific details regarding their diagnosis or documentation</a:t>
            </a:r>
          </a:p>
          <a:p>
            <a:pPr marL="285750" indent="-285750" fontAlgn="base">
              <a:buFont typeface="Arial" panose="020B0604020202020204" pitchFamily="34" charset="0"/>
              <a:buChar char="•"/>
            </a:pPr>
            <a:r>
              <a:rPr lang="en-US" sz="1800" dirty="0">
                <a:solidFill>
                  <a:schemeClr val="bg1"/>
                </a:solidFill>
                <a:latin typeface="Myriad Pro" panose="020B0503030403020204" pitchFamily="34" charset="0"/>
              </a:rPr>
              <a:t>Any requests for further information should be directed to the Disability Service Coordinator first</a:t>
            </a:r>
          </a:p>
        </p:txBody>
      </p:sp>
      <p:sp>
        <p:nvSpPr>
          <p:cNvPr id="2" name="TextBox 1"/>
          <p:cNvSpPr txBox="1"/>
          <p:nvPr/>
        </p:nvSpPr>
        <p:spPr>
          <a:xfrm>
            <a:off x="188698" y="495169"/>
            <a:ext cx="7460697" cy="646331"/>
          </a:xfrm>
          <a:prstGeom prst="rect">
            <a:avLst/>
          </a:prstGeom>
          <a:noFill/>
        </p:spPr>
        <p:txBody>
          <a:bodyPr wrap="none" rtlCol="0">
            <a:spAutoFit/>
          </a:bodyPr>
          <a:lstStyle/>
          <a:p>
            <a:r>
              <a:rPr lang="en-US" sz="3600" cap="all" dirty="0">
                <a:solidFill>
                  <a:schemeClr val="bg1"/>
                </a:solidFill>
                <a:latin typeface="Myriad Pro Light" panose="020B0403030403020204" pitchFamily="34" charset="0"/>
              </a:rPr>
              <a:t>A Closer Look at </a:t>
            </a:r>
            <a:r>
              <a:rPr lang="en-US" sz="3600" cap="all" dirty="0" smtClean="0">
                <a:solidFill>
                  <a:schemeClr val="bg1"/>
                </a:solidFill>
                <a:latin typeface="Myriad Pro Light" panose="020B0403030403020204" pitchFamily="34" charset="0"/>
              </a:rPr>
              <a:t>Confidentiality   </a:t>
            </a:r>
            <a:endParaRPr lang="en-US" sz="3600" cap="all" dirty="0">
              <a:solidFill>
                <a:schemeClr val="bg1"/>
              </a:solidFill>
              <a:latin typeface="Myriad Pro Light" panose="020B0403030403020204" pitchFamily="34" charset="0"/>
            </a:endParaRPr>
          </a:p>
        </p:txBody>
      </p:sp>
      <p:pic>
        <p:nvPicPr>
          <p:cNvPr id="4098" name="Picture 2" descr="Image result for confidential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3036" y="4765465"/>
            <a:ext cx="2571160" cy="18157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9" name="Shape 209"/>
          <p:cNvSpPr/>
          <p:nvPr/>
        </p:nvSpPr>
        <p:spPr>
          <a:xfrm>
            <a:off x="355291" y="541949"/>
            <a:ext cx="9092680" cy="492122"/>
          </a:xfrm>
          <a:prstGeom prst="rect">
            <a:avLst/>
          </a:prstGeom>
          <a:noFill/>
          <a:ln>
            <a:noFill/>
          </a:ln>
        </p:spPr>
        <p:txBody>
          <a:bodyPr lIns="91425" tIns="45700" rIns="91425" bIns="45700" anchor="t" anchorCtr="0">
            <a:noAutofit/>
          </a:bodyPr>
          <a:lstStyle/>
          <a:p>
            <a:pPr lvl="0">
              <a:buSzPct val="25000"/>
            </a:pPr>
            <a:r>
              <a:rPr lang="en-US" sz="3600" cap="all" dirty="0" smtClean="0">
                <a:solidFill>
                  <a:schemeClr val="bg1"/>
                </a:solidFill>
                <a:latin typeface="Myriad Pro Light" panose="020B0403030403020204" pitchFamily="34" charset="0"/>
              </a:rPr>
              <a:t>Accessing Accommodations </a:t>
            </a:r>
            <a:br>
              <a:rPr lang="en-US" sz="3600" cap="all" dirty="0" smtClean="0">
                <a:solidFill>
                  <a:schemeClr val="bg1"/>
                </a:solidFill>
                <a:latin typeface="Myriad Pro Light" panose="020B0403030403020204" pitchFamily="34" charset="0"/>
              </a:rPr>
            </a:br>
            <a:r>
              <a:rPr lang="en-US" sz="3600" cap="all" dirty="0" smtClean="0">
                <a:solidFill>
                  <a:schemeClr val="bg1"/>
                </a:solidFill>
                <a:latin typeface="Myriad Pro Light" panose="020B0403030403020204" pitchFamily="34" charset="0"/>
              </a:rPr>
              <a:t>&amp; a Student’s Transcript</a:t>
            </a:r>
            <a:endParaRPr lang="en-CA" sz="3600" cap="all" dirty="0">
              <a:solidFill>
                <a:schemeClr val="bg1"/>
              </a:solidFill>
              <a:latin typeface="Myriad Pro Light" panose="020B0403030403020204" pitchFamily="34" charset="0"/>
              <a:ea typeface="Calibri"/>
              <a:cs typeface="Calibri"/>
              <a:sym typeface="Calibri"/>
            </a:endParaRPr>
          </a:p>
        </p:txBody>
      </p:sp>
      <p:sp>
        <p:nvSpPr>
          <p:cNvPr id="2" name="TextBox 1"/>
          <p:cNvSpPr txBox="1"/>
          <p:nvPr/>
        </p:nvSpPr>
        <p:spPr>
          <a:xfrm>
            <a:off x="355291" y="1871442"/>
            <a:ext cx="8433418" cy="3785652"/>
          </a:xfrm>
          <a:prstGeom prst="rect">
            <a:avLst/>
          </a:prstGeom>
          <a:noFill/>
        </p:spPr>
        <p:txBody>
          <a:bodyPr wrap="square" rtlCol="0">
            <a:spAutoFit/>
          </a:bodyPr>
          <a:lstStyle/>
          <a:p>
            <a:r>
              <a:rPr lang="en-US" sz="2400" dirty="0">
                <a:solidFill>
                  <a:schemeClr val="bg1"/>
                </a:solidFill>
                <a:latin typeface="Myriad Pro" panose="020B0503030403020204" pitchFamily="34" charset="0"/>
              </a:rPr>
              <a:t>Information about academic accommodation does not appear on student transcripts because</a:t>
            </a:r>
            <a:r>
              <a:rPr lang="en-US" sz="2400" dirty="0" smtClean="0">
                <a:solidFill>
                  <a:schemeClr val="bg1"/>
                </a:solidFill>
                <a:latin typeface="Myriad Pro" panose="020B0503030403020204" pitchFamily="34" charset="0"/>
              </a:rPr>
              <a:t>:</a:t>
            </a:r>
          </a:p>
          <a:p>
            <a:endParaRPr lang="en-US" sz="2400" dirty="0">
              <a:solidFill>
                <a:schemeClr val="bg1"/>
              </a:solidFill>
              <a:latin typeface="Myriad Pro" panose="020B0503030403020204" pitchFamily="34" charset="0"/>
            </a:endParaRPr>
          </a:p>
          <a:p>
            <a:pPr marL="285750" indent="-285750" fontAlgn="base">
              <a:buFont typeface="Arial" panose="020B0604020202020204" pitchFamily="34" charset="0"/>
              <a:buChar char="•"/>
            </a:pPr>
            <a:r>
              <a:rPr lang="en-US" sz="2400" dirty="0">
                <a:solidFill>
                  <a:schemeClr val="bg1"/>
                </a:solidFill>
                <a:latin typeface="Myriad Pro" panose="020B0503030403020204" pitchFamily="34" charset="0"/>
              </a:rPr>
              <a:t>Accommodations do not provide an advantage; they level the playing field</a:t>
            </a:r>
          </a:p>
          <a:p>
            <a:pPr marL="285750" indent="-285750" fontAlgn="base">
              <a:buFont typeface="Arial" panose="020B0604020202020204" pitchFamily="34" charset="0"/>
              <a:buChar char="•"/>
            </a:pPr>
            <a:r>
              <a:rPr lang="en-US" sz="2400" dirty="0">
                <a:solidFill>
                  <a:schemeClr val="bg1"/>
                </a:solidFill>
                <a:latin typeface="Myriad Pro" panose="020B0503030403020204" pitchFamily="34" charset="0"/>
              </a:rPr>
              <a:t>Accommodation does not compromise essential learning outcomes</a:t>
            </a:r>
          </a:p>
          <a:p>
            <a:pPr marL="285750" indent="-285750" fontAlgn="base">
              <a:buFont typeface="Arial" panose="020B0604020202020204" pitchFamily="34" charset="0"/>
              <a:buChar char="•"/>
            </a:pPr>
            <a:r>
              <a:rPr lang="en-US" sz="2400" dirty="0">
                <a:solidFill>
                  <a:schemeClr val="bg1"/>
                </a:solidFill>
                <a:latin typeface="Myriad Pro" panose="020B0503030403020204" pitchFamily="34" charset="0"/>
              </a:rPr>
              <a:t>Students receiving accommodation must meet all essential learning requirements</a:t>
            </a:r>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25" name="Shape 225"/>
          <p:cNvSpPr/>
          <p:nvPr/>
        </p:nvSpPr>
        <p:spPr>
          <a:xfrm>
            <a:off x="347470" y="1105634"/>
            <a:ext cx="8305799" cy="2215991"/>
          </a:xfrm>
          <a:prstGeom prst="rect">
            <a:avLst/>
          </a:prstGeom>
          <a:noFill/>
          <a:ln>
            <a:noFill/>
          </a:ln>
        </p:spPr>
        <p:txBody>
          <a:bodyPr lIns="91425" tIns="45700" rIns="91425" bIns="45700" anchor="t" anchorCtr="0">
            <a:noAutofit/>
          </a:bodyPr>
          <a:lstStyle/>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Ensure that discussions regarding disability accommodations take place in a private setting and are handled with discretion if in public</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Refrain from discussing the student’s disability in front of the class, or in group settings</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Avoid asking questions about the nature or cause of a student’s disability</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Recognize that a student may not identify if she/he is uncomfortable in discussing their disability</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Ask a student in what ways you can help them to be successful in your class, or ask if certain approaches would be helpful</a:t>
            </a:r>
          </a:p>
          <a:p>
            <a:pPr marL="0" marR="0" lvl="0" indent="0" algn="l" rtl="0">
              <a:lnSpc>
                <a:spcPct val="115000"/>
              </a:lnSpc>
              <a:spcBef>
                <a:spcPts val="0"/>
              </a:spcBef>
              <a:spcAft>
                <a:spcPts val="0"/>
              </a:spcAft>
              <a:buSzPct val="25000"/>
              <a:buNone/>
            </a:pPr>
            <a:r>
              <a:rPr lang="en-CA" sz="2200" dirty="0">
                <a:solidFill>
                  <a:schemeClr val="dk1"/>
                </a:solidFill>
                <a:latin typeface="Calibri"/>
                <a:ea typeface="Calibri"/>
                <a:cs typeface="Calibri"/>
                <a:sym typeface="Calibri"/>
              </a:rPr>
              <a:t> </a:t>
            </a:r>
          </a:p>
        </p:txBody>
      </p:sp>
      <p:sp>
        <p:nvSpPr>
          <p:cNvPr id="2" name="TextBox 1"/>
          <p:cNvSpPr txBox="1"/>
          <p:nvPr/>
        </p:nvSpPr>
        <p:spPr>
          <a:xfrm>
            <a:off x="226025" y="338931"/>
            <a:ext cx="7207422" cy="646331"/>
          </a:xfrm>
          <a:prstGeom prst="rect">
            <a:avLst/>
          </a:prstGeom>
          <a:noFill/>
        </p:spPr>
        <p:txBody>
          <a:bodyPr wrap="none" rtlCol="0">
            <a:spAutoFit/>
          </a:bodyPr>
          <a:lstStyle/>
          <a:p>
            <a:r>
              <a:rPr lang="en-US" sz="3600" cap="all" dirty="0">
                <a:solidFill>
                  <a:schemeClr val="bg1"/>
                </a:solidFill>
                <a:latin typeface="Myriad Pro Light" panose="020B0403030403020204" pitchFamily="34" charset="0"/>
              </a:rPr>
              <a:t>How to Maintain Confidentiality</a:t>
            </a:r>
            <a:endParaRPr lang="en-CA" sz="3600" cap="all" dirty="0">
              <a:solidFill>
                <a:schemeClr val="bg1"/>
              </a:solidFill>
              <a:latin typeface="Myriad Pro Light" panose="020B0403030403020204" pitchFamily="34" charset="0"/>
              <a:ea typeface="Calibri"/>
              <a:cs typeface="Calibri"/>
              <a:sym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34" name="Shape 234"/>
          <p:cNvSpPr/>
          <p:nvPr/>
        </p:nvSpPr>
        <p:spPr>
          <a:xfrm>
            <a:off x="421482" y="606498"/>
            <a:ext cx="6553200" cy="492122"/>
          </a:xfrm>
          <a:prstGeom prst="rect">
            <a:avLst/>
          </a:prstGeom>
          <a:noFill/>
          <a:ln>
            <a:noFill/>
          </a:ln>
        </p:spPr>
        <p:txBody>
          <a:bodyPr lIns="91425" tIns="45700" rIns="91425" bIns="45700" anchor="t" anchorCtr="0">
            <a:noAutofit/>
          </a:bodyPr>
          <a:lstStyle/>
          <a:p>
            <a:pPr lvl="0">
              <a:lnSpc>
                <a:spcPct val="115000"/>
              </a:lnSpc>
              <a:buSzPct val="25000"/>
            </a:pPr>
            <a:r>
              <a:rPr lang="en-US" sz="3600" cap="all" dirty="0">
                <a:solidFill>
                  <a:schemeClr val="bg1"/>
                </a:solidFill>
                <a:latin typeface="Myriad Pro Light" panose="020B0403030403020204" pitchFamily="34" charset="0"/>
              </a:rPr>
              <a:t>Implication of Choosing </a:t>
            </a:r>
            <a:r>
              <a:rPr lang="en-US" sz="3600" cap="all" dirty="0" smtClean="0">
                <a:solidFill>
                  <a:schemeClr val="bg1"/>
                </a:solidFill>
                <a:latin typeface="Myriad Pro Light" panose="020B0403030403020204" pitchFamily="34" charset="0"/>
              </a:rPr>
              <a:t/>
            </a:r>
            <a:br>
              <a:rPr lang="en-US" sz="3600" cap="all" dirty="0" smtClean="0">
                <a:solidFill>
                  <a:schemeClr val="bg1"/>
                </a:solidFill>
                <a:latin typeface="Myriad Pro Light" panose="020B0403030403020204" pitchFamily="34" charset="0"/>
              </a:rPr>
            </a:br>
            <a:r>
              <a:rPr lang="en-US" sz="3600" u="sng" cap="all" dirty="0" smtClean="0">
                <a:solidFill>
                  <a:schemeClr val="bg1"/>
                </a:solidFill>
                <a:latin typeface="Myriad Pro Light" panose="020B0403030403020204" pitchFamily="34" charset="0"/>
              </a:rPr>
              <a:t>not</a:t>
            </a:r>
            <a:r>
              <a:rPr lang="en-US" sz="3600" cap="all" dirty="0" smtClean="0">
                <a:solidFill>
                  <a:schemeClr val="bg1"/>
                </a:solidFill>
                <a:latin typeface="Myriad Pro Light" panose="020B0403030403020204" pitchFamily="34" charset="0"/>
              </a:rPr>
              <a:t> </a:t>
            </a:r>
            <a:r>
              <a:rPr lang="en-US" sz="3600" cap="all" dirty="0">
                <a:solidFill>
                  <a:schemeClr val="bg1"/>
                </a:solidFill>
                <a:latin typeface="Myriad Pro Light" panose="020B0403030403020204" pitchFamily="34" charset="0"/>
              </a:rPr>
              <a:t>to disclose a disability</a:t>
            </a:r>
            <a:endParaRPr lang="en-CA" sz="3600" cap="all" dirty="0">
              <a:solidFill>
                <a:schemeClr val="bg1"/>
              </a:solidFill>
              <a:latin typeface="Myriad Pro Light" panose="020B0403030403020204" pitchFamily="34" charset="0"/>
              <a:ea typeface="Calibri"/>
              <a:cs typeface="Calibri"/>
              <a:sym typeface="Calibri"/>
            </a:endParaRPr>
          </a:p>
        </p:txBody>
      </p:sp>
      <p:sp>
        <p:nvSpPr>
          <p:cNvPr id="2" name="Rectangle 1"/>
          <p:cNvSpPr/>
          <p:nvPr/>
        </p:nvSpPr>
        <p:spPr>
          <a:xfrm>
            <a:off x="765208" y="2062178"/>
            <a:ext cx="7348194" cy="1938992"/>
          </a:xfrm>
          <a:prstGeom prst="rect">
            <a:avLst/>
          </a:prstGeom>
        </p:spPr>
        <p:txBody>
          <a:bodyPr wrap="square">
            <a:spAutoFit/>
          </a:bodyPr>
          <a:lstStyle/>
          <a:p>
            <a:pPr marL="342900" indent="-342900">
              <a:buFont typeface="Arial" panose="020B0604020202020204" pitchFamily="34" charset="0"/>
              <a:buChar char="•"/>
            </a:pPr>
            <a:r>
              <a:rPr lang="en-US" sz="2400" dirty="0">
                <a:solidFill>
                  <a:schemeClr val="bg1"/>
                </a:solidFill>
                <a:latin typeface="Myriad Pro" panose="020B0503030403020204" pitchFamily="34" charset="0"/>
              </a:rPr>
              <a:t>To access accommodations, a student needs to disclose that they have a disability</a:t>
            </a:r>
            <a:r>
              <a:rPr lang="en-US" sz="2400" dirty="0" smtClean="0">
                <a:solidFill>
                  <a:schemeClr val="bg1"/>
                </a:solidFill>
                <a:latin typeface="Myriad Pro" panose="020B0503030403020204" pitchFamily="34" charset="0"/>
              </a:rPr>
              <a:t>.</a:t>
            </a:r>
          </a:p>
          <a:p>
            <a:pPr marL="342900" indent="-342900">
              <a:buFont typeface="Arial" panose="020B0604020202020204" pitchFamily="34" charset="0"/>
              <a:buChar char="•"/>
            </a:pPr>
            <a:endParaRPr lang="en-US" sz="2400" dirty="0">
              <a:solidFill>
                <a:schemeClr val="bg1"/>
              </a:solidFill>
              <a:latin typeface="Myriad Pro" panose="020B0503030403020204" pitchFamily="34" charset="0"/>
            </a:endParaRPr>
          </a:p>
          <a:p>
            <a:pPr marL="342900" indent="-342900">
              <a:buFont typeface="Arial" panose="020B0604020202020204" pitchFamily="34" charset="0"/>
              <a:buChar char="•"/>
            </a:pPr>
            <a:r>
              <a:rPr lang="en-US" sz="2400" dirty="0">
                <a:solidFill>
                  <a:schemeClr val="bg1"/>
                </a:solidFill>
                <a:latin typeface="Myriad Pro" panose="020B0503030403020204" pitchFamily="34" charset="0"/>
              </a:rPr>
              <a:t>If a student chooses not to disclose a disability, they will be treated in the same way as any other student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51" name="Shape 251"/>
          <p:cNvSpPr/>
          <p:nvPr/>
        </p:nvSpPr>
        <p:spPr>
          <a:xfrm>
            <a:off x="685800" y="1671909"/>
            <a:ext cx="8305799" cy="2676117"/>
          </a:xfrm>
          <a:prstGeom prst="rect">
            <a:avLst/>
          </a:prstGeom>
          <a:noFill/>
          <a:ln>
            <a:noFill/>
          </a:ln>
        </p:spPr>
        <p:txBody>
          <a:bodyPr lIns="91425" tIns="45700" rIns="91425" bIns="45700" anchor="t" anchorCtr="0">
            <a:noAutofit/>
          </a:bodyPr>
          <a:lstStyle/>
          <a:p>
            <a:pPr marL="285750" indent="-285750" fontAlgn="base">
              <a:buFont typeface="Arial" panose="020B0604020202020204" pitchFamily="34" charset="0"/>
              <a:buChar char="•"/>
            </a:pPr>
            <a:r>
              <a:rPr lang="en-US" sz="2400" dirty="0">
                <a:solidFill>
                  <a:schemeClr val="bg1"/>
                </a:solidFill>
                <a:latin typeface="Myriad Pro" panose="020B0503030403020204" pitchFamily="34" charset="0"/>
              </a:rPr>
              <a:t>Must be provided by an appropriately qualified </a:t>
            </a:r>
            <a:r>
              <a:rPr lang="en-US" sz="2400" dirty="0" smtClean="0">
                <a:solidFill>
                  <a:schemeClr val="bg1"/>
                </a:solidFill>
                <a:latin typeface="Myriad Pro" panose="020B0503030403020204" pitchFamily="34" charset="0"/>
              </a:rPr>
              <a:t>professional</a:t>
            </a:r>
          </a:p>
          <a:p>
            <a:pPr marL="285750" indent="-285750" fontAlgn="base">
              <a:buFont typeface="Arial" panose="020B0604020202020204" pitchFamily="34" charset="0"/>
              <a:buChar char="•"/>
            </a:pPr>
            <a:endParaRPr lang="en-US" sz="2400" dirty="0">
              <a:solidFill>
                <a:schemeClr val="bg1"/>
              </a:solidFill>
              <a:latin typeface="Myriad Pro" panose="020B0503030403020204" pitchFamily="34" charset="0"/>
            </a:endParaRPr>
          </a:p>
          <a:p>
            <a:pPr marL="285750" indent="-285750" fontAlgn="base">
              <a:buFont typeface="Arial" panose="020B0604020202020204" pitchFamily="34" charset="0"/>
              <a:buChar char="•"/>
            </a:pPr>
            <a:r>
              <a:rPr lang="en-US" sz="2400" dirty="0">
                <a:solidFill>
                  <a:schemeClr val="bg1"/>
                </a:solidFill>
                <a:latin typeface="Myriad Pro" panose="020B0503030403020204" pitchFamily="34" charset="0"/>
              </a:rPr>
              <a:t>Must include the diagnosis and functional impacts of the disability in an academic environment and their </a:t>
            </a:r>
            <a:r>
              <a:rPr lang="en-US" sz="2400" dirty="0" smtClean="0">
                <a:solidFill>
                  <a:schemeClr val="bg1"/>
                </a:solidFill>
                <a:latin typeface="Myriad Pro" panose="020B0503030403020204" pitchFamily="34" charset="0"/>
              </a:rPr>
              <a:t>severity</a:t>
            </a:r>
          </a:p>
          <a:p>
            <a:pPr marL="285750" indent="-285750" fontAlgn="base">
              <a:buFont typeface="Arial" panose="020B0604020202020204" pitchFamily="34" charset="0"/>
              <a:buChar char="•"/>
            </a:pPr>
            <a:endParaRPr lang="en-US" sz="2400" dirty="0">
              <a:solidFill>
                <a:schemeClr val="bg1"/>
              </a:solidFill>
              <a:latin typeface="Myriad Pro" panose="020B0503030403020204" pitchFamily="34" charset="0"/>
            </a:endParaRPr>
          </a:p>
          <a:p>
            <a:pPr marL="285750" indent="-285750" fontAlgn="base">
              <a:buFont typeface="Arial" panose="020B0604020202020204" pitchFamily="34" charset="0"/>
              <a:buChar char="•"/>
            </a:pPr>
            <a:r>
              <a:rPr lang="en-US" sz="2400" dirty="0">
                <a:solidFill>
                  <a:schemeClr val="bg1"/>
                </a:solidFill>
                <a:latin typeface="Myriad Pro" panose="020B0503030403020204" pitchFamily="34" charset="0"/>
              </a:rPr>
              <a:t>Confirm whether the disability is likely to </a:t>
            </a:r>
            <a:r>
              <a:rPr lang="en-US" sz="2400" dirty="0" smtClean="0">
                <a:solidFill>
                  <a:schemeClr val="bg1"/>
                </a:solidFill>
                <a:latin typeface="Myriad Pro" panose="020B0503030403020204" pitchFamily="34" charset="0"/>
              </a:rPr>
              <a:t>change</a:t>
            </a:r>
          </a:p>
          <a:p>
            <a:pPr marL="285750" indent="-285750" fontAlgn="base">
              <a:buFont typeface="Arial" panose="020B0604020202020204" pitchFamily="34" charset="0"/>
              <a:buChar char="•"/>
            </a:pPr>
            <a:endParaRPr lang="en-US" sz="2400" dirty="0">
              <a:solidFill>
                <a:schemeClr val="bg1"/>
              </a:solidFill>
              <a:latin typeface="Myriad Pro" panose="020B0503030403020204" pitchFamily="34" charset="0"/>
            </a:endParaRPr>
          </a:p>
          <a:p>
            <a:pPr marL="285750" indent="-285750" fontAlgn="base">
              <a:buFont typeface="Arial" panose="020B0604020202020204" pitchFamily="34" charset="0"/>
              <a:buChar char="•"/>
            </a:pPr>
            <a:r>
              <a:rPr lang="en-US" sz="2400" dirty="0">
                <a:solidFill>
                  <a:schemeClr val="bg1"/>
                </a:solidFill>
                <a:latin typeface="Myriad Pro" panose="020B0503030403020204" pitchFamily="34" charset="0"/>
              </a:rPr>
              <a:t>Can also include suggested accommodations and supports for consideration</a:t>
            </a:r>
          </a:p>
        </p:txBody>
      </p:sp>
      <p:sp>
        <p:nvSpPr>
          <p:cNvPr id="2" name="TextBox 1"/>
          <p:cNvSpPr txBox="1"/>
          <p:nvPr/>
        </p:nvSpPr>
        <p:spPr>
          <a:xfrm>
            <a:off x="307808" y="791354"/>
            <a:ext cx="6603090" cy="646331"/>
          </a:xfrm>
          <a:prstGeom prst="rect">
            <a:avLst/>
          </a:prstGeom>
          <a:noFill/>
        </p:spPr>
        <p:txBody>
          <a:bodyPr wrap="none" rtlCol="0">
            <a:spAutoFit/>
          </a:bodyPr>
          <a:lstStyle/>
          <a:p>
            <a:r>
              <a:rPr lang="en-US" sz="3600" cap="all" dirty="0">
                <a:solidFill>
                  <a:schemeClr val="bg1"/>
                </a:solidFill>
                <a:latin typeface="Myriad Pro Light" panose="020B0403030403020204" pitchFamily="34" charset="0"/>
              </a:rPr>
              <a:t>Documentation Requirements</a:t>
            </a:r>
            <a:endParaRPr lang="en-CA" sz="3600" cap="all" dirty="0">
              <a:solidFill>
                <a:schemeClr val="bg1"/>
              </a:solidFill>
              <a:latin typeface="Myriad Pro Light" panose="020B0403030403020204" pitchFamily="34" charset="0"/>
              <a:ea typeface="Calibri"/>
              <a:cs typeface="Calibri"/>
              <a:sym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28"/>
            <a:ext cx="9144000" cy="6858000"/>
          </a:xfrm>
          <a:prstGeom prst="rect">
            <a:avLst/>
          </a:prstGeom>
        </p:spPr>
      </p:pic>
      <p:sp>
        <p:nvSpPr>
          <p:cNvPr id="259" name="Shape 259"/>
          <p:cNvSpPr txBox="1">
            <a:spLocks noGrp="1"/>
          </p:cNvSpPr>
          <p:nvPr>
            <p:ph type="ctrTitle" idx="4294967295"/>
          </p:nvPr>
        </p:nvSpPr>
        <p:spPr>
          <a:xfrm>
            <a:off x="500063" y="1320002"/>
            <a:ext cx="7772400" cy="147002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2400" b="0" i="0" u="none" strike="noStrike" cap="none" dirty="0" smtClean="0">
                <a:solidFill>
                  <a:schemeClr val="bg1"/>
                </a:solidFill>
                <a:latin typeface="Myriad Pro" panose="020B0503030403020204" pitchFamily="34" charset="0"/>
                <a:sym typeface="Calibri"/>
              </a:rPr>
              <a:t>Student : Instructor : Disability Coordinator</a:t>
            </a:r>
            <a:endParaRPr sz="2400" b="0" i="0" u="none" strike="noStrike" cap="none" dirty="0">
              <a:solidFill>
                <a:schemeClr val="bg1"/>
              </a:solidFill>
              <a:latin typeface="Myriad Pro" panose="020B0503030403020204" pitchFamily="34" charset="0"/>
              <a:sym typeface="Calibri"/>
            </a:endParaRPr>
          </a:p>
        </p:txBody>
      </p:sp>
      <p:sp>
        <p:nvSpPr>
          <p:cNvPr id="261" name="Shape 261"/>
          <p:cNvSpPr/>
          <p:nvPr/>
        </p:nvSpPr>
        <p:spPr>
          <a:xfrm>
            <a:off x="-39993" y="3128"/>
            <a:ext cx="9320254" cy="492122"/>
          </a:xfrm>
          <a:prstGeom prst="rect">
            <a:avLst/>
          </a:prstGeom>
          <a:noFill/>
          <a:ln>
            <a:noFill/>
          </a:ln>
        </p:spPr>
        <p:txBody>
          <a:bodyPr lIns="91425" tIns="45700" rIns="91425" bIns="45700" anchor="t" anchorCtr="0">
            <a:noAutofit/>
          </a:bodyPr>
          <a:lstStyle/>
          <a:p>
            <a:pPr lvl="0">
              <a:lnSpc>
                <a:spcPct val="115000"/>
              </a:lnSpc>
              <a:buSzPct val="25000"/>
            </a:pPr>
            <a:r>
              <a:rPr lang="en-US" sz="3600" cap="all" dirty="0">
                <a:solidFill>
                  <a:schemeClr val="bg1"/>
                </a:solidFill>
                <a:latin typeface="Myriad Pro Light" panose="020B0403030403020204" pitchFamily="34" charset="0"/>
              </a:rPr>
              <a:t>Determination of Reasonable Accommodation: </a:t>
            </a:r>
            <a:r>
              <a:rPr lang="en-US" sz="3600" cap="all" dirty="0" smtClean="0">
                <a:solidFill>
                  <a:schemeClr val="bg1"/>
                </a:solidFill>
                <a:latin typeface="Myriad Pro Light" panose="020B0403030403020204" pitchFamily="34" charset="0"/>
              </a:rPr>
              <a:t>A </a:t>
            </a:r>
            <a:r>
              <a:rPr lang="en-US" sz="3600" cap="all" dirty="0">
                <a:solidFill>
                  <a:schemeClr val="bg1"/>
                </a:solidFill>
                <a:latin typeface="Myriad Pro Light" panose="020B0403030403020204" pitchFamily="34" charset="0"/>
              </a:rPr>
              <a:t>Partnership</a:t>
            </a:r>
            <a:endParaRPr lang="en-CA" sz="3600" cap="all" dirty="0">
              <a:solidFill>
                <a:schemeClr val="bg1"/>
              </a:solidFill>
              <a:latin typeface="Myriad Pro Light" panose="020B0403030403020204" pitchFamily="34" charset="0"/>
              <a:ea typeface="Calibri"/>
              <a:cs typeface="Calibri"/>
              <a:sym typeface="Calibri"/>
            </a:endParaRPr>
          </a:p>
        </p:txBody>
      </p:sp>
      <p:sp>
        <p:nvSpPr>
          <p:cNvPr id="13" name="Shape 277"/>
          <p:cNvSpPr/>
          <p:nvPr/>
        </p:nvSpPr>
        <p:spPr>
          <a:xfrm>
            <a:off x="218482" y="2790027"/>
            <a:ext cx="10246914" cy="369300"/>
          </a:xfrm>
          <a:prstGeom prst="rect">
            <a:avLst/>
          </a:prstGeom>
          <a:noFill/>
          <a:ln>
            <a:noFill/>
          </a:ln>
        </p:spPr>
        <p:txBody>
          <a:bodyPr lIns="91425" tIns="45700" rIns="91425" bIns="45700" anchor="t" anchorCtr="0">
            <a:noAutofit/>
          </a:bodyPr>
          <a:lstStyle/>
          <a:p>
            <a:pPr lvl="0">
              <a:buSzPct val="25000"/>
            </a:pPr>
            <a:r>
              <a:rPr lang="en-US" sz="2400" cap="all" dirty="0">
                <a:solidFill>
                  <a:schemeClr val="bg1"/>
                </a:solidFill>
                <a:latin typeface="Myriad Pro" panose="020B0503030403020204" pitchFamily="34" charset="0"/>
              </a:rPr>
              <a:t>Student Responsibilities:</a:t>
            </a:r>
            <a:endParaRPr lang="en-CA" sz="2400" i="1" cap="all" dirty="0">
              <a:solidFill>
                <a:schemeClr val="bg1"/>
              </a:solidFill>
              <a:latin typeface="Myriad Pro" panose="020B0503030403020204" pitchFamily="34" charset="0"/>
              <a:ea typeface="Calibri"/>
              <a:cs typeface="Calibri"/>
              <a:sym typeface="Calibri"/>
            </a:endParaRPr>
          </a:p>
        </p:txBody>
      </p:sp>
      <p:sp>
        <p:nvSpPr>
          <p:cNvPr id="14" name="Shape 278"/>
          <p:cNvSpPr txBox="1"/>
          <p:nvPr/>
        </p:nvSpPr>
        <p:spPr>
          <a:xfrm>
            <a:off x="714375" y="3267736"/>
            <a:ext cx="8036100" cy="4566600"/>
          </a:xfrm>
          <a:prstGeom prst="rect">
            <a:avLst/>
          </a:prstGeom>
          <a:noFill/>
          <a:ln>
            <a:noFill/>
          </a:ln>
        </p:spPr>
        <p:txBody>
          <a:bodyPr lIns="91425" tIns="45700" rIns="91425" bIns="45700" anchor="t" anchorCtr="0">
            <a:noAutofit/>
          </a:bodyPr>
          <a:lstStyle/>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Self-disclose disability</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Provide appropriate documentation to Disability Services</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Request accommodations in a timely manner</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Inform Disability Services and/or instructors when disability-related problems arise in a timely manner</a:t>
            </a:r>
          </a:p>
          <a:p>
            <a:pPr marR="0" lvl="0" algn="l" rtl="0">
              <a:spcBef>
                <a:spcPts val="0"/>
              </a:spcBef>
              <a:buNone/>
            </a:pPr>
            <a:r>
              <a:rPr lang="en-CA" sz="2000" dirty="0">
                <a:solidFill>
                  <a:schemeClr val="dk1"/>
                </a:solidFill>
                <a:latin typeface="Calibri"/>
                <a:ea typeface="Calibri"/>
                <a:cs typeface="Calibri"/>
                <a:sym typeface="Calibri"/>
              </a:rPr>
              <a:t>	</a:t>
            </a:r>
          </a:p>
          <a:p>
            <a:pPr marR="0" lvl="0" algn="l" rtl="0">
              <a:spcBef>
                <a:spcPts val="0"/>
              </a:spcBef>
              <a:buNone/>
            </a:pPr>
            <a:endParaRPr sz="2000" dirty="0">
              <a:solidFill>
                <a:schemeClr val="dk1"/>
              </a:solidFill>
              <a:latin typeface="Calibri"/>
              <a:ea typeface="Calibri"/>
              <a:cs typeface="Calibri"/>
              <a:sym typeface="Calibri"/>
            </a:endParaRPr>
          </a:p>
          <a:p>
            <a:pPr lvl="0" rtl="0">
              <a:spcBef>
                <a:spcPts val="0"/>
              </a:spcBef>
              <a:buNone/>
            </a:pPr>
            <a:endParaRPr sz="2000" b="1"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77" name="Shape 277"/>
          <p:cNvSpPr/>
          <p:nvPr/>
        </p:nvSpPr>
        <p:spPr>
          <a:xfrm>
            <a:off x="422100" y="696112"/>
            <a:ext cx="10246914" cy="369300"/>
          </a:xfrm>
          <a:prstGeom prst="rect">
            <a:avLst/>
          </a:prstGeom>
          <a:noFill/>
          <a:ln>
            <a:noFill/>
          </a:ln>
        </p:spPr>
        <p:txBody>
          <a:bodyPr lIns="91425" tIns="45700" rIns="91425" bIns="45700" anchor="t" anchorCtr="0">
            <a:noAutofit/>
          </a:bodyPr>
          <a:lstStyle/>
          <a:p>
            <a:r>
              <a:rPr lang="en-US" sz="3600" cap="all" dirty="0">
                <a:solidFill>
                  <a:schemeClr val="bg1"/>
                </a:solidFill>
                <a:latin typeface="Myriad Pro Light" panose="020B0403030403020204" pitchFamily="34" charset="0"/>
              </a:rPr>
              <a:t>Instructor Responsibilities</a:t>
            </a:r>
            <a:endParaRPr lang="en-US" sz="3600" cap="all" dirty="0">
              <a:solidFill>
                <a:schemeClr val="bg1"/>
              </a:solidFill>
              <a:effectLst/>
              <a:latin typeface="Myriad Pro Light" panose="020B0403030403020204" pitchFamily="34" charset="0"/>
            </a:endParaRPr>
          </a:p>
        </p:txBody>
      </p:sp>
      <p:sp>
        <p:nvSpPr>
          <p:cNvPr id="278" name="Shape 278"/>
          <p:cNvSpPr txBox="1"/>
          <p:nvPr/>
        </p:nvSpPr>
        <p:spPr>
          <a:xfrm>
            <a:off x="422100" y="1399800"/>
            <a:ext cx="8036100" cy="4566600"/>
          </a:xfrm>
          <a:prstGeom prst="rect">
            <a:avLst/>
          </a:prstGeom>
          <a:noFill/>
          <a:ln>
            <a:noFill/>
          </a:ln>
        </p:spPr>
        <p:txBody>
          <a:bodyPr lIns="91425" tIns="45700" rIns="91425" bIns="45700" anchor="t" anchorCtr="0">
            <a:noAutofit/>
          </a:bodyPr>
          <a:lstStyle/>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Review accommodation forms from students carefully</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Bring any concerns regarding recommended accommodations to Disability Coordinator at the start of the term</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Provide exams and related information to Disability Services staff in a timely manner</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Talk with Disability Service Coordinator as soon as possible if students with disabilities are struggling to help ensure a proactive approach</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Assist in implementing accommodations as required</a:t>
            </a:r>
          </a:p>
          <a:p>
            <a:pPr marR="0" lvl="0" algn="l" rtl="0">
              <a:spcBef>
                <a:spcPts val="0"/>
              </a:spcBef>
              <a:buNone/>
            </a:pPr>
            <a:r>
              <a:rPr lang="en-CA" sz="2000" dirty="0">
                <a:solidFill>
                  <a:schemeClr val="dk1"/>
                </a:solidFill>
                <a:latin typeface="Calibri"/>
                <a:ea typeface="Calibri"/>
                <a:cs typeface="Calibri"/>
                <a:sym typeface="Calibri"/>
              </a:rPr>
              <a:t>	</a:t>
            </a:r>
          </a:p>
          <a:p>
            <a:pPr marR="0" lvl="0" algn="l" rtl="0">
              <a:spcBef>
                <a:spcPts val="0"/>
              </a:spcBef>
              <a:buNone/>
            </a:pPr>
            <a:endParaRPr sz="2000" dirty="0">
              <a:solidFill>
                <a:schemeClr val="dk1"/>
              </a:solidFill>
              <a:latin typeface="Calibri"/>
              <a:ea typeface="Calibri"/>
              <a:cs typeface="Calibri"/>
              <a:sym typeface="Calibri"/>
            </a:endParaRPr>
          </a:p>
          <a:p>
            <a:pPr lvl="0" rtl="0">
              <a:spcBef>
                <a:spcPts val="0"/>
              </a:spcBef>
              <a:buNone/>
            </a:pPr>
            <a:endParaRPr sz="20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44794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77" name="Shape 277"/>
          <p:cNvSpPr/>
          <p:nvPr/>
        </p:nvSpPr>
        <p:spPr>
          <a:xfrm>
            <a:off x="329665" y="550206"/>
            <a:ext cx="10246914" cy="369300"/>
          </a:xfrm>
          <a:prstGeom prst="rect">
            <a:avLst/>
          </a:prstGeom>
          <a:noFill/>
          <a:ln>
            <a:noFill/>
          </a:ln>
        </p:spPr>
        <p:txBody>
          <a:bodyPr lIns="91425" tIns="45700" rIns="91425" bIns="45700" anchor="t" anchorCtr="0">
            <a:noAutofit/>
          </a:bodyPr>
          <a:lstStyle/>
          <a:p>
            <a:pPr lvl="0">
              <a:buSzPct val="25000"/>
            </a:pPr>
            <a:r>
              <a:rPr lang="en-US" sz="3600" cap="all" dirty="0">
                <a:solidFill>
                  <a:schemeClr val="bg1"/>
                </a:solidFill>
                <a:latin typeface="Myriad Pro Light" panose="020B0403030403020204" pitchFamily="34" charset="0"/>
              </a:rPr>
              <a:t>Disability Service </a:t>
            </a:r>
            <a:r>
              <a:rPr lang="en-US" sz="3600" cap="all" dirty="0" smtClean="0">
                <a:solidFill>
                  <a:schemeClr val="bg1"/>
                </a:solidFill>
                <a:latin typeface="Myriad Pro Light" panose="020B0403030403020204" pitchFamily="34" charset="0"/>
              </a:rPr>
              <a:t/>
            </a:r>
            <a:br>
              <a:rPr lang="en-US" sz="3600" cap="all" dirty="0" smtClean="0">
                <a:solidFill>
                  <a:schemeClr val="bg1"/>
                </a:solidFill>
                <a:latin typeface="Myriad Pro Light" panose="020B0403030403020204" pitchFamily="34" charset="0"/>
              </a:rPr>
            </a:br>
            <a:r>
              <a:rPr lang="en-US" sz="3600" cap="all" dirty="0" smtClean="0">
                <a:solidFill>
                  <a:schemeClr val="bg1"/>
                </a:solidFill>
                <a:latin typeface="Myriad Pro Light" panose="020B0403030403020204" pitchFamily="34" charset="0"/>
              </a:rPr>
              <a:t>Coordinator Responsibilities:</a:t>
            </a:r>
            <a:endParaRPr lang="en-CA" sz="3600" i="1" cap="all" dirty="0">
              <a:solidFill>
                <a:schemeClr val="bg1"/>
              </a:solidFill>
              <a:latin typeface="Myriad Pro Light" panose="020B0403030403020204" pitchFamily="34" charset="0"/>
              <a:ea typeface="Calibri"/>
              <a:cs typeface="Calibri"/>
              <a:sym typeface="Calibri"/>
            </a:endParaRPr>
          </a:p>
        </p:txBody>
      </p:sp>
      <p:sp>
        <p:nvSpPr>
          <p:cNvPr id="278" name="Shape 278"/>
          <p:cNvSpPr txBox="1"/>
          <p:nvPr/>
        </p:nvSpPr>
        <p:spPr>
          <a:xfrm>
            <a:off x="329665" y="1839012"/>
            <a:ext cx="8036100" cy="4566600"/>
          </a:xfrm>
          <a:prstGeom prst="rect">
            <a:avLst/>
          </a:prstGeom>
          <a:noFill/>
          <a:ln>
            <a:noFill/>
          </a:ln>
        </p:spPr>
        <p:txBody>
          <a:bodyPr lIns="91425" tIns="45700" rIns="91425" bIns="45700" anchor="t" anchorCtr="0">
            <a:noAutofit/>
          </a:bodyPr>
          <a:lstStyle/>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Review documentation of disability</a:t>
            </a: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Determine reasonable </a:t>
            </a:r>
            <a:r>
              <a:rPr lang="en-US" sz="2400" dirty="0" smtClean="0">
                <a:solidFill>
                  <a:schemeClr val="bg1"/>
                </a:solidFill>
                <a:latin typeface="Myriad Pro" panose="020B0503030403020204" pitchFamily="34" charset="0"/>
              </a:rPr>
              <a:t>accommodations</a:t>
            </a:r>
          </a:p>
          <a:p>
            <a:pPr marL="342900" indent="-342900" fontAlgn="base">
              <a:buFont typeface="Arial" panose="020B0604020202020204" pitchFamily="34" charset="0"/>
              <a:buChar char="•"/>
            </a:pPr>
            <a:r>
              <a:rPr lang="en-US" sz="2400" dirty="0" smtClean="0">
                <a:solidFill>
                  <a:schemeClr val="bg1"/>
                </a:solidFill>
                <a:latin typeface="Myriad Pro" panose="020B0503030403020204" pitchFamily="34" charset="0"/>
              </a:rPr>
              <a:t>Provide </a:t>
            </a:r>
            <a:r>
              <a:rPr lang="en-US" sz="2400" dirty="0">
                <a:solidFill>
                  <a:schemeClr val="bg1"/>
                </a:solidFill>
                <a:latin typeface="Myriad Pro" panose="020B0503030403020204" pitchFamily="34" charset="0"/>
              </a:rPr>
              <a:t>Accommodation form to student &amp; </a:t>
            </a:r>
            <a:r>
              <a:rPr lang="en-US" sz="2400" dirty="0" smtClean="0">
                <a:solidFill>
                  <a:schemeClr val="bg1"/>
                </a:solidFill>
                <a:latin typeface="Myriad Pro" panose="020B0503030403020204" pitchFamily="34" charset="0"/>
              </a:rPr>
              <a:t>instructors</a:t>
            </a:r>
          </a:p>
          <a:p>
            <a:pPr marL="342900" indent="-342900" fontAlgn="base">
              <a:buFont typeface="Arial" panose="020B0604020202020204" pitchFamily="34" charset="0"/>
              <a:buChar char="•"/>
            </a:pPr>
            <a:r>
              <a:rPr lang="en-US" sz="2400" dirty="0" smtClean="0">
                <a:solidFill>
                  <a:schemeClr val="bg1"/>
                </a:solidFill>
                <a:latin typeface="Myriad Pro" panose="020B0503030403020204" pitchFamily="34" charset="0"/>
              </a:rPr>
              <a:t>Assist </a:t>
            </a:r>
            <a:r>
              <a:rPr lang="en-US" sz="2400" dirty="0">
                <a:solidFill>
                  <a:schemeClr val="bg1"/>
                </a:solidFill>
                <a:latin typeface="Myriad Pro" panose="020B0503030403020204" pitchFamily="34" charset="0"/>
              </a:rPr>
              <a:t>in implementing academic accommodations and </a:t>
            </a:r>
            <a:r>
              <a:rPr lang="en-US" sz="2400" dirty="0" smtClean="0">
                <a:solidFill>
                  <a:schemeClr val="bg1"/>
                </a:solidFill>
                <a:latin typeface="Myriad Pro" panose="020B0503030403020204" pitchFamily="34" charset="0"/>
              </a:rPr>
              <a:t>supports</a:t>
            </a:r>
          </a:p>
          <a:p>
            <a:pPr marL="342900" indent="-342900" fontAlgn="base">
              <a:buFont typeface="Arial" panose="020B0604020202020204" pitchFamily="34" charset="0"/>
              <a:buChar char="•"/>
            </a:pPr>
            <a:r>
              <a:rPr lang="en-US" sz="2400" dirty="0" smtClean="0">
                <a:solidFill>
                  <a:schemeClr val="bg1"/>
                </a:solidFill>
                <a:latin typeface="Myriad Pro" panose="020B0503030403020204" pitchFamily="34" charset="0"/>
              </a:rPr>
              <a:t>Provide </a:t>
            </a:r>
            <a:r>
              <a:rPr lang="en-US" sz="2400" dirty="0">
                <a:solidFill>
                  <a:schemeClr val="bg1"/>
                </a:solidFill>
                <a:latin typeface="Myriad Pro" panose="020B0503030403020204" pitchFamily="34" charset="0"/>
              </a:rPr>
              <a:t>consultation and support in collaboration with other college staff in implementing </a:t>
            </a:r>
            <a:r>
              <a:rPr lang="en-US" sz="2400" dirty="0" smtClean="0">
                <a:solidFill>
                  <a:schemeClr val="bg1"/>
                </a:solidFill>
                <a:latin typeface="Myriad Pro" panose="020B0503030403020204" pitchFamily="34" charset="0"/>
              </a:rPr>
              <a:t>accommodations</a:t>
            </a:r>
          </a:p>
          <a:p>
            <a:pPr marL="342900" indent="-342900" fontAlgn="base">
              <a:buFont typeface="Arial" panose="020B0604020202020204" pitchFamily="34" charset="0"/>
              <a:buChar char="•"/>
            </a:pPr>
            <a:r>
              <a:rPr lang="en-US" sz="2400" dirty="0" smtClean="0">
                <a:solidFill>
                  <a:schemeClr val="bg1"/>
                </a:solidFill>
                <a:latin typeface="Myriad Pro" panose="020B0503030403020204" pitchFamily="34" charset="0"/>
              </a:rPr>
              <a:t>Provide </a:t>
            </a:r>
            <a:r>
              <a:rPr lang="en-US" sz="2400" dirty="0">
                <a:solidFill>
                  <a:schemeClr val="bg1"/>
                </a:solidFill>
                <a:latin typeface="Myriad Pro" panose="020B0503030403020204" pitchFamily="34" charset="0"/>
              </a:rPr>
              <a:t>support and guidance in working through disability-related challenges collaboratively with students, faculty, and staff</a:t>
            </a:r>
          </a:p>
          <a:p>
            <a:pPr marR="0" lvl="0" algn="l" rtl="0">
              <a:spcBef>
                <a:spcPts val="0"/>
              </a:spcBef>
              <a:buNone/>
            </a:pPr>
            <a:r>
              <a:rPr lang="en-CA" sz="2000" dirty="0">
                <a:solidFill>
                  <a:schemeClr val="dk1"/>
                </a:solidFill>
                <a:latin typeface="Calibri"/>
                <a:ea typeface="Calibri"/>
                <a:cs typeface="Calibri"/>
                <a:sym typeface="Calibri"/>
              </a:rPr>
              <a:t>	</a:t>
            </a:r>
          </a:p>
          <a:p>
            <a:pPr marR="0" lvl="0" algn="l" rtl="0">
              <a:spcBef>
                <a:spcPts val="0"/>
              </a:spcBef>
              <a:buNone/>
            </a:pPr>
            <a:endParaRPr sz="2000" dirty="0">
              <a:solidFill>
                <a:schemeClr val="dk1"/>
              </a:solidFill>
              <a:latin typeface="Calibri"/>
              <a:ea typeface="Calibri"/>
              <a:cs typeface="Calibri"/>
              <a:sym typeface="Calibri"/>
            </a:endParaRPr>
          </a:p>
          <a:p>
            <a:pPr lvl="0" rtl="0">
              <a:spcBef>
                <a:spcPts val="0"/>
              </a:spcBef>
              <a:buNone/>
            </a:pPr>
            <a:endParaRPr sz="20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21474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hape 277"/>
          <p:cNvSpPr/>
          <p:nvPr/>
        </p:nvSpPr>
        <p:spPr>
          <a:xfrm>
            <a:off x="165167" y="1967700"/>
            <a:ext cx="10246914" cy="369300"/>
          </a:xfrm>
          <a:prstGeom prst="rect">
            <a:avLst/>
          </a:prstGeom>
          <a:noFill/>
          <a:ln>
            <a:noFill/>
          </a:ln>
        </p:spPr>
        <p:txBody>
          <a:bodyPr lIns="91425" tIns="45700" rIns="91425" bIns="45700" anchor="t" anchorCtr="0">
            <a:noAutofit/>
          </a:bodyPr>
          <a:lstStyle/>
          <a:p>
            <a:r>
              <a:rPr lang="en-US" sz="3600" cap="all" dirty="0">
                <a:solidFill>
                  <a:schemeClr val="bg1"/>
                </a:solidFill>
                <a:latin typeface="Myriad Pro Light" panose="020B0403030403020204" pitchFamily="34" charset="0"/>
              </a:rPr>
              <a:t>Importance of </a:t>
            </a:r>
            <a:r>
              <a:rPr lang="en-US" sz="3600" cap="all" dirty="0" smtClean="0">
                <a:solidFill>
                  <a:schemeClr val="bg1"/>
                </a:solidFill>
                <a:latin typeface="Myriad Pro Light" panose="020B0403030403020204" pitchFamily="34" charset="0"/>
              </a:rPr>
              <a:t>Ongoing </a:t>
            </a:r>
            <a:r>
              <a:rPr lang="en-US" sz="3600" cap="all" dirty="0">
                <a:solidFill>
                  <a:schemeClr val="bg1"/>
                </a:solidFill>
                <a:latin typeface="Myriad Pro Light" panose="020B0403030403020204" pitchFamily="34" charset="0"/>
              </a:rPr>
              <a:t>Communication</a:t>
            </a:r>
            <a:endParaRPr lang="en-US" sz="3600" cap="all" dirty="0">
              <a:solidFill>
                <a:schemeClr val="bg1"/>
              </a:solidFill>
              <a:effectLst/>
              <a:latin typeface="Myriad Pro Light" panose="020B0403030403020204" pitchFamily="34" charset="0"/>
            </a:endParaRPr>
          </a:p>
        </p:txBody>
      </p:sp>
      <p:sp>
        <p:nvSpPr>
          <p:cNvPr id="285" name="Shape 285"/>
          <p:cNvSpPr txBox="1">
            <a:spLocks noGrp="1"/>
          </p:cNvSpPr>
          <p:nvPr>
            <p:ph type="subTitle" idx="4294967295"/>
          </p:nvPr>
        </p:nvSpPr>
        <p:spPr>
          <a:xfrm>
            <a:off x="501650" y="2621856"/>
            <a:ext cx="8140700" cy="3951288"/>
          </a:xfrm>
          <a:prstGeom prst="rect">
            <a:avLst/>
          </a:prstGeom>
        </p:spPr>
        <p:txBody>
          <a:bodyPr lIns="91425" tIns="91425" rIns="91425" bIns="91425" anchor="t" anchorCtr="0">
            <a:noAutofit/>
          </a:bodyPr>
          <a:lstStyle/>
          <a:p>
            <a:pPr marL="0" lvl="0" indent="0" algn="ctr">
              <a:spcBef>
                <a:spcPts val="0"/>
              </a:spcBef>
              <a:buClr>
                <a:schemeClr val="dk1"/>
              </a:buClr>
              <a:buNone/>
            </a:pPr>
            <a:r>
              <a:rPr lang="en-US" sz="2400" dirty="0">
                <a:solidFill>
                  <a:schemeClr val="bg1"/>
                </a:solidFill>
                <a:latin typeface="Myriad Pro" panose="020B0503030403020204" pitchFamily="34" charset="0"/>
              </a:rPr>
              <a:t>A proactive Approach is essential for </a:t>
            </a:r>
            <a:r>
              <a:rPr lang="en-US" sz="2400" dirty="0" smtClean="0">
                <a:solidFill>
                  <a:schemeClr val="bg1"/>
                </a:solidFill>
                <a:latin typeface="Myriad Pro" panose="020B0503030403020204" pitchFamily="34" charset="0"/>
              </a:rPr>
              <a:t>success…</a:t>
            </a:r>
            <a:endParaRPr sz="1800" dirty="0">
              <a:solidFill>
                <a:schemeClr val="bg1"/>
              </a:solidFill>
              <a:latin typeface="Myriad Pro" panose="020B0503030403020204" pitchFamily="34" charset="0"/>
            </a:endParaRPr>
          </a:p>
          <a:p>
            <a:pPr lvl="0">
              <a:spcBef>
                <a:spcPts val="0"/>
              </a:spcBef>
              <a:buNone/>
            </a:pP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0" name="Shape 100"/>
          <p:cNvSpPr txBox="1"/>
          <p:nvPr/>
        </p:nvSpPr>
        <p:spPr>
          <a:xfrm>
            <a:off x="202408" y="291034"/>
            <a:ext cx="7325958" cy="646331"/>
          </a:xfrm>
          <a:prstGeom prst="rect">
            <a:avLst/>
          </a:prstGeom>
          <a:noFill/>
          <a:ln>
            <a:noFill/>
          </a:ln>
        </p:spPr>
        <p:txBody>
          <a:bodyPr lIns="91425" tIns="45700" rIns="91425" bIns="45700" anchor="t" anchorCtr="0">
            <a:noAutofit/>
          </a:bodyPr>
          <a:lstStyle/>
          <a:p>
            <a:pPr marL="0" marR="0" lvl="0" indent="0" rtl="0">
              <a:spcBef>
                <a:spcPts val="0"/>
              </a:spcBef>
              <a:buSzPct val="25000"/>
              <a:buNone/>
            </a:pPr>
            <a:r>
              <a:rPr lang="en-CA" sz="3600" i="0" strike="noStrike" cap="all" dirty="0" smtClean="0">
                <a:solidFill>
                  <a:schemeClr val="bg1"/>
                </a:solidFill>
                <a:latin typeface="Myriad Pro Light" panose="020B0403030403020204" pitchFamily="34" charset="0"/>
                <a:ea typeface="Calibri"/>
                <a:cs typeface="Calibri"/>
                <a:sym typeface="Calibri"/>
              </a:rPr>
              <a:t>Course Outline</a:t>
            </a:r>
          </a:p>
        </p:txBody>
      </p:sp>
      <p:sp>
        <p:nvSpPr>
          <p:cNvPr id="101" name="Shape 101"/>
          <p:cNvSpPr txBox="1"/>
          <p:nvPr/>
        </p:nvSpPr>
        <p:spPr>
          <a:xfrm>
            <a:off x="202408" y="1228398"/>
            <a:ext cx="8534399" cy="4401204"/>
          </a:xfrm>
          <a:prstGeom prst="rect">
            <a:avLst/>
          </a:prstGeom>
          <a:noFill/>
          <a:ln>
            <a:noFill/>
          </a:ln>
        </p:spPr>
        <p:txBody>
          <a:bodyPr lIns="91425" tIns="45700" rIns="91425" bIns="45700" anchor="t" anchorCtr="0">
            <a:noAutofit/>
          </a:bodyPr>
          <a:lstStyle/>
          <a:p>
            <a:pPr>
              <a:lnSpc>
                <a:spcPct val="115000"/>
              </a:lnSpc>
            </a:pPr>
            <a:r>
              <a:rPr lang="en-US" sz="2400" dirty="0">
                <a:solidFill>
                  <a:schemeClr val="bg1"/>
                </a:solidFill>
                <a:latin typeface="Myriad Pro" panose="020B0503030403020204" pitchFamily="34" charset="0"/>
                <a:ea typeface="Arial" panose="020B0604020202020204" pitchFamily="34" charset="0"/>
              </a:rPr>
              <a:t>By the end of this lesson you will be able to:</a:t>
            </a:r>
          </a:p>
          <a:p>
            <a:pPr marL="342900" lvl="0" indent="-342900">
              <a:buFont typeface="Arial" panose="020B0604020202020204" pitchFamily="34" charset="0"/>
              <a:buChar char="•"/>
            </a:pPr>
            <a:r>
              <a:rPr lang="en-US" sz="2200" dirty="0">
                <a:solidFill>
                  <a:schemeClr val="bg1"/>
                </a:solidFill>
                <a:latin typeface="Myriad Pro" panose="020B0503030403020204" pitchFamily="34" charset="0"/>
              </a:rPr>
              <a:t>Identify the concepts of “duty to accommodate”, “reasonable accommodation” and “undue hardship”</a:t>
            </a:r>
          </a:p>
          <a:p>
            <a:pPr marL="342900" lvl="0" indent="-342900">
              <a:buFont typeface="Arial" panose="020B0604020202020204" pitchFamily="34" charset="0"/>
              <a:buChar char="•"/>
            </a:pPr>
            <a:r>
              <a:rPr lang="en-US" sz="2200" dirty="0">
                <a:solidFill>
                  <a:schemeClr val="bg1"/>
                </a:solidFill>
                <a:latin typeface="Myriad Pro" panose="020B0503030403020204" pitchFamily="34" charset="0"/>
              </a:rPr>
              <a:t>Recognize the difference between accommodation and modification</a:t>
            </a:r>
          </a:p>
          <a:p>
            <a:pPr marL="342900" lvl="0" indent="-342900">
              <a:buFont typeface="Arial" panose="020B0604020202020204" pitchFamily="34" charset="0"/>
              <a:buChar char="•"/>
            </a:pPr>
            <a:r>
              <a:rPr lang="en-US" sz="2200" dirty="0">
                <a:solidFill>
                  <a:schemeClr val="bg1"/>
                </a:solidFill>
                <a:latin typeface="Myriad Pro" panose="020B0503030403020204" pitchFamily="34" charset="0"/>
              </a:rPr>
              <a:t>Understand the general process involved for students to access accommodations in PSE</a:t>
            </a:r>
          </a:p>
          <a:p>
            <a:pPr marL="342900" lvl="0" indent="-342900">
              <a:buFont typeface="Arial" panose="020B0604020202020204" pitchFamily="34" charset="0"/>
              <a:buChar char="•"/>
            </a:pPr>
            <a:r>
              <a:rPr lang="en-US" sz="2200" dirty="0">
                <a:solidFill>
                  <a:schemeClr val="bg1"/>
                </a:solidFill>
                <a:latin typeface="Myriad Pro" panose="020B0503030403020204" pitchFamily="34" charset="0"/>
              </a:rPr>
              <a:t>Recognize that the accommodation process is collaborative process</a:t>
            </a:r>
          </a:p>
          <a:p>
            <a:pPr marL="342900" lvl="0" indent="-342900">
              <a:buFont typeface="Arial" panose="020B0604020202020204" pitchFamily="34" charset="0"/>
              <a:buChar char="•"/>
            </a:pPr>
            <a:r>
              <a:rPr lang="en-US" sz="2200" dirty="0">
                <a:solidFill>
                  <a:schemeClr val="bg1"/>
                </a:solidFill>
                <a:latin typeface="Myriad Pro" panose="020B0503030403020204" pitchFamily="34" charset="0"/>
              </a:rPr>
              <a:t>Learn how to access resources and supports related to accommodating students with disabilities</a:t>
            </a:r>
          </a:p>
          <a:p>
            <a:pPr marL="342900" lvl="0" indent="-342900">
              <a:buFont typeface="Arial" panose="020B0604020202020204" pitchFamily="34" charset="0"/>
              <a:buChar char="•"/>
            </a:pPr>
            <a:r>
              <a:rPr lang="en-US" sz="2200" dirty="0">
                <a:solidFill>
                  <a:schemeClr val="bg1"/>
                </a:solidFill>
                <a:latin typeface="Myriad Pro" panose="020B0503030403020204" pitchFamily="34" charset="0"/>
              </a:rPr>
              <a:t>Develop an understanding of specific issues related to confidentiality</a:t>
            </a:r>
          </a:p>
          <a:p>
            <a:pPr marL="342900" lvl="0" indent="-342900">
              <a:buFont typeface="Arial" panose="020B0604020202020204" pitchFamily="34" charset="0"/>
              <a:buChar char="•"/>
            </a:pPr>
            <a:r>
              <a:rPr lang="en-US" sz="2200" dirty="0">
                <a:solidFill>
                  <a:schemeClr val="bg1"/>
                </a:solidFill>
                <a:latin typeface="Myriad Pro" panose="020B0503030403020204" pitchFamily="34" charset="0"/>
              </a:rPr>
              <a:t>Discuss how working and learning environments can be designed to maximize accessibility for all students</a:t>
            </a:r>
          </a:p>
          <a:p>
            <a:pPr marL="285750" marR="0" lvl="0" indent="-285750" algn="l" rtl="0">
              <a:spcBef>
                <a:spcPts val="0"/>
              </a:spcBef>
              <a:buClr>
                <a:schemeClr val="dk1"/>
              </a:buClr>
              <a:buFont typeface="Arial"/>
              <a:buNone/>
            </a:pPr>
            <a:endParaRPr sz="22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94" name="Shape 294"/>
          <p:cNvSpPr/>
          <p:nvPr/>
        </p:nvSpPr>
        <p:spPr>
          <a:xfrm>
            <a:off x="1524044" y="2130425"/>
            <a:ext cx="8686800" cy="5757600"/>
          </a:xfrm>
          <a:prstGeom prst="rect">
            <a:avLst/>
          </a:prstGeom>
          <a:noFill/>
          <a:ln>
            <a:noFill/>
          </a:ln>
        </p:spPr>
        <p:txBody>
          <a:bodyPr lIns="91425" tIns="45700" rIns="91425" bIns="45700" anchor="t" anchorCtr="0">
            <a:noAutofit/>
          </a:bodyPr>
          <a:lstStyle/>
          <a:p>
            <a:r>
              <a:rPr lang="en-US" sz="2000" dirty="0" smtClean="0"/>
              <a:t>*Place your institutions disability services contacts here.</a:t>
            </a:r>
            <a:endParaRPr lang="en-US" sz="2000" dirty="0"/>
          </a:p>
          <a:p>
            <a:pPr marL="0" marR="0" lvl="0" indent="0" algn="l" rtl="0">
              <a:lnSpc>
                <a:spcPct val="115000"/>
              </a:lnSpc>
              <a:spcBef>
                <a:spcPts val="0"/>
              </a:spcBef>
              <a:spcAft>
                <a:spcPts val="0"/>
              </a:spcAft>
              <a:buNone/>
            </a:pPr>
            <a:endParaRPr sz="2000" b="1" dirty="0">
              <a:solidFill>
                <a:schemeClr val="dk1"/>
              </a:solidFill>
              <a:latin typeface="Calibri"/>
              <a:ea typeface="Calibri"/>
              <a:cs typeface="Calibri"/>
              <a:sym typeface="Calibri"/>
            </a:endParaRPr>
          </a:p>
        </p:txBody>
      </p:sp>
      <p:sp>
        <p:nvSpPr>
          <p:cNvPr id="2" name="TextBox 1"/>
          <p:cNvSpPr txBox="1"/>
          <p:nvPr/>
        </p:nvSpPr>
        <p:spPr>
          <a:xfrm>
            <a:off x="505194" y="938259"/>
            <a:ext cx="7168950" cy="646331"/>
          </a:xfrm>
          <a:prstGeom prst="rect">
            <a:avLst/>
          </a:prstGeom>
          <a:noFill/>
        </p:spPr>
        <p:txBody>
          <a:bodyPr wrap="none" rtlCol="0">
            <a:spAutoFit/>
          </a:bodyPr>
          <a:lstStyle/>
          <a:p>
            <a:r>
              <a:rPr lang="en-US" sz="3600" cap="all" dirty="0">
                <a:solidFill>
                  <a:schemeClr val="bg1"/>
                </a:solidFill>
                <a:latin typeface="Myriad Pro Light" panose="020B0403030403020204" pitchFamily="34" charset="0"/>
              </a:rPr>
              <a:t>Disability Services is here to help!</a:t>
            </a:r>
            <a:endParaRPr lang="en-CA" sz="3600" b="1" cap="all" dirty="0">
              <a:solidFill>
                <a:schemeClr val="bg1"/>
              </a:solidFill>
              <a:latin typeface="Myriad Pro Light" panose="020B0403030403020204" pitchFamily="34" charset="0"/>
              <a:ea typeface="Calibri"/>
              <a:cs typeface="Calibri"/>
              <a:sym typeface="Calibr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99" name="Shape 299"/>
          <p:cNvSpPr txBox="1">
            <a:spLocks noGrp="1"/>
          </p:cNvSpPr>
          <p:nvPr>
            <p:ph type="title" idx="4294967295"/>
          </p:nvPr>
        </p:nvSpPr>
        <p:spPr>
          <a:xfrm>
            <a:off x="331300" y="80963"/>
            <a:ext cx="8918575" cy="1554162"/>
          </a:xfrm>
          <a:prstGeom prst="rect">
            <a:avLst/>
          </a:prstGeom>
          <a:noFill/>
          <a:ln>
            <a:noFill/>
          </a:ln>
        </p:spPr>
        <p:txBody>
          <a:bodyPr lIns="91425" tIns="45700" rIns="91425" bIns="45700" anchor="ctr" anchorCtr="0">
            <a:noAutofit/>
          </a:bodyPr>
          <a:lstStyle/>
          <a:p>
            <a:pPr marL="0" marR="0" lvl="0" indent="0" algn="l" rtl="0">
              <a:spcBef>
                <a:spcPts val="0"/>
              </a:spcBef>
              <a:buClr>
                <a:srgbClr val="000000"/>
              </a:buClr>
              <a:buSzPct val="25000"/>
              <a:buFont typeface="Arial"/>
              <a:buNone/>
            </a:pPr>
            <a:r>
              <a:rPr lang="en-CA" sz="3200" i="0" u="none" strike="noStrike" cap="all" dirty="0" smtClean="0">
                <a:solidFill>
                  <a:schemeClr val="bg1"/>
                </a:solidFill>
                <a:latin typeface="MiloOT-Exlig" panose="020B0404020101010102" pitchFamily="34" charset="0"/>
                <a:ea typeface="Arial"/>
                <a:cs typeface="Arial"/>
                <a:sym typeface="Arial"/>
              </a:rPr>
              <a:t>Case Study 1</a:t>
            </a:r>
            <a:endParaRPr lang="en-CA" sz="3200" cap="all" dirty="0">
              <a:solidFill>
                <a:schemeClr val="bg1"/>
              </a:solidFill>
              <a:latin typeface="MiloOT-Exlig" panose="020B0404020101010102" pitchFamily="34" charset="0"/>
              <a:ea typeface="Arial"/>
              <a:cs typeface="Arial"/>
              <a:sym typeface="Arial"/>
            </a:endParaRPr>
          </a:p>
        </p:txBody>
      </p:sp>
      <p:sp>
        <p:nvSpPr>
          <p:cNvPr id="300" name="Shape 300"/>
          <p:cNvSpPr txBox="1">
            <a:spLocks noGrp="1"/>
          </p:cNvSpPr>
          <p:nvPr>
            <p:ph type="body" idx="4294967295"/>
          </p:nvPr>
        </p:nvSpPr>
        <p:spPr>
          <a:xfrm>
            <a:off x="264319" y="4387057"/>
            <a:ext cx="8229600" cy="3840163"/>
          </a:xfrm>
          <a:prstGeom prst="rect">
            <a:avLst/>
          </a:prstGeom>
          <a:noFill/>
          <a:ln>
            <a:noFill/>
          </a:ln>
        </p:spPr>
        <p:txBody>
          <a:bodyPr lIns="91425" tIns="45700" rIns="91425" bIns="45700" anchor="t" anchorCtr="0">
            <a:noAutofit/>
          </a:bodyPr>
          <a:lstStyle/>
          <a:p>
            <a:pPr marL="203200" indent="0">
              <a:buNone/>
            </a:pPr>
            <a:r>
              <a:rPr lang="en-US" sz="2400" dirty="0">
                <a:solidFill>
                  <a:schemeClr val="bg1"/>
                </a:solidFill>
                <a:latin typeface="Myriad Pro" panose="020B0503030403020204" pitchFamily="34" charset="0"/>
              </a:rPr>
              <a:t>What can John do to help answer his questions? </a:t>
            </a:r>
          </a:p>
          <a:p>
            <a:pPr marL="203200" indent="0">
              <a:buNone/>
            </a:pPr>
            <a:r>
              <a:rPr lang="en-US" sz="2400" dirty="0">
                <a:solidFill>
                  <a:schemeClr val="bg1"/>
                </a:solidFill>
                <a:latin typeface="Myriad Pro" panose="020B0503030403020204" pitchFamily="34" charset="0"/>
              </a:rPr>
              <a:t>When should he take action? </a:t>
            </a:r>
          </a:p>
          <a:p>
            <a:pPr marL="203200" indent="0">
              <a:buNone/>
            </a:pPr>
            <a:r>
              <a:rPr lang="en-US" sz="2400" dirty="0">
                <a:solidFill>
                  <a:schemeClr val="bg1"/>
                </a:solidFill>
                <a:latin typeface="Myriad Pro" panose="020B0503030403020204" pitchFamily="34" charset="0"/>
              </a:rPr>
              <a:t>Who should he talk with?</a:t>
            </a:r>
            <a:endParaRPr sz="2200" b="0" i="0" u="none" strike="noStrike" cap="none" dirty="0">
              <a:solidFill>
                <a:schemeClr val="bg1"/>
              </a:solidFill>
              <a:latin typeface="Myriad Pro" panose="020B0503030403020204" pitchFamily="34" charset="0"/>
              <a:sym typeface="Calibri"/>
            </a:endParaRPr>
          </a:p>
        </p:txBody>
      </p:sp>
      <p:sp>
        <p:nvSpPr>
          <p:cNvPr id="2" name="Rectangle 1"/>
          <p:cNvSpPr/>
          <p:nvPr/>
        </p:nvSpPr>
        <p:spPr>
          <a:xfrm>
            <a:off x="344244" y="1226779"/>
            <a:ext cx="8453139" cy="3019801"/>
          </a:xfrm>
          <a:prstGeom prst="rect">
            <a:avLst/>
          </a:prstGeom>
        </p:spPr>
        <p:txBody>
          <a:bodyPr wrap="square">
            <a:spAutoFit/>
          </a:bodyPr>
          <a:lstStyle/>
          <a:p>
            <a:pPr>
              <a:lnSpc>
                <a:spcPct val="120000"/>
              </a:lnSpc>
            </a:pPr>
            <a:r>
              <a:rPr lang="en-US" sz="1600" dirty="0" smtClean="0">
                <a:solidFill>
                  <a:schemeClr val="bg1"/>
                </a:solidFill>
                <a:latin typeface="Arial" panose="020B0604020202020204" pitchFamily="34" charset="0"/>
                <a:ea typeface="Arial" panose="020B0604020202020204" pitchFamily="34" charset="0"/>
              </a:rPr>
              <a:t>John </a:t>
            </a:r>
            <a:r>
              <a:rPr lang="en-US" sz="1600" dirty="0">
                <a:solidFill>
                  <a:schemeClr val="bg1"/>
                </a:solidFill>
                <a:latin typeface="Arial" panose="020B0604020202020204" pitchFamily="34" charset="0"/>
                <a:ea typeface="Arial" panose="020B0604020202020204" pitchFamily="34" charset="0"/>
              </a:rPr>
              <a:t>has been teaching in the welding program for several years. This year one of the students in his class has provided him with a letter from the Disability Services Office outlining that his student, Brendan, will require extra time on exams and a quiet space to write. The letter also notes that Brendan may require more time to learn procedures and may request clarification from the instructor regularly to check his understanding. John is comfortable with the first set of accommodations for exams as he is familiar with this process; however, he is uncertain about the classroom accommodations. Questions that come to mind for him include: Why does Brendan need more time to learn procedures? Will safety be an issue for this student? How can John ensure that he is giving Brendan the help he needs?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18" name="Shape 318"/>
          <p:cNvSpPr txBox="1">
            <a:spLocks noGrp="1"/>
          </p:cNvSpPr>
          <p:nvPr>
            <p:ph type="body" idx="4294967295"/>
          </p:nvPr>
        </p:nvSpPr>
        <p:spPr>
          <a:xfrm>
            <a:off x="135732" y="4190207"/>
            <a:ext cx="9082088" cy="4602163"/>
          </a:xfrm>
          <a:prstGeom prst="rect">
            <a:avLst/>
          </a:prstGeom>
          <a:noFill/>
          <a:ln>
            <a:noFill/>
          </a:ln>
        </p:spPr>
        <p:txBody>
          <a:bodyPr lIns="91425" tIns="45700" rIns="91425" bIns="45700" anchor="t" anchorCtr="0">
            <a:noAutofit/>
          </a:bodyPr>
          <a:lstStyle/>
          <a:p>
            <a:pPr marL="203200" indent="0">
              <a:buNone/>
            </a:pPr>
            <a:r>
              <a:rPr lang="en-US" sz="2400" dirty="0">
                <a:solidFill>
                  <a:schemeClr val="bg1"/>
                </a:solidFill>
                <a:latin typeface="Myriad Pro" panose="020B0503030403020204" pitchFamily="34" charset="0"/>
              </a:rPr>
              <a:t>What may be the consequences of Frank’s choice not to disclose? </a:t>
            </a:r>
          </a:p>
          <a:p>
            <a:pPr marL="203200" indent="0">
              <a:buNone/>
            </a:pPr>
            <a:r>
              <a:rPr lang="en-US" sz="2400" dirty="0" smtClean="0">
                <a:solidFill>
                  <a:schemeClr val="bg1"/>
                </a:solidFill>
                <a:latin typeface="Myriad Pro" panose="020B0503030403020204" pitchFamily="34" charset="0"/>
              </a:rPr>
              <a:t/>
            </a:r>
            <a:br>
              <a:rPr lang="en-US" sz="2400" dirty="0" smtClean="0">
                <a:solidFill>
                  <a:schemeClr val="bg1"/>
                </a:solidFill>
                <a:latin typeface="Myriad Pro" panose="020B0503030403020204" pitchFamily="34" charset="0"/>
              </a:rPr>
            </a:br>
            <a:r>
              <a:rPr lang="en-US" sz="2400" dirty="0" smtClean="0">
                <a:solidFill>
                  <a:schemeClr val="bg1"/>
                </a:solidFill>
                <a:latin typeface="Myriad Pro" panose="020B0503030403020204" pitchFamily="34" charset="0"/>
              </a:rPr>
              <a:t>What </a:t>
            </a:r>
            <a:r>
              <a:rPr lang="en-US" sz="2400" dirty="0">
                <a:solidFill>
                  <a:schemeClr val="bg1"/>
                </a:solidFill>
                <a:latin typeface="Myriad Pro" panose="020B0503030403020204" pitchFamily="34" charset="0"/>
              </a:rPr>
              <a:t>can an instructor do if he notices these behaviors and wonders what the causes may be?</a:t>
            </a:r>
            <a:endParaRPr sz="2400" b="0" i="0" u="none" strike="noStrike" cap="none" dirty="0">
              <a:solidFill>
                <a:schemeClr val="bg1"/>
              </a:solidFill>
              <a:latin typeface="Myriad Pro" panose="020B0503030403020204" pitchFamily="34" charset="0"/>
              <a:sym typeface="Calibri"/>
            </a:endParaRPr>
          </a:p>
        </p:txBody>
      </p:sp>
      <p:sp>
        <p:nvSpPr>
          <p:cNvPr id="2" name="TextBox 1"/>
          <p:cNvSpPr txBox="1"/>
          <p:nvPr/>
        </p:nvSpPr>
        <p:spPr>
          <a:xfrm>
            <a:off x="337088" y="275482"/>
            <a:ext cx="2531462" cy="584775"/>
          </a:xfrm>
          <a:prstGeom prst="rect">
            <a:avLst/>
          </a:prstGeom>
          <a:noFill/>
        </p:spPr>
        <p:txBody>
          <a:bodyPr wrap="none" rtlCol="0">
            <a:spAutoFit/>
          </a:bodyPr>
          <a:lstStyle/>
          <a:p>
            <a:r>
              <a:rPr lang="en-CA" sz="3200" cap="all" dirty="0" smtClean="0">
                <a:solidFill>
                  <a:schemeClr val="bg1"/>
                </a:solidFill>
                <a:latin typeface="Myriad Pro Light" panose="020B0403030403020204" pitchFamily="34" charset="0"/>
              </a:rPr>
              <a:t>Case Study 2</a:t>
            </a:r>
            <a:endParaRPr lang="en-US" sz="3200" cap="all" dirty="0">
              <a:solidFill>
                <a:schemeClr val="bg1"/>
              </a:solidFill>
              <a:latin typeface="Myriad Pro Light" panose="020B0403030403020204" pitchFamily="34" charset="0"/>
            </a:endParaRPr>
          </a:p>
        </p:txBody>
      </p:sp>
      <p:sp>
        <p:nvSpPr>
          <p:cNvPr id="5" name="Rectangle 4"/>
          <p:cNvSpPr/>
          <p:nvPr/>
        </p:nvSpPr>
        <p:spPr>
          <a:xfrm>
            <a:off x="337088" y="860257"/>
            <a:ext cx="8469824" cy="3194721"/>
          </a:xfrm>
          <a:prstGeom prst="rect">
            <a:avLst/>
          </a:prstGeom>
        </p:spPr>
        <p:txBody>
          <a:bodyPr wrap="square">
            <a:spAutoFit/>
          </a:bodyPr>
          <a:lstStyle/>
          <a:p>
            <a:pPr>
              <a:lnSpc>
                <a:spcPct val="120000"/>
              </a:lnSpc>
            </a:pPr>
            <a:r>
              <a:rPr lang="en-US" dirty="0">
                <a:solidFill>
                  <a:schemeClr val="bg1"/>
                </a:solidFill>
                <a:latin typeface="Arial" panose="020B0604020202020204" pitchFamily="34" charset="0"/>
                <a:ea typeface="Arial" panose="020B0604020202020204" pitchFamily="34" charset="0"/>
              </a:rPr>
              <a:t>Frank has registered for the carpentry program at his local community college. He has some experience in the field already. Over the past few years, Frank has struggled with depression and anxiety. He has recently started taking medication that helps with some of the symptoms but still has days where he struggles to get through his day. His doctor has let him know about Disability supports available at the college such as having more time for exams and letting instructors know that his situation may make it more difficult for him to concentrate in class or occasionally to get to class on some days. However, Frank is concerned about how much information his instructors would know about his medical history and about how he would be perceived if he were to ask for special consideration in any case. As a result he chooses not to access services or accommodations. There are some days in the program where Frank struggles to take down all the important points mentioned by instructors in class and in the workshop. He has also missed a few days of class and has been late on others for mental health reasons but has not provided an explanation to his instructor.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10" name="Shape 310"/>
          <p:cNvSpPr/>
          <p:nvPr/>
        </p:nvSpPr>
        <p:spPr>
          <a:xfrm>
            <a:off x="194324" y="161518"/>
            <a:ext cx="8949676" cy="369332"/>
          </a:xfrm>
          <a:prstGeom prst="rect">
            <a:avLst/>
          </a:prstGeom>
          <a:noFill/>
          <a:ln>
            <a:noFill/>
          </a:ln>
        </p:spPr>
        <p:txBody>
          <a:bodyPr lIns="91425" tIns="45700" rIns="91425" bIns="45700" anchor="t" anchorCtr="0">
            <a:noAutofit/>
          </a:bodyPr>
          <a:lstStyle/>
          <a:p>
            <a:r>
              <a:rPr lang="en-US" sz="2400" cap="all" dirty="0">
                <a:solidFill>
                  <a:schemeClr val="bg1"/>
                </a:solidFill>
                <a:latin typeface="Myriad Pro Light" panose="020B0403030403020204" pitchFamily="34" charset="0"/>
              </a:rPr>
              <a:t>Show Video</a:t>
            </a:r>
          </a:p>
          <a:p>
            <a:r>
              <a:rPr lang="en-US" sz="2400" dirty="0">
                <a:solidFill>
                  <a:schemeClr val="bg1"/>
                </a:solidFill>
                <a:latin typeface="Myriad Pro" panose="020B0503030403020204" pitchFamily="34" charset="0"/>
              </a:rPr>
              <a:t>In this video an instructor describes his experience of working with students with hearing impairments.</a:t>
            </a:r>
          </a:p>
          <a:p>
            <a:r>
              <a:rPr lang="en-US" sz="2400" dirty="0">
                <a:solidFill>
                  <a:schemeClr val="bg1"/>
                </a:solidFill>
                <a:latin typeface="Myriad Pro" panose="020B0503030403020204" pitchFamily="34" charset="0"/>
              </a:rPr>
              <a:t> </a:t>
            </a:r>
          </a:p>
          <a:p>
            <a:r>
              <a:rPr lang="en-US" sz="2400" u="sng" dirty="0">
                <a:solidFill>
                  <a:schemeClr val="bg1"/>
                </a:solidFill>
                <a:latin typeface="Myriad Pro" panose="020B0503030403020204" pitchFamily="34" charset="0"/>
                <a:hlinkClick r:id="rId4"/>
              </a:rPr>
              <a:t>https://www.youtube.com/watch?v=j0u1Cd5WwJg</a:t>
            </a:r>
            <a:r>
              <a:rPr lang="en-US" sz="2400" dirty="0">
                <a:solidFill>
                  <a:schemeClr val="bg1"/>
                </a:solidFill>
                <a:latin typeface="Myriad Pro" panose="020B0503030403020204" pitchFamily="34" charset="0"/>
              </a:rPr>
              <a:t> (6:10)</a:t>
            </a:r>
          </a:p>
          <a:p>
            <a:endParaRPr lang="en-US" sz="2000" dirty="0" smtClean="0">
              <a:solidFill>
                <a:schemeClr val="bg1"/>
              </a:solidFill>
              <a:latin typeface="Myriad Pro" panose="020B0503030403020204" pitchFamily="34" charset="0"/>
            </a:endParaRPr>
          </a:p>
          <a:p>
            <a:endParaRPr lang="en-US" sz="2000" dirty="0">
              <a:solidFill>
                <a:schemeClr val="bg1"/>
              </a:solidFill>
              <a:latin typeface="Myriad Pro" panose="020B0503030403020204" pitchFamily="34" charset="0"/>
            </a:endParaRPr>
          </a:p>
          <a:p>
            <a:r>
              <a:rPr lang="en-US" sz="2400" cap="all" dirty="0" smtClean="0">
                <a:solidFill>
                  <a:schemeClr val="bg1"/>
                </a:solidFill>
                <a:latin typeface="Myriad Pro Light" panose="020B0403030403020204" pitchFamily="34" charset="0"/>
              </a:rPr>
              <a:t>Discussion</a:t>
            </a:r>
            <a:endParaRPr lang="en-US" sz="2400" cap="all" dirty="0">
              <a:solidFill>
                <a:schemeClr val="bg1"/>
              </a:solidFill>
              <a:latin typeface="Myriad Pro Light" panose="020B0403030403020204" pitchFamily="34" charset="0"/>
            </a:endParaRPr>
          </a:p>
          <a:p>
            <a:r>
              <a:rPr lang="en-US" sz="2400" smtClean="0">
                <a:solidFill>
                  <a:schemeClr val="bg1"/>
                </a:solidFill>
                <a:latin typeface="Myriad Pro" panose="020B0503030403020204" pitchFamily="34" charset="0"/>
              </a:rPr>
              <a:t>Opportunity </a:t>
            </a:r>
            <a:r>
              <a:rPr lang="en-US" sz="2400" dirty="0">
                <a:solidFill>
                  <a:schemeClr val="bg1"/>
                </a:solidFill>
                <a:latin typeface="Myriad Pro" panose="020B0503030403020204" pitchFamily="34" charset="0"/>
              </a:rPr>
              <a:t>to share thoughts and questions regarding our duty to accommodate and provision of reasonable accommodation. </a:t>
            </a:r>
            <a:endParaRPr lang="en-US" sz="2400" dirty="0" smtClean="0">
              <a:solidFill>
                <a:schemeClr val="bg1"/>
              </a:solidFill>
              <a:latin typeface="Myriad Pro" panose="020B0503030403020204" pitchFamily="34" charset="0"/>
            </a:endParaRPr>
          </a:p>
          <a:p>
            <a:endParaRPr lang="en-US" sz="2400" dirty="0">
              <a:solidFill>
                <a:schemeClr val="bg1"/>
              </a:solidFill>
              <a:latin typeface="Myriad Pro" panose="020B0503030403020204" pitchFamily="34" charset="0"/>
            </a:endParaRPr>
          </a:p>
          <a:p>
            <a:pPr marL="342900" indent="-342900" fontAlgn="base">
              <a:buFont typeface="Arial" panose="020B0604020202020204" pitchFamily="34" charset="0"/>
              <a:buChar char="•"/>
            </a:pPr>
            <a:r>
              <a:rPr lang="en-US" sz="2400" dirty="0" smtClean="0">
                <a:solidFill>
                  <a:schemeClr val="bg1"/>
                </a:solidFill>
                <a:latin typeface="Myriad Pro" panose="020B0503030403020204" pitchFamily="34" charset="0"/>
              </a:rPr>
              <a:t>What </a:t>
            </a:r>
            <a:r>
              <a:rPr lang="en-US" sz="2400" dirty="0">
                <a:solidFill>
                  <a:schemeClr val="bg1"/>
                </a:solidFill>
                <a:latin typeface="Myriad Pro" panose="020B0503030403020204" pitchFamily="34" charset="0"/>
              </a:rPr>
              <a:t>are the challenges? </a:t>
            </a:r>
            <a:endParaRPr lang="en-US" sz="2400" dirty="0" smtClean="0">
              <a:solidFill>
                <a:schemeClr val="bg1"/>
              </a:solidFill>
              <a:latin typeface="Myriad Pro" panose="020B0503030403020204" pitchFamily="34" charset="0"/>
            </a:endParaRPr>
          </a:p>
          <a:p>
            <a:pPr marL="342900" indent="-342900" fontAlgn="base">
              <a:buFont typeface="Arial" panose="020B0604020202020204" pitchFamily="34" charset="0"/>
              <a:buChar char="•"/>
            </a:pPr>
            <a:r>
              <a:rPr lang="en-US" sz="2400" dirty="0" smtClean="0">
                <a:solidFill>
                  <a:schemeClr val="bg1"/>
                </a:solidFill>
                <a:latin typeface="Myriad Pro" panose="020B0503030403020204" pitchFamily="34" charset="0"/>
              </a:rPr>
              <a:t>What </a:t>
            </a:r>
            <a:r>
              <a:rPr lang="en-US" sz="2400" dirty="0">
                <a:solidFill>
                  <a:schemeClr val="bg1"/>
                </a:solidFill>
                <a:latin typeface="Myriad Pro" panose="020B0503030403020204" pitchFamily="34" charset="0"/>
              </a:rPr>
              <a:t>are the benefits? </a:t>
            </a:r>
            <a:endParaRPr lang="en-US" sz="2400" dirty="0" smtClean="0">
              <a:solidFill>
                <a:schemeClr val="bg1"/>
              </a:solidFill>
              <a:latin typeface="Myriad Pro" panose="020B0503030403020204" pitchFamily="34" charset="0"/>
            </a:endParaRPr>
          </a:p>
          <a:p>
            <a:pPr marL="342900" indent="-342900" fontAlgn="base">
              <a:buFont typeface="Arial" panose="020B0604020202020204" pitchFamily="34" charset="0"/>
              <a:buChar char="•"/>
            </a:pPr>
            <a:r>
              <a:rPr lang="en-US" sz="2400" dirty="0" smtClean="0">
                <a:solidFill>
                  <a:schemeClr val="bg1"/>
                </a:solidFill>
                <a:latin typeface="Myriad Pro" panose="020B0503030403020204" pitchFamily="34" charset="0"/>
              </a:rPr>
              <a:t>How </a:t>
            </a:r>
            <a:r>
              <a:rPr lang="en-US" sz="2400" dirty="0">
                <a:solidFill>
                  <a:schemeClr val="bg1"/>
                </a:solidFill>
                <a:latin typeface="Myriad Pro" panose="020B0503030403020204" pitchFamily="34" charset="0"/>
              </a:rPr>
              <a:t>does the information shared today fit into your experience of working with students with disabilities?</a:t>
            </a:r>
          </a:p>
          <a:p>
            <a:pPr marL="0" marR="0" lvl="0" indent="0" algn="l" rtl="0">
              <a:spcBef>
                <a:spcPts val="0"/>
              </a:spcBef>
              <a:buSzPct val="25000"/>
              <a:buNone/>
            </a:pPr>
            <a:r>
              <a:rPr lang="en-CA" sz="2400" dirty="0" smtClean="0">
                <a:solidFill>
                  <a:schemeClr val="dk1"/>
                </a:solidFill>
                <a:sym typeface="Arial"/>
              </a:rPr>
              <a:t> </a:t>
            </a:r>
            <a:endParaRPr lang="en-CA" sz="2400" dirty="0">
              <a:solidFill>
                <a:schemeClr val="dk1"/>
              </a:solidFill>
              <a:sym typeface="Arial"/>
            </a:endParaRPr>
          </a:p>
        </p:txBody>
      </p:sp>
      <p:sp>
        <p:nvSpPr>
          <p:cNvPr id="312" name="Shape 312"/>
          <p:cNvSpPr/>
          <p:nvPr/>
        </p:nvSpPr>
        <p:spPr>
          <a:xfrm rot="10800000" flipH="1">
            <a:off x="32650" y="1035942"/>
            <a:ext cx="8928900" cy="84300"/>
          </a:xfrm>
          <a:prstGeom prst="rect">
            <a:avLst/>
          </a:prstGeom>
          <a:noFill/>
          <a:ln>
            <a:noFill/>
          </a:ln>
        </p:spPr>
        <p:txBody>
          <a:bodyPr lIns="91425" tIns="45700" rIns="91425" bIns="45700" anchor="t" anchorCtr="0">
            <a:noAutofit/>
          </a:bodyPr>
          <a:lstStyle/>
          <a:p>
            <a:pPr marR="0" lvl="0" algn="l" rtl="0">
              <a:spcBef>
                <a:spcPts val="0"/>
              </a:spcBef>
              <a:buNone/>
            </a:pPr>
            <a:r>
              <a:rPr lang="en-CA" sz="1200">
                <a:solidFill>
                  <a:schemeClr val="dk1"/>
                </a:solidFill>
                <a:latin typeface="Calibri"/>
                <a:ea typeface="Calibri"/>
                <a:cs typeface="Calibri"/>
                <a:sym typeface="Calibri"/>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58" name="Shape 358" descr="https://openclipart.org/download/216995/3d-perspective-grid-very-long.svg"/>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359" name="Shape 359"/>
          <p:cNvSpPr txBox="1"/>
          <p:nvPr/>
        </p:nvSpPr>
        <p:spPr>
          <a:xfrm>
            <a:off x="826583" y="2216243"/>
            <a:ext cx="7490833" cy="52321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CA" sz="2800" dirty="0">
                <a:solidFill>
                  <a:schemeClr val="lt1"/>
                </a:solidFill>
                <a:latin typeface="Myriad Pro" panose="020B0503030403020204" pitchFamily="34" charset="0"/>
                <a:ea typeface="Calibri"/>
                <a:cs typeface="Calibri"/>
                <a:sym typeface="Calibri"/>
              </a:rPr>
              <a:t>Thank you very much for your time </a:t>
            </a:r>
            <a:r>
              <a:rPr lang="en-CA" sz="2800" dirty="0" smtClean="0">
                <a:solidFill>
                  <a:schemeClr val="lt1"/>
                </a:solidFill>
                <a:latin typeface="Myriad Pro" panose="020B0503030403020204" pitchFamily="34" charset="0"/>
                <a:ea typeface="Calibri"/>
                <a:cs typeface="Calibri"/>
                <a:sym typeface="Calibri"/>
              </a:rPr>
              <a:t/>
            </a:r>
            <a:br>
              <a:rPr lang="en-CA" sz="2800" dirty="0" smtClean="0">
                <a:solidFill>
                  <a:schemeClr val="lt1"/>
                </a:solidFill>
                <a:latin typeface="Myriad Pro" panose="020B0503030403020204" pitchFamily="34" charset="0"/>
                <a:ea typeface="Calibri"/>
                <a:cs typeface="Calibri"/>
                <a:sym typeface="Calibri"/>
              </a:rPr>
            </a:br>
            <a:r>
              <a:rPr lang="en-CA" sz="2800" dirty="0" smtClean="0">
                <a:solidFill>
                  <a:schemeClr val="lt1"/>
                </a:solidFill>
                <a:latin typeface="Myriad Pro" panose="020B0503030403020204" pitchFamily="34" charset="0"/>
                <a:ea typeface="Calibri"/>
                <a:cs typeface="Calibri"/>
                <a:sym typeface="Calibri"/>
              </a:rPr>
              <a:t>and feedback!</a:t>
            </a:r>
            <a:endParaRPr lang="en-CA" sz="2800" dirty="0">
              <a:solidFill>
                <a:schemeClr val="lt1"/>
              </a:solidFill>
              <a:latin typeface="Myriad Pro" panose="020B0503030403020204" pitchFamily="34" charset="0"/>
              <a:ea typeface="Calibri"/>
              <a:cs typeface="Calibri"/>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9" name="Shape 109"/>
          <p:cNvSpPr txBox="1"/>
          <p:nvPr/>
        </p:nvSpPr>
        <p:spPr>
          <a:xfrm>
            <a:off x="335755" y="860378"/>
            <a:ext cx="8592291" cy="1200329"/>
          </a:xfrm>
          <a:prstGeom prst="rect">
            <a:avLst/>
          </a:prstGeom>
          <a:noFill/>
          <a:ln>
            <a:noFill/>
          </a:ln>
        </p:spPr>
        <p:txBody>
          <a:bodyPr lIns="91425" tIns="45700" rIns="91425" bIns="45700" anchor="t" anchorCtr="0">
            <a:noAutofit/>
          </a:bodyPr>
          <a:lstStyle/>
          <a:p>
            <a:pPr lvl="0">
              <a:buSzPct val="25000"/>
            </a:pPr>
            <a:r>
              <a:rPr lang="en-US" sz="3600" cap="all" dirty="0">
                <a:solidFill>
                  <a:schemeClr val="bg1"/>
                </a:solidFill>
                <a:latin typeface="Myriad Pro Light" panose="020B0403030403020204" pitchFamily="34" charset="0"/>
              </a:rPr>
              <a:t>Accommodating </a:t>
            </a:r>
            <a:r>
              <a:rPr lang="en-US" sz="3600" cap="all" dirty="0" smtClean="0">
                <a:solidFill>
                  <a:schemeClr val="bg1"/>
                </a:solidFill>
                <a:latin typeface="Myriad Pro Light" panose="020B0403030403020204" pitchFamily="34" charset="0"/>
              </a:rPr>
              <a:t>Students </a:t>
            </a:r>
            <a:br>
              <a:rPr lang="en-US" sz="3600" cap="all" dirty="0" smtClean="0">
                <a:solidFill>
                  <a:schemeClr val="bg1"/>
                </a:solidFill>
                <a:latin typeface="Myriad Pro Light" panose="020B0403030403020204" pitchFamily="34" charset="0"/>
              </a:rPr>
            </a:br>
            <a:r>
              <a:rPr lang="en-US" sz="3600" cap="all" dirty="0" smtClean="0">
                <a:solidFill>
                  <a:schemeClr val="bg1"/>
                </a:solidFill>
                <a:latin typeface="Myriad Pro Light" panose="020B0403030403020204" pitchFamily="34" charset="0"/>
              </a:rPr>
              <a:t>With Disabilities</a:t>
            </a:r>
            <a:endParaRPr sz="3600" cap="all" dirty="0">
              <a:solidFill>
                <a:schemeClr val="bg1"/>
              </a:solidFill>
              <a:latin typeface="Myriad Pro Light" panose="020B0403030403020204" pitchFamily="34" charset="0"/>
              <a:ea typeface="Calibri"/>
              <a:cs typeface="Calibri"/>
              <a:sym typeface="Calibri"/>
            </a:endParaRPr>
          </a:p>
        </p:txBody>
      </p:sp>
      <p:sp>
        <p:nvSpPr>
          <p:cNvPr id="110" name="Shape 110"/>
          <p:cNvSpPr txBox="1"/>
          <p:nvPr/>
        </p:nvSpPr>
        <p:spPr>
          <a:xfrm>
            <a:off x="618259" y="2433094"/>
            <a:ext cx="7907481" cy="2559639"/>
          </a:xfrm>
          <a:prstGeom prst="rect">
            <a:avLst/>
          </a:prstGeom>
          <a:noFill/>
          <a:ln>
            <a:noFill/>
          </a:ln>
        </p:spPr>
        <p:txBody>
          <a:bodyPr lIns="91425" tIns="45700" rIns="91425" bIns="45700" anchor="t" anchorCtr="0">
            <a:noAutofit/>
          </a:bodyPr>
          <a:lstStyle/>
          <a:p>
            <a:pPr marL="342900" indent="-342900" fontAlgn="base">
              <a:buFont typeface="Arial" panose="020B0604020202020204" pitchFamily="34" charset="0"/>
              <a:buChar char="•"/>
            </a:pPr>
            <a:r>
              <a:rPr lang="en-US" sz="2000" dirty="0">
                <a:solidFill>
                  <a:schemeClr val="bg1"/>
                </a:solidFill>
                <a:latin typeface="Myriad Pro" panose="020B0503030403020204" pitchFamily="34" charset="0"/>
              </a:rPr>
              <a:t>Many types of accommodations </a:t>
            </a:r>
            <a:r>
              <a:rPr lang="en-US" sz="2000" dirty="0" smtClean="0">
                <a:solidFill>
                  <a:schemeClr val="bg1"/>
                </a:solidFill>
                <a:latin typeface="Myriad Pro" panose="020B0503030403020204" pitchFamily="34" charset="0"/>
              </a:rPr>
              <a:t>available</a:t>
            </a:r>
          </a:p>
          <a:p>
            <a:pPr marL="342900" indent="-342900" fontAlgn="base">
              <a:buFont typeface="Arial" panose="020B0604020202020204" pitchFamily="34" charset="0"/>
              <a:buChar char="•"/>
            </a:pPr>
            <a:r>
              <a:rPr lang="en-US" sz="2000" dirty="0" smtClean="0">
                <a:solidFill>
                  <a:schemeClr val="bg1"/>
                </a:solidFill>
                <a:latin typeface="Myriad Pro" panose="020B0503030403020204" pitchFamily="34" charset="0"/>
              </a:rPr>
              <a:t>Most </a:t>
            </a:r>
            <a:r>
              <a:rPr lang="en-US" sz="2000" dirty="0">
                <a:solidFill>
                  <a:schemeClr val="bg1"/>
                </a:solidFill>
                <a:latin typeface="Myriad Pro" panose="020B0503030403020204" pitchFamily="34" charset="0"/>
              </a:rPr>
              <a:t>are straightforward to </a:t>
            </a:r>
            <a:r>
              <a:rPr lang="en-US" sz="2000" dirty="0" smtClean="0">
                <a:solidFill>
                  <a:schemeClr val="bg1"/>
                </a:solidFill>
                <a:latin typeface="Myriad Pro" panose="020B0503030403020204" pitchFamily="34" charset="0"/>
              </a:rPr>
              <a:t>implement</a:t>
            </a:r>
          </a:p>
          <a:p>
            <a:pPr marL="342900" indent="-342900" fontAlgn="base">
              <a:buFont typeface="Arial" panose="020B0604020202020204" pitchFamily="34" charset="0"/>
              <a:buChar char="•"/>
            </a:pPr>
            <a:r>
              <a:rPr lang="en-US" sz="2000" dirty="0" smtClean="0">
                <a:solidFill>
                  <a:schemeClr val="bg1"/>
                </a:solidFill>
                <a:latin typeface="Myriad Pro" panose="020B0503030403020204" pitchFamily="34" charset="0"/>
              </a:rPr>
              <a:t>Academic </a:t>
            </a:r>
            <a:r>
              <a:rPr lang="en-US" sz="2000" dirty="0">
                <a:solidFill>
                  <a:schemeClr val="bg1"/>
                </a:solidFill>
                <a:latin typeface="Myriad Pro" panose="020B0503030403020204" pitchFamily="34" charset="0"/>
              </a:rPr>
              <a:t>accommodations do not provide an advantage, instead designed to provide “a level playing field” by removing barriers to access and </a:t>
            </a:r>
            <a:r>
              <a:rPr lang="en-US" sz="2000" dirty="0" smtClean="0">
                <a:solidFill>
                  <a:schemeClr val="bg1"/>
                </a:solidFill>
                <a:latin typeface="Myriad Pro" panose="020B0503030403020204" pitchFamily="34" charset="0"/>
              </a:rPr>
              <a:t>participation</a:t>
            </a:r>
          </a:p>
          <a:p>
            <a:pPr marL="342900" indent="-342900" fontAlgn="base">
              <a:buFont typeface="Arial" panose="020B0604020202020204" pitchFamily="34" charset="0"/>
              <a:buChar char="•"/>
            </a:pPr>
            <a:r>
              <a:rPr lang="en-US" sz="2000" dirty="0" smtClean="0">
                <a:solidFill>
                  <a:schemeClr val="bg1"/>
                </a:solidFill>
                <a:latin typeface="Myriad Pro" panose="020B0503030403020204" pitchFamily="34" charset="0"/>
              </a:rPr>
              <a:t>Students </a:t>
            </a:r>
            <a:r>
              <a:rPr lang="en-US" sz="2000" dirty="0">
                <a:solidFill>
                  <a:schemeClr val="bg1"/>
                </a:solidFill>
                <a:latin typeface="Myriad Pro" panose="020B0503030403020204" pitchFamily="34" charset="0"/>
              </a:rPr>
              <a:t>with disabilities must meet all essential outcomes of a course or program even with accommodation</a:t>
            </a:r>
          </a:p>
          <a:p>
            <a:pPr marL="0" marR="0" lvl="0" indent="0" algn="l" rtl="0">
              <a:spcBef>
                <a:spcPts val="0"/>
              </a:spcBef>
              <a:buNone/>
            </a:pPr>
            <a:endParaRPr sz="2000" b="1"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91912"/>
            <a:ext cx="9144000" cy="6858000"/>
          </a:xfrm>
          <a:prstGeom prst="rect">
            <a:avLst/>
          </a:prstGeom>
        </p:spPr>
      </p:pic>
      <p:sp>
        <p:nvSpPr>
          <p:cNvPr id="122" name="Shape 122"/>
          <p:cNvSpPr/>
          <p:nvPr/>
        </p:nvSpPr>
        <p:spPr>
          <a:xfrm>
            <a:off x="406662" y="536840"/>
            <a:ext cx="9067627" cy="1968039"/>
          </a:xfrm>
          <a:prstGeom prst="rect">
            <a:avLst/>
          </a:prstGeom>
          <a:noFill/>
          <a:ln>
            <a:noFill/>
          </a:ln>
        </p:spPr>
        <p:txBody>
          <a:bodyPr lIns="91425" tIns="45700" rIns="91425" bIns="45700" anchor="t" anchorCtr="0">
            <a:noAutofit/>
          </a:bodyPr>
          <a:lstStyle/>
          <a:p>
            <a:pPr lvl="0">
              <a:buSzPct val="25000"/>
            </a:pPr>
            <a:r>
              <a:rPr lang="en-US" sz="3600" b="1" dirty="0">
                <a:solidFill>
                  <a:schemeClr val="bg1"/>
                </a:solidFill>
                <a:latin typeface="MiloOT-Exlig" panose="020B0404020101010102" pitchFamily="34" charset="0"/>
                <a:cs typeface="Arial" panose="020B0604020202020204" pitchFamily="34" charset="0"/>
              </a:rPr>
              <a:t>Human Rights Code of BC </a:t>
            </a:r>
            <a:r>
              <a:rPr lang="en-US" sz="3600" b="1" dirty="0" smtClean="0">
                <a:solidFill>
                  <a:schemeClr val="bg1"/>
                </a:solidFill>
                <a:latin typeface="MiloOT-Exlig" panose="020B0404020101010102" pitchFamily="34" charset="0"/>
                <a:cs typeface="Arial" panose="020B0604020202020204" pitchFamily="34" charset="0"/>
              </a:rPr>
              <a:t/>
            </a:r>
            <a:br>
              <a:rPr lang="en-US" sz="3600" b="1" dirty="0" smtClean="0">
                <a:solidFill>
                  <a:schemeClr val="bg1"/>
                </a:solidFill>
                <a:latin typeface="MiloOT-Exlig" panose="020B0404020101010102" pitchFamily="34" charset="0"/>
                <a:cs typeface="Arial" panose="020B0604020202020204" pitchFamily="34" charset="0"/>
              </a:rPr>
            </a:br>
            <a:r>
              <a:rPr lang="en-US" sz="3600" b="1" dirty="0" smtClean="0">
                <a:solidFill>
                  <a:schemeClr val="bg1"/>
                </a:solidFill>
                <a:latin typeface="MiloOT-Exlig" panose="020B0404020101010102" pitchFamily="34" charset="0"/>
                <a:cs typeface="Arial" panose="020B0604020202020204" pitchFamily="34" charset="0"/>
              </a:rPr>
              <a:t>and The </a:t>
            </a:r>
            <a:r>
              <a:rPr lang="en-US" sz="3600" b="1" dirty="0">
                <a:solidFill>
                  <a:schemeClr val="bg1"/>
                </a:solidFill>
                <a:latin typeface="MiloOT-Exlig" panose="020B0404020101010102" pitchFamily="34" charset="0"/>
                <a:cs typeface="Arial" panose="020B0604020202020204" pitchFamily="34" charset="0"/>
              </a:rPr>
              <a:t>Duty to Accommodate</a:t>
            </a:r>
            <a:endParaRPr lang="en-CA" sz="3600" b="1" dirty="0">
              <a:solidFill>
                <a:schemeClr val="bg1"/>
              </a:solidFill>
              <a:latin typeface="MiloOT-Exlig" panose="020B0404020101010102" pitchFamily="34" charset="0"/>
              <a:ea typeface="Calibri"/>
              <a:cs typeface="Arial" panose="020B0604020202020204" pitchFamily="34" charset="0"/>
              <a:sym typeface="Calibri"/>
            </a:endParaRPr>
          </a:p>
        </p:txBody>
      </p:sp>
      <p:sp>
        <p:nvSpPr>
          <p:cNvPr id="124" name="Shape 124" descr="https://openclipart.org/download/216995/3d-perspective-grid-very-long.svg"/>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127" name="Shape 127"/>
          <p:cNvSpPr/>
          <p:nvPr/>
        </p:nvSpPr>
        <p:spPr>
          <a:xfrm>
            <a:off x="581378" y="2164245"/>
            <a:ext cx="8718197" cy="3274106"/>
          </a:xfrm>
          <a:prstGeom prst="rect">
            <a:avLst/>
          </a:prstGeom>
          <a:noFill/>
          <a:ln>
            <a:noFill/>
          </a:ln>
        </p:spPr>
        <p:txBody>
          <a:bodyPr lIns="91425" tIns="45700" rIns="91425" bIns="45700" anchor="t" anchorCtr="0">
            <a:noAutofit/>
          </a:bodyPr>
          <a:lstStyle/>
          <a:p>
            <a:r>
              <a:rPr lang="en-US" sz="2800" dirty="0">
                <a:solidFill>
                  <a:schemeClr val="bg1"/>
                </a:solidFill>
                <a:latin typeface="Myriad Pro" panose="020B0503030403020204" pitchFamily="34" charset="0"/>
              </a:rPr>
              <a:t>Section 8 of the British Columbia </a:t>
            </a:r>
            <a:r>
              <a:rPr lang="en-US" sz="2800" i="1" dirty="0">
                <a:solidFill>
                  <a:schemeClr val="bg1"/>
                </a:solidFill>
                <a:latin typeface="Myriad Pro" panose="020B0503030403020204" pitchFamily="34" charset="0"/>
              </a:rPr>
              <a:t>Human Rights Code</a:t>
            </a:r>
            <a:r>
              <a:rPr lang="en-US" sz="2800" dirty="0">
                <a:solidFill>
                  <a:schemeClr val="bg1"/>
                </a:solidFill>
                <a:latin typeface="Myriad Pro" panose="020B0503030403020204" pitchFamily="34" charset="0"/>
              </a:rPr>
              <a:t> prohibits the “denial or discrimination in the provision </a:t>
            </a:r>
            <a:r>
              <a:rPr lang="en-US" sz="2800" dirty="0" smtClean="0">
                <a:solidFill>
                  <a:schemeClr val="bg1"/>
                </a:solidFill>
                <a:latin typeface="Myriad Pro" panose="020B0503030403020204" pitchFamily="34" charset="0"/>
              </a:rPr>
              <a:t/>
            </a:r>
            <a:br>
              <a:rPr lang="en-US" sz="2800" dirty="0" smtClean="0">
                <a:solidFill>
                  <a:schemeClr val="bg1"/>
                </a:solidFill>
                <a:latin typeface="Myriad Pro" panose="020B0503030403020204" pitchFamily="34" charset="0"/>
              </a:rPr>
            </a:br>
            <a:r>
              <a:rPr lang="en-US" sz="2800" dirty="0" smtClean="0">
                <a:solidFill>
                  <a:schemeClr val="bg1"/>
                </a:solidFill>
                <a:latin typeface="Myriad Pro" panose="020B0503030403020204" pitchFamily="34" charset="0"/>
              </a:rPr>
              <a:t>of </a:t>
            </a:r>
            <a:r>
              <a:rPr lang="en-US" sz="2800" dirty="0">
                <a:solidFill>
                  <a:schemeClr val="bg1"/>
                </a:solidFill>
                <a:latin typeface="Myriad Pro" panose="020B0503030403020204" pitchFamily="34" charset="0"/>
              </a:rPr>
              <a:t>services customarily available to the public.”</a:t>
            </a:r>
          </a:p>
          <a:p>
            <a:r>
              <a:rPr lang="en-US" sz="2800" dirty="0">
                <a:latin typeface="Myriad Pro" panose="020B0503030403020204" pitchFamily="34" charset="0"/>
              </a:rPr>
              <a:t/>
            </a:r>
            <a:br>
              <a:rPr lang="en-US" sz="2800" dirty="0">
                <a:latin typeface="Myriad Pro" panose="020B0503030403020204" pitchFamily="34" charset="0"/>
              </a:rPr>
            </a:br>
            <a:r>
              <a:rPr lang="en-US" sz="2800" dirty="0">
                <a:solidFill>
                  <a:schemeClr val="bg1"/>
                </a:solidFill>
                <a:latin typeface="Myriad Pro" panose="020B0503030403020204" pitchFamily="34" charset="0"/>
              </a:rPr>
              <a:t>This obligation is known as the </a:t>
            </a:r>
            <a:r>
              <a:rPr lang="en-US" sz="2800" dirty="0" smtClean="0">
                <a:solidFill>
                  <a:schemeClr val="bg1"/>
                </a:solidFill>
                <a:latin typeface="Myriad Pro" panose="020B0503030403020204" pitchFamily="34" charset="0"/>
              </a:rPr>
              <a:t/>
            </a:r>
            <a:br>
              <a:rPr lang="en-US" sz="2800" dirty="0" smtClean="0">
                <a:solidFill>
                  <a:schemeClr val="bg1"/>
                </a:solidFill>
                <a:latin typeface="Myriad Pro" panose="020B0503030403020204" pitchFamily="34" charset="0"/>
              </a:rPr>
            </a:br>
            <a:r>
              <a:rPr lang="en-US" sz="2800" dirty="0" smtClean="0">
                <a:solidFill>
                  <a:schemeClr val="bg1"/>
                </a:solidFill>
                <a:latin typeface="Myriad Pro" panose="020B0503030403020204" pitchFamily="34" charset="0"/>
              </a:rPr>
              <a:t>“</a:t>
            </a:r>
            <a:r>
              <a:rPr lang="en-US" sz="2800" dirty="0">
                <a:solidFill>
                  <a:schemeClr val="bg1"/>
                </a:solidFill>
                <a:latin typeface="Myriad Pro" panose="020B0503030403020204" pitchFamily="34" charset="0"/>
              </a:rPr>
              <a:t>duty to </a:t>
            </a:r>
            <a:r>
              <a:rPr lang="en-US" sz="2800" dirty="0" smtClean="0">
                <a:solidFill>
                  <a:schemeClr val="bg1"/>
                </a:solidFill>
                <a:latin typeface="Myriad Pro" panose="020B0503030403020204" pitchFamily="34" charset="0"/>
              </a:rPr>
              <a:t>accommodate</a:t>
            </a:r>
            <a:r>
              <a:rPr lang="en-US" sz="2800" dirty="0">
                <a:solidFill>
                  <a:schemeClr val="bg1"/>
                </a:solidFill>
                <a:latin typeface="Myriad Pro" panose="020B0503030403020204" pitchFamily="34" charset="0"/>
              </a:rPr>
              <a:t>”</a:t>
            </a:r>
            <a:r>
              <a:rPr lang="en-US" sz="2800" dirty="0">
                <a:latin typeface="Myriad Pro" panose="020B0503030403020204" pitchFamily="34" charset="0"/>
              </a:rPr>
              <a:t>. </a:t>
            </a:r>
            <a:endParaRPr sz="1800" dirty="0">
              <a:solidFill>
                <a:schemeClr val="lt1"/>
              </a:solidFill>
              <a:latin typeface="Myriad Pro" panose="020B0503030403020204" pitchFamily="34" charset="0"/>
              <a:ea typeface="Calibri"/>
              <a:cs typeface="Calibri"/>
              <a:sym typeface="Calibri"/>
            </a:endParaRPr>
          </a:p>
        </p:txBody>
      </p:sp>
      <p:pic>
        <p:nvPicPr>
          <p:cNvPr id="1026" name="Picture 2" descr="Image result for British Columbia Human Rights Co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4643" y="3746891"/>
            <a:ext cx="2860857" cy="2289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7" name="Shape 137"/>
          <p:cNvSpPr/>
          <p:nvPr/>
        </p:nvSpPr>
        <p:spPr>
          <a:xfrm>
            <a:off x="287550" y="653816"/>
            <a:ext cx="8856450" cy="492122"/>
          </a:xfrm>
          <a:prstGeom prst="rect">
            <a:avLst/>
          </a:prstGeom>
          <a:noFill/>
          <a:ln>
            <a:noFill/>
          </a:ln>
        </p:spPr>
        <p:txBody>
          <a:bodyPr lIns="91425" tIns="45700" rIns="91425" bIns="45700" anchor="t" anchorCtr="0">
            <a:noAutofit/>
          </a:bodyPr>
          <a:lstStyle/>
          <a:p>
            <a:r>
              <a:rPr lang="en-US" sz="3600" cap="all" dirty="0">
                <a:solidFill>
                  <a:schemeClr val="bg1"/>
                </a:solidFill>
                <a:latin typeface="Myriad Pro Light" panose="020B0403030403020204" pitchFamily="34" charset="0"/>
              </a:rPr>
              <a:t>How </a:t>
            </a:r>
            <a:r>
              <a:rPr lang="en-US" sz="3600" cap="all" dirty="0" smtClean="0">
                <a:solidFill>
                  <a:schemeClr val="bg1"/>
                </a:solidFill>
                <a:latin typeface="Myriad Pro Light" panose="020B0403030403020204" pitchFamily="34" charset="0"/>
              </a:rPr>
              <a:t>Does </a:t>
            </a:r>
            <a:r>
              <a:rPr lang="en-US" sz="3600" cap="all" dirty="0">
                <a:solidFill>
                  <a:schemeClr val="bg1"/>
                </a:solidFill>
                <a:latin typeface="Myriad Pro Light" panose="020B0403030403020204" pitchFamily="34" charset="0"/>
              </a:rPr>
              <a:t>the Duty to </a:t>
            </a:r>
            <a:r>
              <a:rPr lang="en-US" sz="3600" cap="all" dirty="0" smtClean="0">
                <a:solidFill>
                  <a:schemeClr val="bg1"/>
                </a:solidFill>
                <a:latin typeface="Myriad Pro Light" panose="020B0403030403020204" pitchFamily="34" charset="0"/>
              </a:rPr>
              <a:t/>
            </a:r>
            <a:br>
              <a:rPr lang="en-US" sz="3600" cap="all" dirty="0" smtClean="0">
                <a:solidFill>
                  <a:schemeClr val="bg1"/>
                </a:solidFill>
                <a:latin typeface="Myriad Pro Light" panose="020B0403030403020204" pitchFamily="34" charset="0"/>
              </a:rPr>
            </a:br>
            <a:r>
              <a:rPr lang="en-US" sz="3600" cap="all" dirty="0" smtClean="0">
                <a:solidFill>
                  <a:schemeClr val="bg1"/>
                </a:solidFill>
                <a:latin typeface="Myriad Pro Light" panose="020B0403030403020204" pitchFamily="34" charset="0"/>
              </a:rPr>
              <a:t>Accommodate Work</a:t>
            </a:r>
            <a:r>
              <a:rPr lang="en-US" sz="3600" cap="all" dirty="0">
                <a:solidFill>
                  <a:schemeClr val="bg1"/>
                </a:solidFill>
                <a:latin typeface="Myriad Pro Light" panose="020B0403030403020204" pitchFamily="34" charset="0"/>
              </a:rPr>
              <a:t>?</a:t>
            </a:r>
            <a:endParaRPr lang="en-US" sz="3600" cap="all" dirty="0">
              <a:solidFill>
                <a:schemeClr val="bg1"/>
              </a:solidFill>
              <a:effectLst/>
              <a:latin typeface="Myriad Pro Light" panose="020B0403030403020204" pitchFamily="34" charset="0"/>
            </a:endParaRPr>
          </a:p>
        </p:txBody>
      </p:sp>
      <p:sp>
        <p:nvSpPr>
          <p:cNvPr id="138" name="Shape 138" descr="https://openclipart.org/download/216995/3d-perspective-grid-very-long.svg"/>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139" name="Shape 139"/>
          <p:cNvSpPr/>
          <p:nvPr/>
        </p:nvSpPr>
        <p:spPr>
          <a:xfrm>
            <a:off x="342899" y="2131538"/>
            <a:ext cx="8458200" cy="3046988"/>
          </a:xfrm>
          <a:prstGeom prst="rect">
            <a:avLst/>
          </a:prstGeom>
          <a:noFill/>
          <a:ln>
            <a:noFill/>
          </a:ln>
        </p:spPr>
        <p:txBody>
          <a:bodyPr lIns="91425" tIns="45700" rIns="91425" bIns="45700" anchor="t" anchorCtr="0">
            <a:noAutofit/>
          </a:bodyPr>
          <a:lstStyle/>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In most cases, students have the responsibility to proactively request accommodation for a </a:t>
            </a:r>
            <a:r>
              <a:rPr lang="en-US" sz="2400" dirty="0" smtClean="0">
                <a:solidFill>
                  <a:schemeClr val="bg1"/>
                </a:solidFill>
                <a:latin typeface="Myriad Pro" panose="020B0503030403020204" pitchFamily="34" charset="0"/>
              </a:rPr>
              <a:t>disability</a:t>
            </a:r>
            <a:br>
              <a:rPr lang="en-US" sz="2400" dirty="0" smtClean="0">
                <a:solidFill>
                  <a:schemeClr val="bg1"/>
                </a:solidFill>
                <a:latin typeface="Myriad Pro" panose="020B0503030403020204" pitchFamily="34" charset="0"/>
              </a:rPr>
            </a:br>
            <a:endParaRPr lang="en-US" sz="2400" dirty="0" smtClean="0">
              <a:solidFill>
                <a:schemeClr val="bg1"/>
              </a:solidFill>
              <a:latin typeface="Myriad Pro" panose="020B0503030403020204" pitchFamily="34" charset="0"/>
            </a:endParaRPr>
          </a:p>
          <a:p>
            <a:pPr marL="342900" indent="-342900" fontAlgn="base">
              <a:buFont typeface="Arial" panose="020B0604020202020204" pitchFamily="34" charset="0"/>
              <a:buChar char="•"/>
            </a:pPr>
            <a:r>
              <a:rPr lang="en-US" sz="2400" dirty="0" smtClean="0">
                <a:solidFill>
                  <a:schemeClr val="bg1"/>
                </a:solidFill>
                <a:latin typeface="Myriad Pro" panose="020B0503030403020204" pitchFamily="34" charset="0"/>
              </a:rPr>
              <a:t>However</a:t>
            </a:r>
            <a:r>
              <a:rPr lang="en-US" sz="2400" dirty="0">
                <a:solidFill>
                  <a:schemeClr val="bg1"/>
                </a:solidFill>
                <a:latin typeface="Myriad Pro" panose="020B0503030403020204" pitchFamily="34" charset="0"/>
              </a:rPr>
              <a:t>, the College also has a duty to inquire if a student is struggling or if unusual behaviors are occurring and existence of a disability or medical condition is </a:t>
            </a:r>
            <a:r>
              <a:rPr lang="en-US" sz="2400" dirty="0" smtClean="0">
                <a:solidFill>
                  <a:schemeClr val="bg1"/>
                </a:solidFill>
                <a:latin typeface="Myriad Pro" panose="020B0503030403020204" pitchFamily="34" charset="0"/>
              </a:rPr>
              <a:t>suspected</a:t>
            </a:r>
            <a:br>
              <a:rPr lang="en-US" sz="2400" dirty="0" smtClean="0">
                <a:solidFill>
                  <a:schemeClr val="bg1"/>
                </a:solidFill>
                <a:latin typeface="Myriad Pro" panose="020B0503030403020204" pitchFamily="34" charset="0"/>
              </a:rPr>
            </a:br>
            <a:endParaRPr lang="en-US" sz="2400" dirty="0" smtClean="0">
              <a:solidFill>
                <a:schemeClr val="bg1"/>
              </a:solidFill>
              <a:latin typeface="Myriad Pro" panose="020B0503030403020204" pitchFamily="34" charset="0"/>
            </a:endParaRPr>
          </a:p>
          <a:p>
            <a:pPr marL="342900" indent="-342900" fontAlgn="base">
              <a:buFont typeface="Arial" panose="020B0604020202020204" pitchFamily="34" charset="0"/>
              <a:buChar char="•"/>
            </a:pPr>
            <a:r>
              <a:rPr lang="en-US" sz="2400" dirty="0" smtClean="0">
                <a:solidFill>
                  <a:schemeClr val="bg1"/>
                </a:solidFill>
                <a:latin typeface="Myriad Pro" panose="020B0503030403020204" pitchFamily="34" charset="0"/>
              </a:rPr>
              <a:t>Once </a:t>
            </a:r>
            <a:r>
              <a:rPr lang="en-US" sz="2400" dirty="0">
                <a:solidFill>
                  <a:schemeClr val="bg1"/>
                </a:solidFill>
                <a:latin typeface="Myriad Pro" panose="020B0503030403020204" pitchFamily="34" charset="0"/>
              </a:rPr>
              <a:t>an accommodation is requested, the College has a duty to make every reasonable effort to accommodate the student’s disability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146" name="Shape 146"/>
          <p:cNvSpPr txBox="1">
            <a:spLocks noGrp="1"/>
          </p:cNvSpPr>
          <p:nvPr>
            <p:ph type="ctrTitle" idx="4294967295"/>
          </p:nvPr>
        </p:nvSpPr>
        <p:spPr>
          <a:xfrm>
            <a:off x="414338" y="423069"/>
            <a:ext cx="8802688" cy="1470025"/>
          </a:xfrm>
          <a:prstGeom prst="rect">
            <a:avLst/>
          </a:prstGeom>
        </p:spPr>
        <p:txBody>
          <a:bodyPr lIns="91425" tIns="91425" rIns="91425" bIns="91425" anchor="ctr" anchorCtr="0">
            <a:noAutofit/>
          </a:bodyPr>
          <a:lstStyle/>
          <a:p>
            <a:pPr lvl="0" algn="l"/>
            <a:r>
              <a:rPr lang="en-US" sz="3600" dirty="0">
                <a:solidFill>
                  <a:schemeClr val="bg1"/>
                </a:solidFill>
                <a:latin typeface="Myriad Pro Light" panose="020B0403030403020204" pitchFamily="34" charset="0"/>
              </a:rPr>
              <a:t>Duty to Accommodate is </a:t>
            </a:r>
            <a:r>
              <a:rPr lang="en-US" sz="3600" dirty="0" smtClean="0">
                <a:solidFill>
                  <a:schemeClr val="bg1"/>
                </a:solidFill>
                <a:latin typeface="Myriad Pro Light" panose="020B0403030403020204" pitchFamily="34" charset="0"/>
              </a:rPr>
              <a:t/>
            </a:r>
            <a:br>
              <a:rPr lang="en-US" sz="3600" dirty="0" smtClean="0">
                <a:solidFill>
                  <a:schemeClr val="bg1"/>
                </a:solidFill>
                <a:latin typeface="Myriad Pro Light" panose="020B0403030403020204" pitchFamily="34" charset="0"/>
              </a:rPr>
            </a:br>
            <a:r>
              <a:rPr lang="en-US" sz="3600" dirty="0" smtClean="0">
                <a:solidFill>
                  <a:schemeClr val="bg1"/>
                </a:solidFill>
                <a:latin typeface="Myriad Pro Light" panose="020B0403030403020204" pitchFamily="34" charset="0"/>
              </a:rPr>
              <a:t>Different </a:t>
            </a:r>
            <a:r>
              <a:rPr lang="en-US" sz="3600" dirty="0">
                <a:solidFill>
                  <a:schemeClr val="bg1"/>
                </a:solidFill>
                <a:latin typeface="Myriad Pro Light" panose="020B0403030403020204" pitchFamily="34" charset="0"/>
              </a:rPr>
              <a:t>in </a:t>
            </a:r>
            <a:r>
              <a:rPr lang="en-US" sz="3600" dirty="0" smtClean="0">
                <a:solidFill>
                  <a:schemeClr val="bg1"/>
                </a:solidFill>
                <a:latin typeface="Myriad Pro Light" panose="020B0403030403020204" pitchFamily="34" charset="0"/>
              </a:rPr>
              <a:t>Each Situation</a:t>
            </a:r>
            <a:endParaRPr lang="en-CA" sz="3600" dirty="0">
              <a:solidFill>
                <a:schemeClr val="bg1"/>
              </a:solidFill>
              <a:latin typeface="Myriad Pro Light" panose="020B0403030403020204" pitchFamily="34" charset="0"/>
            </a:endParaRPr>
          </a:p>
        </p:txBody>
      </p:sp>
      <p:sp>
        <p:nvSpPr>
          <p:cNvPr id="147" name="Shape 147"/>
          <p:cNvSpPr txBox="1">
            <a:spLocks noGrp="1"/>
          </p:cNvSpPr>
          <p:nvPr>
            <p:ph type="subTitle" idx="4294967295"/>
          </p:nvPr>
        </p:nvSpPr>
        <p:spPr>
          <a:xfrm>
            <a:off x="507206" y="1977232"/>
            <a:ext cx="8488363" cy="3683000"/>
          </a:xfrm>
          <a:prstGeom prst="rect">
            <a:avLst/>
          </a:prstGeom>
        </p:spPr>
        <p:txBody>
          <a:bodyPr lIns="91425" tIns="91425" rIns="91425" bIns="91425" anchor="t" anchorCtr="0">
            <a:noAutofit/>
          </a:bodyPr>
          <a:lstStyle/>
          <a:p>
            <a:pPr marL="457200" indent="-457200" fontAlgn="base">
              <a:buClr>
                <a:schemeClr val="bg1"/>
              </a:buClr>
            </a:pPr>
            <a:r>
              <a:rPr lang="en-US" sz="2400" dirty="0">
                <a:solidFill>
                  <a:schemeClr val="bg1"/>
                </a:solidFill>
                <a:latin typeface="Myriad Pro" panose="020B0503030403020204" pitchFamily="34" charset="0"/>
              </a:rPr>
              <a:t>A specific accommodation is provided to meet the particular needs of an individual. For this reason, the Disability Coordinator reviews a student’s specific situation to establish their eligible accommodations</a:t>
            </a:r>
            <a:r>
              <a:rPr lang="en-US" sz="2400" dirty="0" smtClean="0">
                <a:solidFill>
                  <a:schemeClr val="bg1"/>
                </a:solidFill>
                <a:latin typeface="Myriad Pro" panose="020B0503030403020204" pitchFamily="34" charset="0"/>
              </a:rPr>
              <a:t>.</a:t>
            </a:r>
          </a:p>
          <a:p>
            <a:pPr marL="457200" indent="-457200" fontAlgn="base">
              <a:buClr>
                <a:schemeClr val="bg1"/>
              </a:buClr>
            </a:pPr>
            <a:endParaRPr lang="en-US" sz="2400" dirty="0">
              <a:solidFill>
                <a:schemeClr val="bg1"/>
              </a:solidFill>
              <a:latin typeface="Myriad Pro" panose="020B0503030403020204" pitchFamily="34" charset="0"/>
            </a:endParaRPr>
          </a:p>
          <a:p>
            <a:pPr marL="457200" indent="-457200" fontAlgn="base">
              <a:buClr>
                <a:schemeClr val="bg1"/>
              </a:buClr>
            </a:pPr>
            <a:r>
              <a:rPr lang="en-US" sz="2400" dirty="0">
                <a:solidFill>
                  <a:schemeClr val="bg1"/>
                </a:solidFill>
                <a:latin typeface="Myriad Pro" panose="020B0503030403020204" pitchFamily="34" charset="0"/>
              </a:rPr>
              <a:t>The College is not required to implement unreasonable requests for accommodation</a:t>
            </a:r>
          </a:p>
          <a:p>
            <a:pPr lvl="0" algn="l">
              <a:spcBef>
                <a:spcPts val="0"/>
              </a:spcBef>
              <a:buNone/>
            </a:pPr>
            <a:endParaRPr dirty="0">
              <a:solidFill>
                <a:srgbClr val="0070C0"/>
              </a:solidFill>
            </a:endParaRPr>
          </a:p>
          <a:p>
            <a:pPr lvl="0" algn="l">
              <a:spcBef>
                <a:spcPts val="0"/>
              </a:spcBef>
              <a:buNone/>
            </a:pPr>
            <a:endParaRPr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6" name="Shape 156"/>
          <p:cNvSpPr/>
          <p:nvPr/>
        </p:nvSpPr>
        <p:spPr>
          <a:xfrm>
            <a:off x="476923" y="1736999"/>
            <a:ext cx="8667077" cy="3384002"/>
          </a:xfrm>
          <a:prstGeom prst="rect">
            <a:avLst/>
          </a:prstGeom>
          <a:noFill/>
          <a:ln>
            <a:noFill/>
          </a:ln>
        </p:spPr>
        <p:txBody>
          <a:bodyPr lIns="91425" tIns="45700" rIns="91425" bIns="45700" anchor="t" anchorCtr="0">
            <a:noAutofit/>
          </a:bodyPr>
          <a:lstStyle/>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The College has a duty to accommodate up to the point of undue </a:t>
            </a:r>
            <a:r>
              <a:rPr lang="en-US" sz="2400" dirty="0" smtClean="0">
                <a:solidFill>
                  <a:schemeClr val="bg1"/>
                </a:solidFill>
                <a:latin typeface="Myriad Pro" panose="020B0503030403020204" pitchFamily="34" charset="0"/>
              </a:rPr>
              <a:t>hardship</a:t>
            </a:r>
          </a:p>
          <a:p>
            <a:pPr marL="342900" indent="-342900" fontAlgn="base">
              <a:buFont typeface="Arial" panose="020B0604020202020204" pitchFamily="34" charset="0"/>
              <a:buChar char="•"/>
            </a:pPr>
            <a:endParaRPr lang="en-US" sz="2400" dirty="0">
              <a:solidFill>
                <a:schemeClr val="bg1"/>
              </a:solidFill>
              <a:latin typeface="Myriad Pro" panose="020B0503030403020204" pitchFamily="34" charset="0"/>
            </a:endParaRP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This means that provision of accommodation can require some hardship in terms of financial or administrative costs </a:t>
            </a:r>
            <a:endParaRPr lang="en-US" sz="2400" dirty="0" smtClean="0">
              <a:solidFill>
                <a:schemeClr val="bg1"/>
              </a:solidFill>
              <a:latin typeface="Myriad Pro" panose="020B0503030403020204" pitchFamily="34" charset="0"/>
            </a:endParaRPr>
          </a:p>
          <a:p>
            <a:pPr marL="342900" indent="-342900" fontAlgn="base">
              <a:buFont typeface="Arial" panose="020B0604020202020204" pitchFamily="34" charset="0"/>
              <a:buChar char="•"/>
            </a:pPr>
            <a:endParaRPr lang="en-US" sz="2400" dirty="0">
              <a:solidFill>
                <a:schemeClr val="bg1"/>
              </a:solidFill>
              <a:latin typeface="Myriad Pro" panose="020B0503030403020204" pitchFamily="34" charset="0"/>
            </a:endParaRP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When “undue hardship” has been reached is different in every case and is dependent on the resources available at a particular institution</a:t>
            </a:r>
          </a:p>
        </p:txBody>
      </p:sp>
      <p:sp>
        <p:nvSpPr>
          <p:cNvPr id="2" name="TextBox 1"/>
          <p:cNvSpPr txBox="1"/>
          <p:nvPr/>
        </p:nvSpPr>
        <p:spPr>
          <a:xfrm>
            <a:off x="628447" y="791622"/>
            <a:ext cx="5658522" cy="646331"/>
          </a:xfrm>
          <a:prstGeom prst="rect">
            <a:avLst/>
          </a:prstGeom>
          <a:noFill/>
        </p:spPr>
        <p:txBody>
          <a:bodyPr wrap="square" rtlCol="0">
            <a:spAutoFit/>
          </a:bodyPr>
          <a:lstStyle/>
          <a:p>
            <a:r>
              <a:rPr lang="en-US" sz="3600" cap="all" dirty="0">
                <a:solidFill>
                  <a:schemeClr val="bg1"/>
                </a:solidFill>
                <a:latin typeface="Myriad Pro Light" panose="020B0403030403020204" pitchFamily="34" charset="0"/>
              </a:rPr>
              <a:t>Undue Hardship</a:t>
            </a:r>
            <a:endParaRPr lang="en-CA" sz="3600" i="1" cap="all" dirty="0">
              <a:solidFill>
                <a:schemeClr val="bg1"/>
              </a:solidFill>
              <a:latin typeface="Myriad Pro Light" panose="020B0403030403020204" pitchFamily="34" charset="0"/>
              <a:ea typeface="Calibri"/>
              <a:cs typeface="Calibri"/>
              <a:sym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37" y="-1"/>
            <a:ext cx="9144000" cy="6858000"/>
          </a:xfrm>
          <a:prstGeom prst="rect">
            <a:avLst/>
          </a:prstGeom>
        </p:spPr>
      </p:pic>
      <p:sp>
        <p:nvSpPr>
          <p:cNvPr id="167" name="Shape 167"/>
          <p:cNvSpPr/>
          <p:nvPr/>
        </p:nvSpPr>
        <p:spPr>
          <a:xfrm>
            <a:off x="760766" y="1854973"/>
            <a:ext cx="8185531" cy="2109808"/>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None/>
            </a:pPr>
            <a:endParaRPr sz="2200" dirty="0">
              <a:solidFill>
                <a:schemeClr val="dk1"/>
              </a:solidFill>
              <a:latin typeface="Calibri"/>
              <a:ea typeface="Calibri"/>
              <a:cs typeface="Calibri"/>
              <a:sym typeface="Calibri"/>
            </a:endParaRP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Students also have a duty to cooperate with reasonable requests as accommodations are being </a:t>
            </a:r>
            <a:r>
              <a:rPr lang="en-US" sz="2400" dirty="0" smtClean="0">
                <a:solidFill>
                  <a:schemeClr val="bg1"/>
                </a:solidFill>
                <a:latin typeface="Myriad Pro" panose="020B0503030403020204" pitchFamily="34" charset="0"/>
              </a:rPr>
              <a:t>sought</a:t>
            </a:r>
          </a:p>
          <a:p>
            <a:pPr marL="342900" indent="-342900" fontAlgn="base">
              <a:buFont typeface="Arial" panose="020B0604020202020204" pitchFamily="34" charset="0"/>
              <a:buChar char="•"/>
            </a:pPr>
            <a:endParaRPr lang="en-US" sz="2400" dirty="0">
              <a:solidFill>
                <a:schemeClr val="bg1"/>
              </a:solidFill>
              <a:latin typeface="Myriad Pro" panose="020B0503030403020204" pitchFamily="34" charset="0"/>
            </a:endParaRPr>
          </a:p>
          <a:p>
            <a:pPr marL="342900" indent="-342900" fontAlgn="base">
              <a:buFont typeface="Arial" panose="020B0604020202020204" pitchFamily="34" charset="0"/>
              <a:buChar char="•"/>
            </a:pPr>
            <a:r>
              <a:rPr lang="en-US" sz="2400" dirty="0">
                <a:solidFill>
                  <a:schemeClr val="bg1"/>
                </a:solidFill>
                <a:latin typeface="Myriad Pro" panose="020B0503030403020204" pitchFamily="34" charset="0"/>
              </a:rPr>
              <a:t>There may be more than one approach possible to meet a student’s needs; thus, a student has a duty to accept a reasonable accommodation and can not ‘hold out’ for a preferred option if a reasonable option has been offered.</a:t>
            </a:r>
          </a:p>
        </p:txBody>
      </p:sp>
      <p:sp>
        <p:nvSpPr>
          <p:cNvPr id="2" name="TextBox 1"/>
          <p:cNvSpPr txBox="1"/>
          <p:nvPr/>
        </p:nvSpPr>
        <p:spPr>
          <a:xfrm>
            <a:off x="504796" y="784283"/>
            <a:ext cx="6335389" cy="1200329"/>
          </a:xfrm>
          <a:prstGeom prst="rect">
            <a:avLst/>
          </a:prstGeom>
          <a:noFill/>
        </p:spPr>
        <p:txBody>
          <a:bodyPr wrap="none" rtlCol="0">
            <a:spAutoFit/>
          </a:bodyPr>
          <a:lstStyle/>
          <a:p>
            <a:r>
              <a:rPr lang="en-US" sz="3600" cap="all" dirty="0">
                <a:solidFill>
                  <a:schemeClr val="bg1"/>
                </a:solidFill>
                <a:latin typeface="Myriad Pro Light" panose="020B0403030403020204" pitchFamily="34" charset="0"/>
              </a:rPr>
              <a:t>Student Responsibility in the </a:t>
            </a:r>
            <a:endParaRPr lang="en-US" sz="3600" cap="all" dirty="0" smtClean="0">
              <a:solidFill>
                <a:schemeClr val="bg1"/>
              </a:solidFill>
              <a:latin typeface="Myriad Pro Light" panose="020B0403030403020204" pitchFamily="34" charset="0"/>
            </a:endParaRPr>
          </a:p>
          <a:p>
            <a:r>
              <a:rPr lang="en-US" sz="3600" cap="all" dirty="0" smtClean="0">
                <a:solidFill>
                  <a:schemeClr val="bg1"/>
                </a:solidFill>
                <a:latin typeface="Myriad Pro Light" panose="020B0403030403020204" pitchFamily="34" charset="0"/>
              </a:rPr>
              <a:t>Duty </a:t>
            </a:r>
            <a:r>
              <a:rPr lang="en-US" sz="3600" cap="all" dirty="0">
                <a:solidFill>
                  <a:schemeClr val="bg1"/>
                </a:solidFill>
                <a:latin typeface="Myriad Pro Light" panose="020B0403030403020204" pitchFamily="34" charset="0"/>
              </a:rPr>
              <a:t>to Accommodate</a:t>
            </a:r>
            <a:endParaRPr lang="en-CA" sz="3600" cap="all" dirty="0">
              <a:solidFill>
                <a:schemeClr val="bg1"/>
              </a:solidFill>
              <a:latin typeface="Myriad Pro Light" panose="020B0403030403020204" pitchFamily="34" charset="0"/>
              <a:ea typeface="Calibri"/>
              <a:cs typeface="Calibri"/>
              <a:sym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6" name="Shape 176"/>
          <p:cNvSpPr/>
          <p:nvPr/>
        </p:nvSpPr>
        <p:spPr>
          <a:xfrm>
            <a:off x="185737" y="815782"/>
            <a:ext cx="9480884" cy="492122"/>
          </a:xfrm>
          <a:prstGeom prst="rect">
            <a:avLst/>
          </a:prstGeom>
          <a:noFill/>
          <a:ln>
            <a:noFill/>
          </a:ln>
        </p:spPr>
        <p:txBody>
          <a:bodyPr lIns="91425" tIns="45700" rIns="91425" bIns="45700" anchor="t" anchorCtr="0">
            <a:noAutofit/>
          </a:bodyPr>
          <a:lstStyle/>
          <a:p>
            <a:pPr lvl="0">
              <a:lnSpc>
                <a:spcPct val="115000"/>
              </a:lnSpc>
              <a:buSzPct val="25000"/>
            </a:pPr>
            <a:r>
              <a:rPr lang="en-US" sz="3600" cap="all" dirty="0">
                <a:solidFill>
                  <a:schemeClr val="bg1"/>
                </a:solidFill>
                <a:latin typeface="Myriad Pro Light" panose="020B0403030403020204" pitchFamily="34" charset="0"/>
              </a:rPr>
              <a:t>What is </a:t>
            </a:r>
            <a:r>
              <a:rPr lang="en-US" sz="3600" cap="all" dirty="0" smtClean="0">
                <a:solidFill>
                  <a:schemeClr val="bg1"/>
                </a:solidFill>
                <a:latin typeface="Myriad Pro Light" panose="020B0403030403020204" pitchFamily="34" charset="0"/>
              </a:rPr>
              <a:t>Reasonable Accommodation</a:t>
            </a:r>
            <a:r>
              <a:rPr lang="en-US" sz="3600" cap="all" dirty="0">
                <a:solidFill>
                  <a:schemeClr val="bg1"/>
                </a:solidFill>
                <a:latin typeface="Myriad Pro Light" panose="020B0403030403020204" pitchFamily="34" charset="0"/>
              </a:rPr>
              <a:t>?</a:t>
            </a:r>
            <a:endParaRPr lang="en-CA" sz="3600" cap="all" dirty="0">
              <a:solidFill>
                <a:schemeClr val="bg1"/>
              </a:solidFill>
              <a:latin typeface="Myriad Pro Light" panose="020B0403030403020204" pitchFamily="34" charset="0"/>
              <a:ea typeface="Calibri"/>
              <a:cs typeface="Calibri"/>
              <a:sym typeface="Calibri"/>
            </a:endParaRPr>
          </a:p>
        </p:txBody>
      </p:sp>
      <p:sp>
        <p:nvSpPr>
          <p:cNvPr id="2" name="Rectangle 1"/>
          <p:cNvSpPr/>
          <p:nvPr/>
        </p:nvSpPr>
        <p:spPr>
          <a:xfrm>
            <a:off x="264694" y="1776582"/>
            <a:ext cx="8614610" cy="3785652"/>
          </a:xfrm>
          <a:prstGeom prst="rect">
            <a:avLst/>
          </a:prstGeom>
        </p:spPr>
        <p:txBody>
          <a:bodyPr wrap="square">
            <a:spAutoFit/>
          </a:bodyPr>
          <a:lstStyle/>
          <a:p>
            <a:r>
              <a:rPr lang="en-US" sz="2000" i="1" dirty="0">
                <a:solidFill>
                  <a:schemeClr val="bg1"/>
                </a:solidFill>
                <a:latin typeface="Myriad Pro" panose="020B0503030403020204" pitchFamily="34" charset="0"/>
              </a:rPr>
              <a:t>“Reasonable accommodation” refers to changes in the allocation of institution resources or in teaching or evaluation procedures which are designed to meet the particular needs of a student with a disability.</a:t>
            </a:r>
          </a:p>
          <a:p>
            <a:r>
              <a:rPr lang="en-US" sz="2000" dirty="0">
                <a:solidFill>
                  <a:schemeClr val="bg1"/>
                </a:solidFill>
                <a:latin typeface="Myriad Pro" panose="020B0503030403020204" pitchFamily="34" charset="0"/>
              </a:rPr>
              <a:t/>
            </a:r>
            <a:br>
              <a:rPr lang="en-US" sz="2000" dirty="0">
                <a:solidFill>
                  <a:schemeClr val="bg1"/>
                </a:solidFill>
                <a:latin typeface="Myriad Pro" panose="020B0503030403020204" pitchFamily="34" charset="0"/>
              </a:rPr>
            </a:br>
            <a:r>
              <a:rPr lang="en-US" sz="2000" b="1" dirty="0">
                <a:solidFill>
                  <a:schemeClr val="bg1"/>
                </a:solidFill>
                <a:latin typeface="Myriad Pro" panose="020B0503030403020204" pitchFamily="34" charset="0"/>
              </a:rPr>
              <a:t>Reasonable Accommodations must:</a:t>
            </a:r>
          </a:p>
          <a:p>
            <a:pPr fontAlgn="base">
              <a:buFont typeface="+mj-lt"/>
              <a:buAutoNum type="arabicPeriod"/>
            </a:pPr>
            <a:r>
              <a:rPr lang="en-US" sz="2000" dirty="0" smtClean="0">
                <a:solidFill>
                  <a:schemeClr val="bg1"/>
                </a:solidFill>
                <a:latin typeface="Myriad Pro" panose="020B0503030403020204" pitchFamily="34" charset="0"/>
              </a:rPr>
              <a:t> Be </a:t>
            </a:r>
            <a:r>
              <a:rPr lang="en-US" sz="2000" dirty="0">
                <a:solidFill>
                  <a:schemeClr val="bg1"/>
                </a:solidFill>
                <a:latin typeface="Myriad Pro" panose="020B0503030403020204" pitchFamily="34" charset="0"/>
              </a:rPr>
              <a:t>based on documented individual needs. </a:t>
            </a:r>
          </a:p>
          <a:p>
            <a:pPr fontAlgn="base">
              <a:buFont typeface="+mj-lt"/>
              <a:buAutoNum type="arabicPeriod"/>
            </a:pPr>
            <a:r>
              <a:rPr lang="en-US" sz="2000" dirty="0" smtClean="0">
                <a:solidFill>
                  <a:schemeClr val="bg1"/>
                </a:solidFill>
                <a:latin typeface="Myriad Pro" panose="020B0503030403020204" pitchFamily="34" charset="0"/>
              </a:rPr>
              <a:t> Allow </a:t>
            </a:r>
            <a:r>
              <a:rPr lang="en-US" sz="2000" dirty="0">
                <a:solidFill>
                  <a:schemeClr val="bg1"/>
                </a:solidFill>
                <a:latin typeface="Myriad Pro" panose="020B0503030403020204" pitchFamily="34" charset="0"/>
              </a:rPr>
              <a:t>most integrated experience possible.</a:t>
            </a:r>
          </a:p>
          <a:p>
            <a:pPr fontAlgn="base">
              <a:buFont typeface="+mj-lt"/>
              <a:buAutoNum type="arabicPeriod"/>
            </a:pPr>
            <a:r>
              <a:rPr lang="en-US" sz="2000" dirty="0" smtClean="0">
                <a:solidFill>
                  <a:schemeClr val="bg1"/>
                </a:solidFill>
                <a:latin typeface="Myriad Pro" panose="020B0503030403020204" pitchFamily="34" charset="0"/>
              </a:rPr>
              <a:t> Not </a:t>
            </a:r>
            <a:r>
              <a:rPr lang="en-US" sz="2000" dirty="0">
                <a:solidFill>
                  <a:schemeClr val="bg1"/>
                </a:solidFill>
                <a:latin typeface="Myriad Pro" panose="020B0503030403020204" pitchFamily="34" charset="0"/>
              </a:rPr>
              <a:t>compromise essential requirements of a course or program. </a:t>
            </a:r>
            <a:r>
              <a:rPr lang="en-US" sz="2000" dirty="0" smtClean="0">
                <a:solidFill>
                  <a:schemeClr val="bg1"/>
                </a:solidFill>
                <a:latin typeface="Myriad Pro" panose="020B0503030403020204" pitchFamily="34" charset="0"/>
              </a:rPr>
              <a:t/>
            </a:r>
            <a:br>
              <a:rPr lang="en-US" sz="2000" dirty="0" smtClean="0">
                <a:solidFill>
                  <a:schemeClr val="bg1"/>
                </a:solidFill>
                <a:latin typeface="Myriad Pro" panose="020B0503030403020204" pitchFamily="34" charset="0"/>
              </a:rPr>
            </a:br>
            <a:r>
              <a:rPr lang="en-US" sz="2000" dirty="0" smtClean="0">
                <a:solidFill>
                  <a:schemeClr val="bg1"/>
                </a:solidFill>
                <a:latin typeface="Myriad Pro" panose="020B0503030403020204" pitchFamily="34" charset="0"/>
              </a:rPr>
              <a:t>Does  not </a:t>
            </a:r>
            <a:r>
              <a:rPr lang="en-US" sz="2000" dirty="0">
                <a:solidFill>
                  <a:schemeClr val="bg1"/>
                </a:solidFill>
                <a:latin typeface="Myriad Pro" panose="020B0503030403020204" pitchFamily="34" charset="0"/>
              </a:rPr>
              <a:t>pose a threat to personal or public safety.</a:t>
            </a:r>
          </a:p>
          <a:p>
            <a:pPr fontAlgn="base">
              <a:buFont typeface="+mj-lt"/>
              <a:buAutoNum type="arabicPeriod"/>
            </a:pPr>
            <a:r>
              <a:rPr lang="en-US" sz="2000" dirty="0" smtClean="0">
                <a:solidFill>
                  <a:schemeClr val="bg1"/>
                </a:solidFill>
                <a:latin typeface="Myriad Pro" panose="020B0503030403020204" pitchFamily="34" charset="0"/>
              </a:rPr>
              <a:t> Not </a:t>
            </a:r>
            <a:r>
              <a:rPr lang="en-US" sz="2000" dirty="0">
                <a:solidFill>
                  <a:schemeClr val="bg1"/>
                </a:solidFill>
                <a:latin typeface="Myriad Pro" panose="020B0503030403020204" pitchFamily="34" charset="0"/>
              </a:rPr>
              <a:t>pose a threat to public or personal safety</a:t>
            </a:r>
          </a:p>
          <a:p>
            <a:pPr fontAlgn="base">
              <a:buFont typeface="+mj-lt"/>
              <a:buAutoNum type="arabicPeriod"/>
            </a:pPr>
            <a:r>
              <a:rPr lang="en-US" sz="2000" dirty="0" smtClean="0">
                <a:solidFill>
                  <a:schemeClr val="bg1"/>
                </a:solidFill>
                <a:latin typeface="Myriad Pro" panose="020B0503030403020204" pitchFamily="34" charset="0"/>
              </a:rPr>
              <a:t> Not </a:t>
            </a:r>
            <a:r>
              <a:rPr lang="en-US" sz="2000" dirty="0">
                <a:solidFill>
                  <a:schemeClr val="bg1"/>
                </a:solidFill>
                <a:latin typeface="Myriad Pro" panose="020B0503030403020204" pitchFamily="34" charset="0"/>
              </a:rPr>
              <a:t>impose an undue hardship or administrative burden.</a:t>
            </a:r>
          </a:p>
          <a:p>
            <a:pPr fontAlgn="base">
              <a:buFont typeface="+mj-lt"/>
              <a:buAutoNum type="arabicPeriod"/>
            </a:pPr>
            <a:r>
              <a:rPr lang="en-US" sz="2000" dirty="0" smtClean="0">
                <a:solidFill>
                  <a:schemeClr val="bg1"/>
                </a:solidFill>
                <a:latin typeface="Myriad Pro" panose="020B0503030403020204" pitchFamily="34" charset="0"/>
              </a:rPr>
              <a:t> Not </a:t>
            </a:r>
            <a:r>
              <a:rPr lang="en-US" sz="2000" dirty="0">
                <a:solidFill>
                  <a:schemeClr val="bg1"/>
                </a:solidFill>
                <a:latin typeface="Myriad Pro" panose="020B0503030403020204" pitchFamily="34" charset="0"/>
              </a:rPr>
              <a:t>be of a personal nature.</a:t>
            </a:r>
          </a:p>
        </p:txBody>
      </p:sp>
      <p:pic>
        <p:nvPicPr>
          <p:cNvPr id="3" name="Picture 2"/>
          <p:cNvPicPr>
            <a:picLocks noChangeAspect="1"/>
          </p:cNvPicPr>
          <p:nvPr/>
        </p:nvPicPr>
        <p:blipFill>
          <a:blip r:embed="rId4"/>
          <a:stretch>
            <a:fillRect/>
          </a:stretch>
        </p:blipFill>
        <p:spPr>
          <a:xfrm>
            <a:off x="6904397" y="4640034"/>
            <a:ext cx="2175307" cy="139087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5535</TotalTime>
  <Words>1621</Words>
  <Application>Microsoft Office PowerPoint</Application>
  <PresentationFormat>On-screen Show (4:3)</PresentationFormat>
  <Paragraphs>248</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MiloOT-Exlig</vt:lpstr>
      <vt:lpstr>Myriad Pro</vt:lpstr>
      <vt:lpstr>Myriad Pro Light</vt:lpstr>
      <vt:lpstr>Times New Roman</vt:lpstr>
      <vt:lpstr>Office Theme</vt:lpstr>
      <vt:lpstr>How to Accommodate  Students with Disabilities  WORKSHOP 2</vt:lpstr>
      <vt:lpstr>PowerPoint Presentation</vt:lpstr>
      <vt:lpstr>PowerPoint Presentation</vt:lpstr>
      <vt:lpstr>PowerPoint Presentation</vt:lpstr>
      <vt:lpstr>PowerPoint Presentation</vt:lpstr>
      <vt:lpstr>Duty to Accommodate is  Different in Each Situation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Student : Instructor : Disability Coordinator</vt:lpstr>
      <vt:lpstr>PowerPoint Presentation</vt:lpstr>
      <vt:lpstr>PowerPoint Presentation</vt:lpstr>
      <vt:lpstr>PowerPoint Presentation</vt:lpstr>
      <vt:lpstr>PowerPoint Presentation</vt:lpstr>
      <vt:lpstr>Case Study 1</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Disabilities Intro workshop</dc:title>
  <dc:creator>Martin Keyserlingk</dc:creator>
  <cp:lastModifiedBy>casinstall</cp:lastModifiedBy>
  <cp:revision>45</cp:revision>
  <dcterms:modified xsi:type="dcterms:W3CDTF">2017-02-21T19:39:28Z</dcterms:modified>
</cp:coreProperties>
</file>